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8.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9.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0.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1.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00" r:id="rId14"/>
    <p:sldMasterId id="2147485013" r:id="rId15"/>
    <p:sldMasterId id="2147485037" r:id="rId16"/>
    <p:sldMasterId id="2147485066" r:id="rId17"/>
  </p:sldMasterIdLst>
  <p:notesMasterIdLst>
    <p:notesMasterId r:id="rId85"/>
  </p:notesMasterIdLst>
  <p:handoutMasterIdLst>
    <p:handoutMasterId r:id="rId86"/>
  </p:handoutMasterIdLst>
  <p:sldIdLst>
    <p:sldId id="1720" r:id="rId18"/>
    <p:sldId id="373" r:id="rId19"/>
    <p:sldId id="345" r:id="rId20"/>
    <p:sldId id="2076136682" r:id="rId21"/>
    <p:sldId id="2076136683" r:id="rId22"/>
    <p:sldId id="4369" r:id="rId23"/>
    <p:sldId id="2076136634" r:id="rId24"/>
    <p:sldId id="2076136678" r:id="rId25"/>
    <p:sldId id="2076136681" r:id="rId26"/>
    <p:sldId id="2076136569" r:id="rId27"/>
    <p:sldId id="2076136679" r:id="rId28"/>
    <p:sldId id="2076136680" r:id="rId29"/>
    <p:sldId id="2076136635" r:id="rId30"/>
    <p:sldId id="2076136690" r:id="rId31"/>
    <p:sldId id="2076136688" r:id="rId32"/>
    <p:sldId id="2076136689" r:id="rId33"/>
    <p:sldId id="2076136788" r:id="rId34"/>
    <p:sldId id="687" r:id="rId35"/>
    <p:sldId id="4404" r:id="rId36"/>
    <p:sldId id="4402" r:id="rId37"/>
    <p:sldId id="2076136583" r:id="rId38"/>
    <p:sldId id="256" r:id="rId39"/>
    <p:sldId id="8265" r:id="rId40"/>
    <p:sldId id="4427" r:id="rId41"/>
    <p:sldId id="4428" r:id="rId42"/>
    <p:sldId id="8348" r:id="rId43"/>
    <p:sldId id="8349" r:id="rId44"/>
    <p:sldId id="2076136763" r:id="rId45"/>
    <p:sldId id="2076136669" r:id="rId46"/>
    <p:sldId id="2076136671" r:id="rId47"/>
    <p:sldId id="2076136765" r:id="rId48"/>
    <p:sldId id="4377" r:id="rId49"/>
    <p:sldId id="2076136764" r:id="rId50"/>
    <p:sldId id="2076136766" r:id="rId51"/>
    <p:sldId id="2076136767" r:id="rId52"/>
    <p:sldId id="2076136768" r:id="rId53"/>
    <p:sldId id="2076136769" r:id="rId54"/>
    <p:sldId id="2076136770" r:id="rId55"/>
    <p:sldId id="2076136771" r:id="rId56"/>
    <p:sldId id="2076136772" r:id="rId57"/>
    <p:sldId id="2076136774" r:id="rId58"/>
    <p:sldId id="2076136773" r:id="rId59"/>
    <p:sldId id="2076136776" r:id="rId60"/>
    <p:sldId id="2076136777" r:id="rId61"/>
    <p:sldId id="2076136779" r:id="rId62"/>
    <p:sldId id="2076136780" r:id="rId63"/>
    <p:sldId id="2076136781" r:id="rId64"/>
    <p:sldId id="2076136782" r:id="rId65"/>
    <p:sldId id="2076136783" r:id="rId66"/>
    <p:sldId id="2076136784" r:id="rId67"/>
    <p:sldId id="2076136785" r:id="rId68"/>
    <p:sldId id="2076136786" r:id="rId69"/>
    <p:sldId id="2076136787" r:id="rId70"/>
    <p:sldId id="2076136684" r:id="rId71"/>
    <p:sldId id="2076136685" r:id="rId72"/>
    <p:sldId id="2076136789" r:id="rId73"/>
    <p:sldId id="2076136793" r:id="rId74"/>
    <p:sldId id="2076136794" r:id="rId75"/>
    <p:sldId id="2076136790" r:id="rId76"/>
    <p:sldId id="2076136795" r:id="rId77"/>
    <p:sldId id="2076136796" r:id="rId78"/>
    <p:sldId id="2076136791" r:id="rId79"/>
    <p:sldId id="2076136792" r:id="rId80"/>
    <p:sldId id="2076136797" r:id="rId81"/>
    <p:sldId id="2076136686" r:id="rId82"/>
    <p:sldId id="2076136687" r:id="rId83"/>
    <p:sldId id="4367" r:id="rId8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0C2476-DF76-49CE-9D22-3F5A54B89508}">
          <p14:sldIdLst>
            <p14:sldId id="1720"/>
            <p14:sldId id="373"/>
            <p14:sldId id="345"/>
          </p14:sldIdLst>
        </p14:section>
        <p14:section name="Module 0" id="{6970E092-EF0D-4A73-91A1-2BA9846C9E24}">
          <p14:sldIdLst>
            <p14:sldId id="2076136682"/>
          </p14:sldIdLst>
        </p14:section>
        <p14:section name="Module 1" id="{8BDFE93E-6843-461B-B31B-809F46A18088}">
          <p14:sldIdLst>
            <p14:sldId id="2076136683"/>
          </p14:sldIdLst>
        </p14:section>
        <p14:section name="1.1 History" id="{13F5E925-1DFD-4C1A-ADAD-9460F78DE809}">
          <p14:sldIdLst>
            <p14:sldId id="4369"/>
          </p14:sldIdLst>
        </p14:section>
        <p14:section name="1.2 Azure SQL Overview" id="{DE06C598-C51A-435B-861E-9FDD499CB280}">
          <p14:sldIdLst>
            <p14:sldId id="2076136634"/>
            <p14:sldId id="2076136678"/>
            <p14:sldId id="2076136681"/>
            <p14:sldId id="2076136569"/>
            <p14:sldId id="2076136679"/>
            <p14:sldId id="2076136680"/>
            <p14:sldId id="2076136635"/>
          </p14:sldIdLst>
        </p14:section>
        <p14:section name="1.3 Deploy and Configure Azure SQL" id="{009A8FEA-4534-4444-90BE-AFA5A63B7283}">
          <p14:sldIdLst>
            <p14:sldId id="2076136690"/>
            <p14:sldId id="2076136688"/>
            <p14:sldId id="2076136689"/>
            <p14:sldId id="2076136788"/>
            <p14:sldId id="687"/>
            <p14:sldId id="4404"/>
            <p14:sldId id="4402"/>
            <p14:sldId id="2076136583"/>
            <p14:sldId id="256"/>
            <p14:sldId id="8265"/>
            <p14:sldId id="4427"/>
            <p14:sldId id="4428"/>
            <p14:sldId id="8348"/>
            <p14:sldId id="8349"/>
            <p14:sldId id="2076136763"/>
            <p14:sldId id="2076136669"/>
            <p14:sldId id="2076136671"/>
            <p14:sldId id="2076136765"/>
            <p14:sldId id="4377"/>
            <p14:sldId id="2076136764"/>
            <p14:sldId id="2076136766"/>
            <p14:sldId id="2076136767"/>
            <p14:sldId id="2076136768"/>
            <p14:sldId id="2076136769"/>
            <p14:sldId id="2076136770"/>
            <p14:sldId id="2076136771"/>
            <p14:sldId id="2076136772"/>
            <p14:sldId id="2076136774"/>
            <p14:sldId id="2076136773"/>
            <p14:sldId id="2076136776"/>
            <p14:sldId id="2076136777"/>
            <p14:sldId id="2076136779"/>
            <p14:sldId id="2076136780"/>
            <p14:sldId id="2076136781"/>
            <p14:sldId id="2076136782"/>
            <p14:sldId id="2076136783"/>
            <p14:sldId id="2076136784"/>
            <p14:sldId id="2076136785"/>
            <p14:sldId id="2076136786"/>
            <p14:sldId id="2076136787"/>
          </p14:sldIdLst>
        </p14:section>
        <p14:section name="Module 2" id="{9CAB4601-C91B-45DB-BF3A-16C39A10A168}">
          <p14:sldIdLst>
            <p14:sldId id="2076136684"/>
          </p14:sldIdLst>
        </p14:section>
        <p14:section name="Module 4 - Performance" id="{EC4ECAD4-594A-47A1-B8C9-78F7D8EC430C}">
          <p14:sldIdLst>
            <p14:sldId id="2076136685"/>
            <p14:sldId id="2076136789"/>
            <p14:sldId id="2076136793"/>
            <p14:sldId id="2076136794"/>
            <p14:sldId id="2076136790"/>
            <p14:sldId id="2076136795"/>
            <p14:sldId id="2076136796"/>
            <p14:sldId id="2076136791"/>
            <p14:sldId id="2076136792"/>
            <p14:sldId id="2076136797"/>
          </p14:sldIdLst>
        </p14:section>
        <p14:section name="Module 4" id="{5F16D6A7-5646-445E-AA3A-7F49FA3839CD}">
          <p14:sldIdLst>
            <p14:sldId id="2076136686"/>
          </p14:sldIdLst>
        </p14:section>
        <p14:section name="Module 5" id="{2B1E7475-8330-4831-BAD7-98739F90199D}">
          <p14:sldIdLst>
            <p14:sldId id="2076136687"/>
          </p14:sldIdLst>
        </p14:section>
        <p14:section name="Appendix" id="{BDFAD52F-4CFA-4ED5-BA1D-8A0D1618C484}">
          <p14:sldIdLst>
            <p14:sldId id="43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757575"/>
    <a:srgbClr val="50E6FF"/>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69" autoAdjust="0"/>
    <p:restoredTop sz="87273" autoAdjust="0"/>
  </p:normalViewPr>
  <p:slideViewPr>
    <p:cSldViewPr snapToGrid="0">
      <p:cViewPr varScale="1">
        <p:scale>
          <a:sx n="69" d="100"/>
          <a:sy n="69" d="100"/>
        </p:scale>
        <p:origin x="547" y="7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viewProps" Target="viewProps.xml"/><Relationship Id="rId16" Type="http://schemas.openxmlformats.org/officeDocument/2006/relationships/slideMaster" Target="slideMasters/slideMaster11.xml"/><Relationship Id="rId11" Type="http://schemas.openxmlformats.org/officeDocument/2006/relationships/slideMaster" Target="slideMasters/slideMaster6.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5" Type="http://schemas.openxmlformats.org/officeDocument/2006/relationships/customXml" Target="../customXml/item5.xml"/><Relationship Id="rId90" Type="http://schemas.openxmlformats.org/officeDocument/2006/relationships/theme" Target="theme/theme1.xml"/><Relationship Id="rId14" Type="http://schemas.openxmlformats.org/officeDocument/2006/relationships/slideMaster" Target="slideMasters/slideMaster9.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8" Type="http://schemas.openxmlformats.org/officeDocument/2006/relationships/slideMaster" Target="slideMasters/slideMaster3.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slide" Target="slides/slide63.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5.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Master" Target="slideMasters/slideMaster8.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7" Type="http://schemas.openxmlformats.org/officeDocument/2006/relationships/slideMaster" Target="slideMasters/slideMaster2.xml"/><Relationship Id="rId71" Type="http://schemas.openxmlformats.org/officeDocument/2006/relationships/slide" Target="slides/slide54.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commentAuthors" Target="commentAuthors.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8.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channel" TargetMode="External"/><Relationship Id="rId1" Type="http://schemas.openxmlformats.org/officeDocument/2006/relationships/hyperlink" Target="https://aka.ms/sqlworkshops" TargetMode="External"/><Relationship Id="rId6" Type="http://schemas.openxmlformats.org/officeDocument/2006/relationships/hyperlink" Target="https://www.youtube.com/watch?v=5RPkuQHcxxs" TargetMode="External"/><Relationship Id="rId5" Type="http://schemas.openxmlformats.org/officeDocument/2006/relationships/hyperlink" Target="https://aka.ms/eapsignup" TargetMode="External"/><Relationship Id="rId4" Type="http://schemas.openxmlformats.org/officeDocument/2006/relationships/hyperlink" Target="https://docs.microsoft.com/en-us/sql/sql-server/what-s-new-in-sql-server-ver15?view=sqlallproducts-allversions"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8.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channel" TargetMode="External"/><Relationship Id="rId1" Type="http://schemas.openxmlformats.org/officeDocument/2006/relationships/hyperlink" Target="https://aka.ms/sqlworkshops" TargetMode="External"/><Relationship Id="rId6" Type="http://schemas.openxmlformats.org/officeDocument/2006/relationships/hyperlink" Target="https://aka.ms/eapsignup" TargetMode="External"/><Relationship Id="rId5" Type="http://schemas.openxmlformats.org/officeDocument/2006/relationships/hyperlink" Target="https://docs.microsoft.com/en-us/sql/sql-server/what-s-new-in-sql-server-ver15?view=sqlallproducts-allversions" TargetMode="External"/><Relationship Id="rId4" Type="http://schemas.openxmlformats.org/officeDocument/2006/relationships/hyperlink" Target="https://www.youtube.com/watch?v=5RPkuQHcxx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5A91F2-0495-4869-B7BF-3F082CBAD7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EEBECA8-3BD3-463E-AEFE-ABA1003D727F}">
      <dgm:prSet phldrT="[Text]" custT="1"/>
      <dgm:spPr>
        <a:noFill/>
        <a:ln>
          <a:solidFill>
            <a:schemeClr val="accent1"/>
          </a:solidFill>
        </a:ln>
      </dgm:spPr>
      <dgm:t>
        <a:bodyPr/>
        <a:lstStyle/>
        <a:p>
          <a:r>
            <a:rPr lang="en-US" sz="500" kern="1200">
              <a:solidFill>
                <a:srgbClr val="000000"/>
              </a:solidFill>
            </a:rPr>
            <a:t> </a:t>
          </a:r>
        </a:p>
      </dgm:t>
    </dgm:pt>
    <dgm:pt modelId="{5DA17589-ED33-4E23-A25D-E6DDFE785678}" type="parTrans" cxnId="{E3FD5A2B-CE66-4B73-8830-0740E7C8969C}">
      <dgm:prSet/>
      <dgm:spPr/>
      <dgm:t>
        <a:bodyPr/>
        <a:lstStyle/>
        <a:p>
          <a:endParaRPr lang="en-US"/>
        </a:p>
      </dgm:t>
    </dgm:pt>
    <dgm:pt modelId="{85409F81-D1C8-4065-BA14-E1825D413117}" type="sibTrans" cxnId="{E3FD5A2B-CE66-4B73-8830-0740E7C8969C}">
      <dgm:prSet/>
      <dgm:spPr/>
      <dgm:t>
        <a:bodyPr/>
        <a:lstStyle/>
        <a:p>
          <a:endParaRPr lang="en-US"/>
        </a:p>
      </dgm:t>
    </dgm:pt>
    <dgm:pt modelId="{82643370-9403-46C2-9E82-37A7DB73FEEA}">
      <dgm:prSet phldrT="[Text]" custT="1"/>
      <dgm:spPr>
        <a:noFill/>
        <a:ln>
          <a:solidFill>
            <a:schemeClr val="accent1"/>
          </a:solidFill>
        </a:ln>
      </dgm:spPr>
      <dgm:t>
        <a:bodyPr/>
        <a:lstStyle/>
        <a:p>
          <a:r>
            <a:rPr lang="en-US" sz="500">
              <a:solidFill>
                <a:srgbClr val="000000"/>
              </a:solidFill>
            </a:rPr>
            <a:t> </a:t>
          </a:r>
        </a:p>
      </dgm:t>
    </dgm:pt>
    <dgm:pt modelId="{F89A1DCF-528D-48CF-9A7C-83BA25EDFA8E}" type="parTrans" cxnId="{D2789B63-2930-456B-98A6-53702B2EE33E}">
      <dgm:prSet/>
      <dgm:spPr/>
      <dgm:t>
        <a:bodyPr/>
        <a:lstStyle/>
        <a:p>
          <a:endParaRPr lang="en-US"/>
        </a:p>
      </dgm:t>
    </dgm:pt>
    <dgm:pt modelId="{AF53B491-7579-4E53-B3B2-3995208ACE0B}" type="sibTrans" cxnId="{D2789B63-2930-456B-98A6-53702B2EE33E}">
      <dgm:prSet/>
      <dgm:spPr/>
      <dgm:t>
        <a:bodyPr/>
        <a:lstStyle/>
        <a:p>
          <a:endParaRPr lang="en-US"/>
        </a:p>
      </dgm:t>
    </dgm:pt>
    <dgm:pt modelId="{D00BF5E1-BE53-408F-9BA6-36C95B20ACED}">
      <dgm:prSet phldrT="[Text]" custT="1"/>
      <dgm:spPr>
        <a:noFill/>
        <a:ln>
          <a:solidFill>
            <a:schemeClr val="accent1"/>
          </a:solidFill>
        </a:ln>
      </dgm:spPr>
      <dgm:t>
        <a:bodyPr/>
        <a:lstStyle/>
        <a:p>
          <a:r>
            <a:rPr lang="en-US" sz="1400" b="0" i="0">
              <a:solidFill>
                <a:srgbClr val="000000"/>
              </a:solidFill>
            </a:rPr>
            <a:t>Free Extended Security Updates for SQL Server 2008/R2*</a:t>
          </a:r>
          <a:endParaRPr lang="en-US" sz="1400">
            <a:solidFill>
              <a:srgbClr val="000000"/>
            </a:solidFill>
          </a:endParaRPr>
        </a:p>
      </dgm:t>
    </dgm:pt>
    <dgm:pt modelId="{8ECAA50E-C106-48AC-AFC4-CA2841F541A9}" type="parTrans" cxnId="{47ACC276-CD3D-4BB3-9913-478870F2846F}">
      <dgm:prSet/>
      <dgm:spPr/>
      <dgm:t>
        <a:bodyPr/>
        <a:lstStyle/>
        <a:p>
          <a:endParaRPr lang="en-US"/>
        </a:p>
      </dgm:t>
    </dgm:pt>
    <dgm:pt modelId="{A011ED2B-83B8-4870-A629-77D64A506C3F}" type="sibTrans" cxnId="{47ACC276-CD3D-4BB3-9913-478870F2846F}">
      <dgm:prSet/>
      <dgm:spPr/>
      <dgm:t>
        <a:bodyPr/>
        <a:lstStyle/>
        <a:p>
          <a:endParaRPr lang="en-US"/>
        </a:p>
      </dgm:t>
    </dgm:pt>
    <dgm:pt modelId="{D021854D-B290-47D5-B88D-3FAE8B3E925B}">
      <dgm:prSet phldrT="[Text]" custT="1"/>
      <dgm:spPr>
        <a:noFill/>
        <a:ln>
          <a:solidFill>
            <a:schemeClr val="accent1"/>
          </a:solidFill>
        </a:ln>
      </dgm:spPr>
      <dgm:t>
        <a:bodyPr/>
        <a:lstStyle/>
        <a:p>
          <a:r>
            <a:rPr lang="en-US" sz="1400" b="0" i="0" dirty="0">
              <a:solidFill>
                <a:srgbClr val="000000"/>
              </a:solidFill>
            </a:rPr>
            <a:t>435 percent overall return on an Azure IaaS investment over five years (Forrester Consulting)</a:t>
          </a:r>
          <a:endParaRPr lang="en-US" sz="1400" dirty="0">
            <a:solidFill>
              <a:srgbClr val="000000"/>
            </a:solidFill>
          </a:endParaRPr>
        </a:p>
      </dgm:t>
    </dgm:pt>
    <dgm:pt modelId="{D4495CD0-BB9C-4793-9940-2B7E64FCB98D}" type="parTrans" cxnId="{4F0663FE-EB48-4D9C-BAB9-DE57CC958E7C}">
      <dgm:prSet/>
      <dgm:spPr/>
      <dgm:t>
        <a:bodyPr/>
        <a:lstStyle/>
        <a:p>
          <a:endParaRPr lang="en-US"/>
        </a:p>
      </dgm:t>
    </dgm:pt>
    <dgm:pt modelId="{FFB070AB-5AEF-4F50-B551-C6B1C204D8C8}" type="sibTrans" cxnId="{4F0663FE-EB48-4D9C-BAB9-DE57CC958E7C}">
      <dgm:prSet/>
      <dgm:spPr/>
      <dgm:t>
        <a:bodyPr/>
        <a:lstStyle/>
        <a:p>
          <a:endParaRPr lang="en-US"/>
        </a:p>
      </dgm:t>
    </dgm:pt>
    <dgm:pt modelId="{E53AB5D7-BF8C-4B52-A868-B6F036A3DAA2}">
      <dgm:prSet phldrT="[Text]" custT="1"/>
      <dgm:spPr>
        <a:noFill/>
        <a:ln>
          <a:solidFill>
            <a:schemeClr val="accent1"/>
          </a:solidFill>
        </a:ln>
      </dgm:spPr>
      <dgm:t>
        <a:bodyPr/>
        <a:lstStyle/>
        <a:p>
          <a:r>
            <a:rPr lang="en-US" sz="1400" kern="1200">
              <a:solidFill>
                <a:srgbClr val="000000"/>
              </a:solidFill>
              <a:latin typeface="Segoe UI"/>
              <a:ea typeface="+mn-ea"/>
              <a:cs typeface="+mn-cs"/>
            </a:rPr>
            <a:t>SQL Server and OS server access</a:t>
          </a:r>
        </a:p>
      </dgm:t>
    </dgm:pt>
    <dgm:pt modelId="{2631B2FB-F68E-4FE4-832D-A55DD950AF64}" type="sibTrans" cxnId="{23517FB9-F554-4532-BDEB-F1F433E128E6}">
      <dgm:prSet/>
      <dgm:spPr/>
      <dgm:t>
        <a:bodyPr/>
        <a:lstStyle/>
        <a:p>
          <a:endParaRPr lang="en-US"/>
        </a:p>
      </dgm:t>
    </dgm:pt>
    <dgm:pt modelId="{1C9A1CB0-5877-42B8-A6FC-520293D9C3EF}" type="parTrans" cxnId="{23517FB9-F554-4532-BDEB-F1F433E128E6}">
      <dgm:prSet/>
      <dgm:spPr/>
      <dgm:t>
        <a:bodyPr/>
        <a:lstStyle/>
        <a:p>
          <a:endParaRPr lang="en-US"/>
        </a:p>
      </dgm:t>
    </dgm:pt>
    <dgm:pt modelId="{2F6BA7EF-BA35-4E19-8667-81D0931C94CC}">
      <dgm:prSet custT="1"/>
      <dgm:spPr/>
      <dgm:t>
        <a:bodyPr/>
        <a:lstStyle/>
        <a:p>
          <a:r>
            <a:rPr lang="en-US" sz="1400" kern="1200">
              <a:solidFill>
                <a:srgbClr val="000000"/>
              </a:solidFill>
              <a:latin typeface="Segoe UI"/>
              <a:ea typeface="+mn-ea"/>
              <a:cs typeface="+mn-cs"/>
            </a:rPr>
            <a:t>Expansive SQL and OS version support</a:t>
          </a:r>
        </a:p>
      </dgm:t>
    </dgm:pt>
    <dgm:pt modelId="{5693F088-382E-4FA8-8008-F38EB31382ED}" type="parTrans" cxnId="{B30DDFE5-F875-4434-95DF-8CE0A2D3BE4C}">
      <dgm:prSet/>
      <dgm:spPr/>
      <dgm:t>
        <a:bodyPr/>
        <a:lstStyle/>
        <a:p>
          <a:endParaRPr lang="en-US"/>
        </a:p>
      </dgm:t>
    </dgm:pt>
    <dgm:pt modelId="{C5CC85CE-838F-4D2F-9231-BB4669EAB010}" type="sibTrans" cxnId="{B30DDFE5-F875-4434-95DF-8CE0A2D3BE4C}">
      <dgm:prSet/>
      <dgm:spPr/>
      <dgm:t>
        <a:bodyPr/>
        <a:lstStyle/>
        <a:p>
          <a:endParaRPr lang="en-US"/>
        </a:p>
      </dgm:t>
    </dgm:pt>
    <dgm:pt modelId="{856864C2-9C00-43A3-9E36-9724F6447B29}">
      <dgm:prSet custT="1"/>
      <dgm:spPr/>
      <dgm:t>
        <a:bodyPr/>
        <a:lstStyle/>
        <a:p>
          <a:r>
            <a:rPr lang="en-US" sz="1400" kern="1200">
              <a:solidFill>
                <a:srgbClr val="000000"/>
              </a:solidFill>
              <a:latin typeface="Segoe UI"/>
              <a:ea typeface="+mn-ea"/>
              <a:cs typeface="+mn-cs"/>
            </a:rPr>
            <a:t>Automated manageability features for SQL Server</a:t>
          </a:r>
        </a:p>
      </dgm:t>
    </dgm:pt>
    <dgm:pt modelId="{4E0E049E-E1DB-4EC7-9B65-405800E9DB25}" type="parTrans" cxnId="{A19F2061-E9D0-407A-86FE-204BA9FC7BF1}">
      <dgm:prSet/>
      <dgm:spPr/>
      <dgm:t>
        <a:bodyPr/>
        <a:lstStyle/>
        <a:p>
          <a:endParaRPr lang="en-US"/>
        </a:p>
      </dgm:t>
    </dgm:pt>
    <dgm:pt modelId="{AFFF6CEC-21CA-4DBB-B75D-DC6B1495B98A}" type="sibTrans" cxnId="{A19F2061-E9D0-407A-86FE-204BA9FC7BF1}">
      <dgm:prSet/>
      <dgm:spPr/>
      <dgm:t>
        <a:bodyPr/>
        <a:lstStyle/>
        <a:p>
          <a:endParaRPr lang="en-US"/>
        </a:p>
      </dgm:t>
    </dgm:pt>
    <dgm:pt modelId="{ED48396E-0965-425B-BA93-5956B5CD3F08}">
      <dgm:prSet custT="1"/>
      <dgm:spPr/>
      <dgm:t>
        <a:bodyPr/>
        <a:lstStyle/>
        <a:p>
          <a:r>
            <a:rPr lang="en-US" sz="1400" kern="1200">
              <a:solidFill>
                <a:srgbClr val="000000"/>
              </a:solidFill>
              <a:latin typeface="Segoe UI"/>
              <a:ea typeface="+mn-ea"/>
              <a:cs typeface="+mn-cs"/>
            </a:rPr>
            <a:t>Automatic security patching</a:t>
          </a:r>
        </a:p>
      </dgm:t>
    </dgm:pt>
    <dgm:pt modelId="{993BF95B-D310-419F-94D0-0EAA1B85DC0B}" type="parTrans" cxnId="{D7B8A944-2889-4199-B79A-1AC458B65CC3}">
      <dgm:prSet/>
      <dgm:spPr/>
      <dgm:t>
        <a:bodyPr/>
        <a:lstStyle/>
        <a:p>
          <a:endParaRPr lang="en-US"/>
        </a:p>
      </dgm:t>
    </dgm:pt>
    <dgm:pt modelId="{0CF0B28A-C3B4-49F7-AED1-CBBEE7B8875A}" type="sibTrans" cxnId="{D7B8A944-2889-4199-B79A-1AC458B65CC3}">
      <dgm:prSet/>
      <dgm:spPr/>
      <dgm:t>
        <a:bodyPr/>
        <a:lstStyle/>
        <a:p>
          <a:endParaRPr lang="en-US"/>
        </a:p>
      </dgm:t>
    </dgm:pt>
    <dgm:pt modelId="{CB26B45D-4F1B-491B-9B44-5F632E55EB8F}">
      <dgm:prSet custT="1"/>
      <dgm:spPr/>
      <dgm:t>
        <a:bodyPr/>
        <a:lstStyle/>
        <a:p>
          <a:r>
            <a:rPr lang="en-US" sz="1400" kern="1200">
              <a:solidFill>
                <a:srgbClr val="000000"/>
              </a:solidFill>
              <a:latin typeface="Segoe UI"/>
              <a:ea typeface="+mn-ea"/>
              <a:cs typeface="+mn-cs"/>
            </a:rPr>
            <a:t>Point in time restore with Azure Backup</a:t>
          </a:r>
        </a:p>
      </dgm:t>
    </dgm:pt>
    <dgm:pt modelId="{B43835F7-DF28-488E-B26F-80424641A962}" type="parTrans" cxnId="{0E527ED2-F1E2-4553-B02B-00EBB7357B74}">
      <dgm:prSet/>
      <dgm:spPr/>
      <dgm:t>
        <a:bodyPr/>
        <a:lstStyle/>
        <a:p>
          <a:endParaRPr lang="en-US"/>
        </a:p>
      </dgm:t>
    </dgm:pt>
    <dgm:pt modelId="{3CF494EB-9B92-4D30-A15D-A3EC0E4C0CCE}" type="sibTrans" cxnId="{0E527ED2-F1E2-4553-B02B-00EBB7357B74}">
      <dgm:prSet/>
      <dgm:spPr/>
      <dgm:t>
        <a:bodyPr/>
        <a:lstStyle/>
        <a:p>
          <a:endParaRPr lang="en-US"/>
        </a:p>
      </dgm:t>
    </dgm:pt>
    <dgm:pt modelId="{CDD5A09B-76DD-403A-9B1C-DF972145C233}">
      <dgm:prSet custT="1"/>
      <dgm:spPr/>
      <dgm:t>
        <a:bodyPr/>
        <a:lstStyle/>
        <a:p>
          <a:r>
            <a:rPr lang="en-US" sz="1400" kern="1200">
              <a:solidFill>
                <a:srgbClr val="000000"/>
              </a:solidFill>
              <a:latin typeface="Segoe UI"/>
              <a:ea typeface="+mn-ea"/>
              <a:cs typeface="+mn-cs"/>
            </a:rPr>
            <a:t>File stream, DTC, and Simple Recovery model available</a:t>
          </a:r>
        </a:p>
      </dgm:t>
    </dgm:pt>
    <dgm:pt modelId="{90B0C4CF-EB2A-4C57-80CD-DB3C08588BFD}" type="parTrans" cxnId="{4180A91A-0AED-4382-BBE8-52AA77381413}">
      <dgm:prSet/>
      <dgm:spPr/>
      <dgm:t>
        <a:bodyPr/>
        <a:lstStyle/>
        <a:p>
          <a:endParaRPr lang="en-US"/>
        </a:p>
      </dgm:t>
    </dgm:pt>
    <dgm:pt modelId="{13CB4571-E968-4E6E-97A6-11B02E51500B}" type="sibTrans" cxnId="{4180A91A-0AED-4382-BBE8-52AA77381413}">
      <dgm:prSet/>
      <dgm:spPr/>
      <dgm:t>
        <a:bodyPr/>
        <a:lstStyle/>
        <a:p>
          <a:endParaRPr lang="en-US"/>
        </a:p>
      </dgm:t>
    </dgm:pt>
    <dgm:pt modelId="{8E81825C-1BA9-473C-B8F5-18CE95592695}">
      <dgm:prSet phldrT="[Text]" custT="1"/>
      <dgm:spPr>
        <a:noFill/>
        <a:ln>
          <a:solidFill>
            <a:schemeClr val="accent1"/>
          </a:solidFill>
        </a:ln>
      </dgm:spPr>
      <dgm:t>
        <a:bodyPr/>
        <a:lstStyle/>
        <a:p>
          <a:r>
            <a:rPr lang="en-US" sz="1400" dirty="0">
              <a:solidFill>
                <a:srgbClr val="000000"/>
              </a:solidFill>
            </a:rPr>
            <a:t>Azure Key Vault integration</a:t>
          </a:r>
        </a:p>
      </dgm:t>
    </dgm:pt>
    <dgm:pt modelId="{FDBC44A7-57EC-43E8-AE04-5E5E4B1D13F3}" type="parTrans" cxnId="{61756ED8-2DDC-4193-A964-B7062555CC68}">
      <dgm:prSet/>
      <dgm:spPr/>
      <dgm:t>
        <a:bodyPr/>
        <a:lstStyle/>
        <a:p>
          <a:endParaRPr lang="en-US"/>
        </a:p>
      </dgm:t>
    </dgm:pt>
    <dgm:pt modelId="{105D6E1A-1728-4817-948E-2A85F4553CFD}" type="sibTrans" cxnId="{61756ED8-2DDC-4193-A964-B7062555CC68}">
      <dgm:prSet/>
      <dgm:spPr/>
      <dgm:t>
        <a:bodyPr/>
        <a:lstStyle/>
        <a:p>
          <a:endParaRPr lang="en-US"/>
        </a:p>
      </dgm:t>
    </dgm:pt>
    <dgm:pt modelId="{1A2115A4-1D22-4F14-9CB6-C12118F1D4A4}">
      <dgm:prSet phldrT="[Text]" custT="1"/>
      <dgm:spPr>
        <a:noFill/>
        <a:ln>
          <a:solidFill>
            <a:schemeClr val="accent1"/>
          </a:solidFill>
        </a:ln>
      </dgm:spPr>
      <dgm:t>
        <a:bodyPr/>
        <a:lstStyle/>
        <a:p>
          <a:r>
            <a:rPr lang="en-US" sz="1400" dirty="0">
              <a:solidFill>
                <a:srgbClr val="000000"/>
              </a:solidFill>
            </a:rPr>
            <a:t>Support for Linux and Windows</a:t>
          </a:r>
        </a:p>
      </dgm:t>
    </dgm:pt>
    <dgm:pt modelId="{52F366DC-3CB2-4AB0-BC24-C536D994DBB1}" type="parTrans" cxnId="{4C9D3775-F1BE-4348-AB04-4E7685AACB44}">
      <dgm:prSet/>
      <dgm:spPr/>
      <dgm:t>
        <a:bodyPr/>
        <a:lstStyle/>
        <a:p>
          <a:endParaRPr lang="en-US"/>
        </a:p>
      </dgm:t>
    </dgm:pt>
    <dgm:pt modelId="{BE4594F1-C587-4049-A0C1-E1E005595CE6}" type="sibTrans" cxnId="{4C9D3775-F1BE-4348-AB04-4E7685AACB44}">
      <dgm:prSet/>
      <dgm:spPr/>
      <dgm:t>
        <a:bodyPr/>
        <a:lstStyle/>
        <a:p>
          <a:endParaRPr lang="en-US"/>
        </a:p>
      </dgm:t>
    </dgm:pt>
    <dgm:pt modelId="{704F197C-1507-422E-A914-CB8FAE454F9F}">
      <dgm:prSet phldrT="[Text]" custT="1"/>
      <dgm:spPr>
        <a:noFill/>
        <a:ln>
          <a:solidFill>
            <a:schemeClr val="accent1"/>
          </a:solidFill>
        </a:ln>
      </dgm:spPr>
      <dgm:t>
        <a:bodyPr/>
        <a:lstStyle/>
        <a:p>
          <a:r>
            <a:rPr lang="en-US" sz="1400" dirty="0">
              <a:solidFill>
                <a:srgbClr val="000000"/>
              </a:solidFill>
            </a:rPr>
            <a:t>Up to 3.4x faster and 87% cheaper than AWS EC2**</a:t>
          </a:r>
        </a:p>
      </dgm:t>
    </dgm:pt>
    <dgm:pt modelId="{2CAE5AD4-A64A-4146-8189-16759914C526}" type="parTrans" cxnId="{0E799687-E593-4A07-818A-13532E8740C2}">
      <dgm:prSet/>
      <dgm:spPr/>
    </dgm:pt>
    <dgm:pt modelId="{19ECE3F9-6CCD-4F3E-9873-EE115EB799F6}" type="sibTrans" cxnId="{0E799687-E593-4A07-818A-13532E8740C2}">
      <dgm:prSet/>
      <dgm:spPr/>
    </dgm:pt>
    <dgm:pt modelId="{162F637B-0A5C-4FF9-877A-A84A32EB8810}" type="pres">
      <dgm:prSet presAssocID="{3E5A91F2-0495-4869-B7BF-3F082CBAD7F1}" presName="linearFlow" presStyleCnt="0">
        <dgm:presLayoutVars>
          <dgm:dir/>
          <dgm:resizeHandles val="exact"/>
        </dgm:presLayoutVars>
      </dgm:prSet>
      <dgm:spPr/>
    </dgm:pt>
    <dgm:pt modelId="{39920733-EB3A-4B93-B80C-82B44649C882}" type="pres">
      <dgm:prSet presAssocID="{7EEBECA8-3BD3-463E-AEFE-ABA1003D727F}" presName="composite" presStyleCnt="0"/>
      <dgm:spPr/>
    </dgm:pt>
    <dgm:pt modelId="{0664ED57-19E0-48AA-8845-F92AB19CB7C2}" type="pres">
      <dgm:prSet presAssocID="{7EEBECA8-3BD3-463E-AEFE-ABA1003D727F}" presName="imgShp" presStyleLbl="fgImgPlace1" presStyleIdx="0" presStyleCnt="2" custScaleX="37591" custScaleY="376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F012053-EABA-4BFF-BD4C-ACCB269D88EC}" type="pres">
      <dgm:prSet presAssocID="{7EEBECA8-3BD3-463E-AEFE-ABA1003D727F}" presName="txShp" presStyleLbl="node1" presStyleIdx="0" presStyleCnt="2">
        <dgm:presLayoutVars>
          <dgm:bulletEnabled val="1"/>
        </dgm:presLayoutVars>
      </dgm:prSet>
      <dgm:spPr/>
    </dgm:pt>
    <dgm:pt modelId="{FBB60EE9-CBBF-4234-8002-2D51440FE325}" type="pres">
      <dgm:prSet presAssocID="{85409F81-D1C8-4065-BA14-E1825D413117}" presName="spacing" presStyleCnt="0"/>
      <dgm:spPr/>
    </dgm:pt>
    <dgm:pt modelId="{9E853020-7A80-4C5A-B08F-AA859C9DEB32}" type="pres">
      <dgm:prSet presAssocID="{82643370-9403-46C2-9E82-37A7DB73FEEA}" presName="composite" presStyleCnt="0"/>
      <dgm:spPr/>
    </dgm:pt>
    <dgm:pt modelId="{5B5A01E4-2218-4D94-81CE-0694A833D0EA}" type="pres">
      <dgm:prSet presAssocID="{82643370-9403-46C2-9E82-37A7DB73FEEA}" presName="imgShp" presStyleLbl="fgImgPlace1" presStyleIdx="1" presStyleCnt="2" custScaleX="37715" custScaleY="374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2CC0818-BA99-4BF6-9CA5-E0DDF87981DB}" type="pres">
      <dgm:prSet presAssocID="{82643370-9403-46C2-9E82-37A7DB73FEEA}" presName="txShp" presStyleLbl="node1" presStyleIdx="1" presStyleCnt="2">
        <dgm:presLayoutVars>
          <dgm:bulletEnabled val="1"/>
        </dgm:presLayoutVars>
      </dgm:prSet>
      <dgm:spPr/>
    </dgm:pt>
  </dgm:ptLst>
  <dgm:cxnLst>
    <dgm:cxn modelId="{973C9113-974C-44F3-9330-9161EE22B48F}" type="presOf" srcId="{D00BF5E1-BE53-408F-9BA6-36C95B20ACED}" destId="{22CC0818-BA99-4BF6-9CA5-E0DDF87981DB}" srcOrd="0" destOrd="1" presId="urn:microsoft.com/office/officeart/2005/8/layout/vList3"/>
    <dgm:cxn modelId="{47F6D817-1C6F-4DEE-8DAA-784650E9BC8B}" type="presOf" srcId="{7EEBECA8-3BD3-463E-AEFE-ABA1003D727F}" destId="{2F012053-EABA-4BFF-BD4C-ACCB269D88EC}" srcOrd="0" destOrd="0" presId="urn:microsoft.com/office/officeart/2005/8/layout/vList3"/>
    <dgm:cxn modelId="{4180A91A-0AED-4382-BBE8-52AA77381413}" srcId="{7EEBECA8-3BD3-463E-AEFE-ABA1003D727F}" destId="{CDD5A09B-76DD-403A-9B1C-DF972145C233}" srcOrd="2" destOrd="0" parTransId="{90B0C4CF-EB2A-4C57-80CD-DB3C08588BFD}" sibTransId="{13CB4571-E968-4E6E-97A6-11B02E51500B}"/>
    <dgm:cxn modelId="{15EE872A-2938-4E20-867D-D76883CC41DA}" type="presOf" srcId="{D021854D-B290-47D5-B88D-3FAE8B3E925B}" destId="{22CC0818-BA99-4BF6-9CA5-E0DDF87981DB}" srcOrd="0" destOrd="2" presId="urn:microsoft.com/office/officeart/2005/8/layout/vList3"/>
    <dgm:cxn modelId="{E3FD5A2B-CE66-4B73-8830-0740E7C8969C}" srcId="{3E5A91F2-0495-4869-B7BF-3F082CBAD7F1}" destId="{7EEBECA8-3BD3-463E-AEFE-ABA1003D727F}" srcOrd="0" destOrd="0" parTransId="{5DA17589-ED33-4E23-A25D-E6DDFE785678}" sibTransId="{85409F81-D1C8-4065-BA14-E1825D413117}"/>
    <dgm:cxn modelId="{E269E535-D714-447C-877E-63273EF0BC29}" type="presOf" srcId="{ED48396E-0965-425B-BA93-5956B5CD3F08}" destId="{2F012053-EABA-4BFF-BD4C-ACCB269D88EC}" srcOrd="0" destOrd="5" presId="urn:microsoft.com/office/officeart/2005/8/layout/vList3"/>
    <dgm:cxn modelId="{A19F2061-E9D0-407A-86FE-204BA9FC7BF1}" srcId="{7EEBECA8-3BD3-463E-AEFE-ABA1003D727F}" destId="{856864C2-9C00-43A3-9E36-9724F6447B29}" srcOrd="3" destOrd="0" parTransId="{4E0E049E-E1DB-4EC7-9B65-405800E9DB25}" sibTransId="{AFFF6CEC-21CA-4DBB-B75D-DC6B1495B98A}"/>
    <dgm:cxn modelId="{558A8743-7395-48B5-AC63-FC971B4A5468}" type="presOf" srcId="{3E5A91F2-0495-4869-B7BF-3F082CBAD7F1}" destId="{162F637B-0A5C-4FF9-877A-A84A32EB8810}" srcOrd="0" destOrd="0" presId="urn:microsoft.com/office/officeart/2005/8/layout/vList3"/>
    <dgm:cxn modelId="{D2789B63-2930-456B-98A6-53702B2EE33E}" srcId="{3E5A91F2-0495-4869-B7BF-3F082CBAD7F1}" destId="{82643370-9403-46C2-9E82-37A7DB73FEEA}" srcOrd="1" destOrd="0" parTransId="{F89A1DCF-528D-48CF-9A7C-83BA25EDFA8E}" sibTransId="{AF53B491-7579-4E53-B3B2-3995208ACE0B}"/>
    <dgm:cxn modelId="{D7B8A944-2889-4199-B79A-1AC458B65CC3}" srcId="{856864C2-9C00-43A3-9E36-9724F6447B29}" destId="{ED48396E-0965-425B-BA93-5956B5CD3F08}" srcOrd="0" destOrd="0" parTransId="{993BF95B-D310-419F-94D0-0EAA1B85DC0B}" sibTransId="{0CF0B28A-C3B4-49F7-AED1-CBBEE7B8875A}"/>
    <dgm:cxn modelId="{30568C4A-79A8-45E5-ADC9-1E1356DB60F8}" type="presOf" srcId="{856864C2-9C00-43A3-9E36-9724F6447B29}" destId="{2F012053-EABA-4BFF-BD4C-ACCB269D88EC}" srcOrd="0" destOrd="4" presId="urn:microsoft.com/office/officeart/2005/8/layout/vList3"/>
    <dgm:cxn modelId="{EC0D894D-A2FB-4970-9DCA-E7032834F6A6}" type="presOf" srcId="{CB26B45D-4F1B-491B-9B44-5F632E55EB8F}" destId="{2F012053-EABA-4BFF-BD4C-ACCB269D88EC}" srcOrd="0" destOrd="6" presId="urn:microsoft.com/office/officeart/2005/8/layout/vList3"/>
    <dgm:cxn modelId="{4C9D3775-F1BE-4348-AB04-4E7685AACB44}" srcId="{82643370-9403-46C2-9E82-37A7DB73FEEA}" destId="{1A2115A4-1D22-4F14-9CB6-C12118F1D4A4}" srcOrd="4" destOrd="0" parTransId="{52F366DC-3CB2-4AB0-BC24-C536D994DBB1}" sibTransId="{BE4594F1-C587-4049-A0C1-E1E005595CE6}"/>
    <dgm:cxn modelId="{47ACC276-CD3D-4BB3-9913-478870F2846F}" srcId="{82643370-9403-46C2-9E82-37A7DB73FEEA}" destId="{D00BF5E1-BE53-408F-9BA6-36C95B20ACED}" srcOrd="0" destOrd="0" parTransId="{8ECAA50E-C106-48AC-AFC4-CA2841F541A9}" sibTransId="{A011ED2B-83B8-4870-A629-77D64A506C3F}"/>
    <dgm:cxn modelId="{08A15258-B602-4F75-9428-F8B2DC2D9B38}" type="presOf" srcId="{82643370-9403-46C2-9E82-37A7DB73FEEA}" destId="{22CC0818-BA99-4BF6-9CA5-E0DDF87981DB}" srcOrd="0" destOrd="0" presId="urn:microsoft.com/office/officeart/2005/8/layout/vList3"/>
    <dgm:cxn modelId="{5BC9C578-13C5-45BB-B999-2C05ACFDC02F}" type="presOf" srcId="{8E81825C-1BA9-473C-B8F5-18CE95592695}" destId="{22CC0818-BA99-4BF6-9CA5-E0DDF87981DB}" srcOrd="0" destOrd="4" presId="urn:microsoft.com/office/officeart/2005/8/layout/vList3"/>
    <dgm:cxn modelId="{2D750084-F7ED-4FE6-B350-4E856B7F2CBD}" type="presOf" srcId="{2F6BA7EF-BA35-4E19-8667-81D0931C94CC}" destId="{2F012053-EABA-4BFF-BD4C-ACCB269D88EC}" srcOrd="0" destOrd="2" presId="urn:microsoft.com/office/officeart/2005/8/layout/vList3"/>
    <dgm:cxn modelId="{0E799687-E593-4A07-818A-13532E8740C2}" srcId="{82643370-9403-46C2-9E82-37A7DB73FEEA}" destId="{704F197C-1507-422E-A914-CB8FAE454F9F}" srcOrd="2" destOrd="0" parTransId="{2CAE5AD4-A64A-4146-8189-16759914C526}" sibTransId="{19ECE3F9-6CCD-4F3E-9873-EE115EB799F6}"/>
    <dgm:cxn modelId="{D5A2CD88-B728-4B50-AC74-27196ED686C4}" type="presOf" srcId="{CDD5A09B-76DD-403A-9B1C-DF972145C233}" destId="{2F012053-EABA-4BFF-BD4C-ACCB269D88EC}" srcOrd="0" destOrd="3" presId="urn:microsoft.com/office/officeart/2005/8/layout/vList3"/>
    <dgm:cxn modelId="{6A62578A-7566-4236-AA55-5ADCE1BF1BBC}" type="presOf" srcId="{E53AB5D7-BF8C-4B52-A868-B6F036A3DAA2}" destId="{2F012053-EABA-4BFF-BD4C-ACCB269D88EC}" srcOrd="0" destOrd="1" presId="urn:microsoft.com/office/officeart/2005/8/layout/vList3"/>
    <dgm:cxn modelId="{23517FB9-F554-4532-BDEB-F1F433E128E6}" srcId="{7EEBECA8-3BD3-463E-AEFE-ABA1003D727F}" destId="{E53AB5D7-BF8C-4B52-A868-B6F036A3DAA2}" srcOrd="0" destOrd="0" parTransId="{1C9A1CB0-5877-42B8-A6FC-520293D9C3EF}" sibTransId="{2631B2FB-F68E-4FE4-832D-A55DD950AF64}"/>
    <dgm:cxn modelId="{9273C6C5-5196-4D37-B81D-60C1685BD501}" type="presOf" srcId="{1A2115A4-1D22-4F14-9CB6-C12118F1D4A4}" destId="{22CC0818-BA99-4BF6-9CA5-E0DDF87981DB}" srcOrd="0" destOrd="5" presId="urn:microsoft.com/office/officeart/2005/8/layout/vList3"/>
    <dgm:cxn modelId="{0E527ED2-F1E2-4553-B02B-00EBB7357B74}" srcId="{856864C2-9C00-43A3-9E36-9724F6447B29}" destId="{CB26B45D-4F1B-491B-9B44-5F632E55EB8F}" srcOrd="1" destOrd="0" parTransId="{B43835F7-DF28-488E-B26F-80424641A962}" sibTransId="{3CF494EB-9B92-4D30-A15D-A3EC0E4C0CCE}"/>
    <dgm:cxn modelId="{61756ED8-2DDC-4193-A964-B7062555CC68}" srcId="{82643370-9403-46C2-9E82-37A7DB73FEEA}" destId="{8E81825C-1BA9-473C-B8F5-18CE95592695}" srcOrd="3" destOrd="0" parTransId="{FDBC44A7-57EC-43E8-AE04-5E5E4B1D13F3}" sibTransId="{105D6E1A-1728-4817-948E-2A85F4553CFD}"/>
    <dgm:cxn modelId="{B30DDFE5-F875-4434-95DF-8CE0A2D3BE4C}" srcId="{7EEBECA8-3BD3-463E-AEFE-ABA1003D727F}" destId="{2F6BA7EF-BA35-4E19-8667-81D0931C94CC}" srcOrd="1" destOrd="0" parTransId="{5693F088-382E-4FA8-8008-F38EB31382ED}" sibTransId="{C5CC85CE-838F-4D2F-9231-BB4669EAB010}"/>
    <dgm:cxn modelId="{CCDA03E7-FC29-4974-A082-DC3364C38D43}" type="presOf" srcId="{704F197C-1507-422E-A914-CB8FAE454F9F}" destId="{22CC0818-BA99-4BF6-9CA5-E0DDF87981DB}" srcOrd="0" destOrd="3" presId="urn:microsoft.com/office/officeart/2005/8/layout/vList3"/>
    <dgm:cxn modelId="{4F0663FE-EB48-4D9C-BAB9-DE57CC958E7C}" srcId="{82643370-9403-46C2-9E82-37A7DB73FEEA}" destId="{D021854D-B290-47D5-B88D-3FAE8B3E925B}" srcOrd="1" destOrd="0" parTransId="{D4495CD0-BB9C-4793-9940-2B7E64FCB98D}" sibTransId="{FFB070AB-5AEF-4F50-B551-C6B1C204D8C8}"/>
    <dgm:cxn modelId="{F08AD163-5951-4E1B-BB1E-77D4ED0EE1D3}" type="presParOf" srcId="{162F637B-0A5C-4FF9-877A-A84A32EB8810}" destId="{39920733-EB3A-4B93-B80C-82B44649C882}" srcOrd="0" destOrd="0" presId="urn:microsoft.com/office/officeart/2005/8/layout/vList3"/>
    <dgm:cxn modelId="{8E8CCCB4-F054-4410-8226-7879F61EB063}" type="presParOf" srcId="{39920733-EB3A-4B93-B80C-82B44649C882}" destId="{0664ED57-19E0-48AA-8845-F92AB19CB7C2}" srcOrd="0" destOrd="0" presId="urn:microsoft.com/office/officeart/2005/8/layout/vList3"/>
    <dgm:cxn modelId="{41C259D6-DEA7-47EC-B15A-89ED2764557B}" type="presParOf" srcId="{39920733-EB3A-4B93-B80C-82B44649C882}" destId="{2F012053-EABA-4BFF-BD4C-ACCB269D88EC}" srcOrd="1" destOrd="0" presId="urn:microsoft.com/office/officeart/2005/8/layout/vList3"/>
    <dgm:cxn modelId="{71E17103-271F-4D50-85E0-32E175F3307F}" type="presParOf" srcId="{162F637B-0A5C-4FF9-877A-A84A32EB8810}" destId="{FBB60EE9-CBBF-4234-8002-2D51440FE325}" srcOrd="1" destOrd="0" presId="urn:microsoft.com/office/officeart/2005/8/layout/vList3"/>
    <dgm:cxn modelId="{AB86554C-5906-40D2-8428-620CF99DAA0A}" type="presParOf" srcId="{162F637B-0A5C-4FF9-877A-A84A32EB8810}" destId="{9E853020-7A80-4C5A-B08F-AA859C9DEB32}" srcOrd="2" destOrd="0" presId="urn:microsoft.com/office/officeart/2005/8/layout/vList3"/>
    <dgm:cxn modelId="{DADAAF6E-5CCF-4135-B606-ED75A7CA03B9}" type="presParOf" srcId="{9E853020-7A80-4C5A-B08F-AA859C9DEB32}" destId="{5B5A01E4-2218-4D94-81CE-0694A833D0EA}" srcOrd="0" destOrd="0" presId="urn:microsoft.com/office/officeart/2005/8/layout/vList3"/>
    <dgm:cxn modelId="{9DAEA732-6771-4F65-8346-0D4528EF51A8}" type="presParOf" srcId="{9E853020-7A80-4C5A-B08F-AA859C9DEB32}" destId="{22CC0818-BA99-4BF6-9CA5-E0DDF87981DB}" srcOrd="1" destOrd="0" presId="urn:microsoft.com/office/officeart/2005/8/layout/vList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5A91F2-0495-4869-B7BF-3F082CBAD7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EEBECA8-3BD3-463E-AEFE-ABA1003D727F}">
      <dgm:prSet phldrT="[Text]" custT="1"/>
      <dgm:spPr>
        <a:noFill/>
        <a:ln>
          <a:solidFill>
            <a:schemeClr val="accent1"/>
          </a:solidFill>
        </a:ln>
      </dgm:spPr>
      <dgm:t>
        <a:bodyPr/>
        <a:lstStyle/>
        <a:p>
          <a:r>
            <a:rPr lang="en-US" sz="500" kern="1200">
              <a:solidFill>
                <a:srgbClr val="000000"/>
              </a:solidFill>
            </a:rPr>
            <a:t> </a:t>
          </a:r>
        </a:p>
      </dgm:t>
    </dgm:pt>
    <dgm:pt modelId="{5DA17589-ED33-4E23-A25D-E6DDFE785678}" type="parTrans" cxnId="{E3FD5A2B-CE66-4B73-8830-0740E7C8969C}">
      <dgm:prSet/>
      <dgm:spPr/>
      <dgm:t>
        <a:bodyPr/>
        <a:lstStyle/>
        <a:p>
          <a:endParaRPr lang="en-US"/>
        </a:p>
      </dgm:t>
    </dgm:pt>
    <dgm:pt modelId="{85409F81-D1C8-4065-BA14-E1825D413117}" type="sibTrans" cxnId="{E3FD5A2B-CE66-4B73-8830-0740E7C8969C}">
      <dgm:prSet/>
      <dgm:spPr/>
      <dgm:t>
        <a:bodyPr/>
        <a:lstStyle/>
        <a:p>
          <a:endParaRPr lang="en-US"/>
        </a:p>
      </dgm:t>
    </dgm:pt>
    <dgm:pt modelId="{82643370-9403-46C2-9E82-37A7DB73FEEA}">
      <dgm:prSet phldrT="[Text]" custT="1"/>
      <dgm:spPr>
        <a:noFill/>
        <a:ln>
          <a:solidFill>
            <a:schemeClr val="accent1"/>
          </a:solidFill>
        </a:ln>
      </dgm:spPr>
      <dgm:t>
        <a:bodyPr/>
        <a:lstStyle/>
        <a:p>
          <a:pPr marL="0" lvl="0" algn="l" defTabSz="222250">
            <a:lnSpc>
              <a:spcPct val="90000"/>
            </a:lnSpc>
            <a:spcBef>
              <a:spcPct val="0"/>
            </a:spcBef>
            <a:spcAft>
              <a:spcPct val="35000"/>
            </a:spcAft>
            <a:buNone/>
          </a:pPr>
          <a:r>
            <a:rPr lang="en-US" sz="500" kern="1200">
              <a:solidFill>
                <a:srgbClr val="000000"/>
              </a:solidFill>
            </a:rPr>
            <a:t> </a:t>
          </a:r>
        </a:p>
      </dgm:t>
    </dgm:pt>
    <dgm:pt modelId="{F89A1DCF-528D-48CF-9A7C-83BA25EDFA8E}" type="parTrans" cxnId="{D2789B63-2930-456B-98A6-53702B2EE33E}">
      <dgm:prSet/>
      <dgm:spPr/>
      <dgm:t>
        <a:bodyPr/>
        <a:lstStyle/>
        <a:p>
          <a:endParaRPr lang="en-US"/>
        </a:p>
      </dgm:t>
    </dgm:pt>
    <dgm:pt modelId="{AF53B491-7579-4E53-B3B2-3995208ACE0B}" type="sibTrans" cxnId="{D2789B63-2930-456B-98A6-53702B2EE33E}">
      <dgm:prSet/>
      <dgm:spPr/>
      <dgm:t>
        <a:bodyPr/>
        <a:lstStyle/>
        <a:p>
          <a:endParaRPr lang="en-US"/>
        </a:p>
      </dgm:t>
    </dgm:pt>
    <dgm:pt modelId="{E53AB5D7-BF8C-4B52-A868-B6F036A3DAA2}">
      <dgm:prSet phldrT="[Text]" custT="1"/>
      <dgm:spPr>
        <a:noFill/>
        <a:ln>
          <a:solidFill>
            <a:schemeClr val="accent1"/>
          </a:solidFill>
        </a:ln>
      </dgm:spPr>
      <dgm:t>
        <a:bodyPr/>
        <a:lstStyle/>
        <a:p>
          <a:r>
            <a:rPr lang="en-US" sz="1400" kern="1200">
              <a:solidFill>
                <a:srgbClr val="000000"/>
              </a:solidFill>
            </a:rPr>
            <a:t>Single instance or Instance pool</a:t>
          </a:r>
          <a:endParaRPr lang="en-US" sz="1400" kern="1200">
            <a:solidFill>
              <a:srgbClr val="000000"/>
            </a:solidFill>
            <a:latin typeface="Segoe UI"/>
            <a:ea typeface="+mn-ea"/>
            <a:cs typeface="+mn-cs"/>
          </a:endParaRPr>
        </a:p>
      </dgm:t>
    </dgm:pt>
    <dgm:pt modelId="{2631B2FB-F68E-4FE4-832D-A55DD950AF64}" type="sibTrans" cxnId="{23517FB9-F554-4532-BDEB-F1F433E128E6}">
      <dgm:prSet/>
      <dgm:spPr/>
      <dgm:t>
        <a:bodyPr/>
        <a:lstStyle/>
        <a:p>
          <a:endParaRPr lang="en-US"/>
        </a:p>
      </dgm:t>
    </dgm:pt>
    <dgm:pt modelId="{1C9A1CB0-5877-42B8-A6FC-520293D9C3EF}" type="parTrans" cxnId="{23517FB9-F554-4532-BDEB-F1F433E128E6}">
      <dgm:prSet/>
      <dgm:spPr/>
      <dgm:t>
        <a:bodyPr/>
        <a:lstStyle/>
        <a:p>
          <a:endParaRPr lang="en-US"/>
        </a:p>
      </dgm:t>
    </dgm:pt>
    <dgm:pt modelId="{2F6BA7EF-BA35-4E19-8667-81D0931C94CC}">
      <dgm:prSet custT="1"/>
      <dgm:spPr/>
      <dgm:t>
        <a:bodyPr/>
        <a:lstStyle/>
        <a:p>
          <a:r>
            <a:rPr lang="en-US" sz="1400" kern="1200">
              <a:solidFill>
                <a:srgbClr val="000000"/>
              </a:solidFill>
              <a:latin typeface="Segoe UI"/>
            </a:rPr>
            <a:t>SQL Server surface area (vast majority)</a:t>
          </a:r>
          <a:endParaRPr lang="en-US" sz="1400" kern="1200">
            <a:solidFill>
              <a:srgbClr val="000000"/>
            </a:solidFill>
            <a:latin typeface="Segoe UI"/>
            <a:ea typeface="+mn-ea"/>
            <a:cs typeface="+mn-cs"/>
          </a:endParaRPr>
        </a:p>
      </dgm:t>
    </dgm:pt>
    <dgm:pt modelId="{5693F088-382E-4FA8-8008-F38EB31382ED}" type="parTrans" cxnId="{B30DDFE5-F875-4434-95DF-8CE0A2D3BE4C}">
      <dgm:prSet/>
      <dgm:spPr/>
      <dgm:t>
        <a:bodyPr/>
        <a:lstStyle/>
        <a:p>
          <a:endParaRPr lang="en-US"/>
        </a:p>
      </dgm:t>
    </dgm:pt>
    <dgm:pt modelId="{C5CC85CE-838F-4D2F-9231-BB4669EAB010}" type="sibTrans" cxnId="{B30DDFE5-F875-4434-95DF-8CE0A2D3BE4C}">
      <dgm:prSet/>
      <dgm:spPr/>
      <dgm:t>
        <a:bodyPr/>
        <a:lstStyle/>
        <a:p>
          <a:endParaRPr lang="en-US"/>
        </a:p>
      </dgm:t>
    </dgm:pt>
    <dgm:pt modelId="{856864C2-9C00-43A3-9E36-9724F6447B29}">
      <dgm:prSet custT="1"/>
      <dgm:spPr/>
      <dgm:t>
        <a:bodyPr/>
        <a:lstStyle/>
        <a:p>
          <a:r>
            <a:rPr lang="en-US" sz="1400" kern="1200">
              <a:solidFill>
                <a:srgbClr val="000000"/>
              </a:solidFill>
              <a:latin typeface="Segoe UI"/>
            </a:rPr>
            <a:t>Native virtual network support</a:t>
          </a:r>
          <a:endParaRPr lang="en-US" sz="1400" kern="1200">
            <a:solidFill>
              <a:srgbClr val="000000"/>
            </a:solidFill>
            <a:latin typeface="Segoe UI"/>
            <a:ea typeface="+mn-ea"/>
            <a:cs typeface="+mn-cs"/>
          </a:endParaRPr>
        </a:p>
      </dgm:t>
    </dgm:pt>
    <dgm:pt modelId="{4E0E049E-E1DB-4EC7-9B65-405800E9DB25}" type="parTrans" cxnId="{A19F2061-E9D0-407A-86FE-204BA9FC7BF1}">
      <dgm:prSet/>
      <dgm:spPr/>
      <dgm:t>
        <a:bodyPr/>
        <a:lstStyle/>
        <a:p>
          <a:endParaRPr lang="en-US"/>
        </a:p>
      </dgm:t>
    </dgm:pt>
    <dgm:pt modelId="{AFFF6CEC-21CA-4DBB-B75D-DC6B1495B98A}" type="sibTrans" cxnId="{A19F2061-E9D0-407A-86FE-204BA9FC7BF1}">
      <dgm:prSet/>
      <dgm:spPr/>
      <dgm:t>
        <a:bodyPr/>
        <a:lstStyle/>
        <a:p>
          <a:endParaRPr lang="en-US"/>
        </a:p>
      </dgm:t>
    </dgm:pt>
    <dgm:pt modelId="{EBD410B4-192F-4395-AA8E-AA34F71C713A}">
      <dgm:prSet custT="1"/>
      <dgm:spPr/>
      <dgm:t>
        <a:bodyPr/>
        <a:lstStyle/>
        <a:p>
          <a:r>
            <a:rPr lang="en-US" sz="1400" kern="1200">
              <a:solidFill>
                <a:srgbClr val="000000"/>
              </a:solidFill>
              <a:latin typeface="Segoe UI"/>
              <a:ea typeface="+mn-ea"/>
              <a:cs typeface="+mn-cs"/>
            </a:rPr>
            <a:t>Fully managed Service</a:t>
          </a:r>
        </a:p>
      </dgm:t>
    </dgm:pt>
    <dgm:pt modelId="{6D408691-DE7B-4083-BF77-5E49CC6A1D45}" type="parTrans" cxnId="{4C8B74F1-EE78-413D-908B-84981B1CF6DB}">
      <dgm:prSet/>
      <dgm:spPr/>
      <dgm:t>
        <a:bodyPr/>
        <a:lstStyle/>
        <a:p>
          <a:endParaRPr lang="en-US"/>
        </a:p>
      </dgm:t>
    </dgm:pt>
    <dgm:pt modelId="{1DA9B533-5141-4AD6-9C29-81971711F2D6}" type="sibTrans" cxnId="{4C8B74F1-EE78-413D-908B-84981B1CF6DB}">
      <dgm:prSet/>
      <dgm:spPr/>
      <dgm:t>
        <a:bodyPr/>
        <a:lstStyle/>
        <a:p>
          <a:endParaRPr lang="en-US"/>
        </a:p>
      </dgm:t>
    </dgm:pt>
    <dgm:pt modelId="{672B040B-4BCF-48BE-8CF8-6A20E92CEA4F}">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Near zero downtime migration using log-shipping</a:t>
          </a:r>
        </a:p>
      </dgm:t>
    </dgm:pt>
    <dgm:pt modelId="{B1A13FFF-8F4E-429D-99C5-B58D86757958}" type="parTrans" cxnId="{FBAD5284-5A73-4C5E-9BFC-8CD6CF53BA91}">
      <dgm:prSet/>
      <dgm:spPr/>
      <dgm:t>
        <a:bodyPr/>
        <a:lstStyle/>
        <a:p>
          <a:endParaRPr lang="en-US"/>
        </a:p>
      </dgm:t>
    </dgm:pt>
    <dgm:pt modelId="{AB82F881-390D-4375-BD06-EA98E62B6D1A}" type="sibTrans" cxnId="{FBAD5284-5A73-4C5E-9BFC-8CD6CF53BA91}">
      <dgm:prSet/>
      <dgm:spPr/>
      <dgm:t>
        <a:bodyPr/>
        <a:lstStyle/>
        <a:p>
          <a:endParaRPr lang="en-US"/>
        </a:p>
      </dgm:t>
    </dgm:pt>
    <dgm:pt modelId="{768D3634-9A87-463B-A2A0-78CCDFCF1158}">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Projected return on investment of 212 percent over three years (Forrester Consulting)</a:t>
          </a:r>
        </a:p>
      </dgm:t>
    </dgm:pt>
    <dgm:pt modelId="{76E6F2D0-8A85-4D8C-9910-1A8FD8C980BF}" type="parTrans" cxnId="{E0378D93-C800-4E2F-9CEE-DC5D56DC1CEE}">
      <dgm:prSet/>
      <dgm:spPr/>
      <dgm:t>
        <a:bodyPr/>
        <a:lstStyle/>
        <a:p>
          <a:endParaRPr lang="en-US"/>
        </a:p>
      </dgm:t>
    </dgm:pt>
    <dgm:pt modelId="{90F753FA-1D6B-4B93-8F11-B1AF4B140700}" type="sibTrans" cxnId="{E0378D93-C800-4E2F-9CEE-DC5D56DC1CEE}">
      <dgm:prSet/>
      <dgm:spPr/>
      <dgm:t>
        <a:bodyPr/>
        <a:lstStyle/>
        <a:p>
          <a:endParaRPr lang="en-US"/>
        </a:p>
      </dgm:t>
    </dgm:pt>
    <dgm:pt modelId="{597641CB-7A61-4E2D-B43B-D72A8A4359FA}">
      <dgm:prSet custT="1"/>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2B6F5C41-8E29-4142-AA67-259E73FD97D3}" type="parTrans" cxnId="{C24243CD-2B38-433B-9404-85DAD7BF5783}">
      <dgm:prSet/>
      <dgm:spPr/>
      <dgm:t>
        <a:bodyPr/>
        <a:lstStyle/>
        <a:p>
          <a:endParaRPr lang="en-US"/>
        </a:p>
      </dgm:t>
    </dgm:pt>
    <dgm:pt modelId="{2FD027AF-F75F-4437-B714-452337A9E1B7}" type="sibTrans" cxnId="{C24243CD-2B38-433B-9404-85DAD7BF5783}">
      <dgm:prSet/>
      <dgm:spPr/>
      <dgm:t>
        <a:bodyPr/>
        <a:lstStyle/>
        <a:p>
          <a:endParaRPr lang="en-US"/>
        </a:p>
      </dgm:t>
    </dgm:pt>
    <dgm:pt modelId="{15DCB897-1B6F-4947-A712-C7C77871B3C2}">
      <dgm:prSet phldrT="[Text]" custT="1"/>
      <dgm:spPr>
        <a:noFill/>
        <a:ln>
          <a:solidFill>
            <a:schemeClr val="accent1"/>
          </a:solidFill>
        </a:ln>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C5E81D1F-6284-4E7F-833D-BF7930B732EF}" type="parTrans" cxnId="{A84EB25C-9ABC-4189-95CD-6DEAC7D701A0}">
      <dgm:prSet/>
      <dgm:spPr/>
      <dgm:t>
        <a:bodyPr/>
        <a:lstStyle/>
        <a:p>
          <a:endParaRPr lang="en-US"/>
        </a:p>
      </dgm:t>
    </dgm:pt>
    <dgm:pt modelId="{2FECEB65-5DB9-431F-A982-38776BFCF8E0}" type="sibTrans" cxnId="{A84EB25C-9ABC-4189-95CD-6DEAC7D701A0}">
      <dgm:prSet/>
      <dgm:spPr/>
      <dgm:t>
        <a:bodyPr/>
        <a:lstStyle/>
        <a:p>
          <a:endParaRPr lang="en-US"/>
        </a:p>
      </dgm:t>
    </dgm:pt>
    <dgm:pt modelId="{099FED46-1214-478D-9C22-79813E49F72F}">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Combine the best of SQL Server with the benefits of a managed service</a:t>
          </a:r>
        </a:p>
      </dgm:t>
    </dgm:pt>
    <dgm:pt modelId="{E0663EB7-103E-4664-9FA5-660F1522DECC}" type="parTrans" cxnId="{7369FBB8-1F47-48CF-A701-09BA92710CF6}">
      <dgm:prSet/>
      <dgm:spPr/>
      <dgm:t>
        <a:bodyPr/>
        <a:lstStyle/>
        <a:p>
          <a:endParaRPr lang="en-US"/>
        </a:p>
      </dgm:t>
    </dgm:pt>
    <dgm:pt modelId="{4E64D1D1-0B19-44E4-81EA-2F76C5DD1236}" type="sibTrans" cxnId="{7369FBB8-1F47-48CF-A701-09BA92710CF6}">
      <dgm:prSet/>
      <dgm:spPr/>
      <dgm:t>
        <a:bodyPr/>
        <a:lstStyle/>
        <a:p>
          <a:endParaRPr lang="en-US"/>
        </a:p>
      </dgm:t>
    </dgm:pt>
    <dgm:pt modelId="{18B0C8C4-847D-4C34-9A3F-C7B8BDB29968}">
      <dgm:prSet custT="1"/>
      <dgm:spPr/>
      <dgm:t>
        <a:bodyPr/>
        <a:lstStyle/>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gm:t>
    </dgm:pt>
    <dgm:pt modelId="{1E30D272-2EFC-491D-BCA4-553441FA7446}" type="parTrans" cxnId="{CED40BDF-C51C-45CE-A8A8-D9F3873491B6}">
      <dgm:prSet/>
      <dgm:spPr/>
      <dgm:t>
        <a:bodyPr/>
        <a:lstStyle/>
        <a:p>
          <a:endParaRPr lang="en-US"/>
        </a:p>
      </dgm:t>
    </dgm:pt>
    <dgm:pt modelId="{C018F1E3-EEE1-42E6-A541-A532C1B1A543}" type="sibTrans" cxnId="{CED40BDF-C51C-45CE-A8A8-D9F3873491B6}">
      <dgm:prSet/>
      <dgm:spPr/>
      <dgm:t>
        <a:bodyPr/>
        <a:lstStyle/>
        <a:p>
          <a:endParaRPr lang="en-US"/>
        </a:p>
      </dgm:t>
    </dgm:pt>
    <dgm:pt modelId="{DB33084E-D829-4C51-805E-3AA0FAC7AE78}">
      <dgm:prSet custT="1"/>
      <dgm:spPr/>
      <dgm:t>
        <a:bodyPr/>
        <a:lstStyle/>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gm:t>
    </dgm:pt>
    <dgm:pt modelId="{37DD89A6-955C-43AE-A688-560AB7974710}" type="parTrans" cxnId="{4334786C-9FE9-4340-9C75-C9E5B7642B75}">
      <dgm:prSet/>
      <dgm:spPr/>
      <dgm:t>
        <a:bodyPr/>
        <a:lstStyle/>
        <a:p>
          <a:endParaRPr lang="en-US"/>
        </a:p>
      </dgm:t>
    </dgm:pt>
    <dgm:pt modelId="{40125C48-E999-4A65-87BB-C78B4B314218}" type="sibTrans" cxnId="{4334786C-9FE9-4340-9C75-C9E5B7642B75}">
      <dgm:prSet/>
      <dgm:spPr/>
      <dgm:t>
        <a:bodyPr/>
        <a:lstStyle/>
        <a:p>
          <a:endParaRPr lang="en-US"/>
        </a:p>
      </dgm:t>
    </dgm:pt>
    <dgm:pt modelId="{CB0FBE4B-8FE2-45C2-9665-DBD33DF07700}">
      <dgm:prSet custT="1"/>
      <dgm:spPr/>
      <dgm:t>
        <a:bodyPr/>
        <a:lstStyle/>
        <a:p>
          <a:r>
            <a:rPr lang="en-US" sz="1400" kern="1200">
              <a:solidFill>
                <a:srgbClr val="000000"/>
              </a:solidFill>
              <a:latin typeface="Segoe UI"/>
              <a:ea typeface="+mn-ea"/>
              <a:cs typeface="+mn-cs"/>
            </a:rPr>
            <a:t>Enable your on-premise identities on cloud instances, through integration with Azure Active Directory and AD Connect</a:t>
          </a:r>
        </a:p>
      </dgm:t>
    </dgm:pt>
    <dgm:pt modelId="{768B9D89-9490-4F7C-A513-F9EF74A03EE2}" type="parTrans" cxnId="{2CEDD069-FD97-4DD9-9F40-BF7F9FAAC130}">
      <dgm:prSet/>
      <dgm:spPr/>
      <dgm:t>
        <a:bodyPr/>
        <a:lstStyle/>
        <a:p>
          <a:endParaRPr lang="en-US"/>
        </a:p>
      </dgm:t>
    </dgm:pt>
    <dgm:pt modelId="{D860246C-170B-40C1-A16D-A72A4AE6DA0C}" type="sibTrans" cxnId="{2CEDD069-FD97-4DD9-9F40-BF7F9FAAC130}">
      <dgm:prSet/>
      <dgm:spPr/>
      <dgm:t>
        <a:bodyPr/>
        <a:lstStyle/>
        <a:p>
          <a:endParaRPr lang="en-US"/>
        </a:p>
      </dgm:t>
    </dgm:pt>
    <dgm:pt modelId="{5079EB9A-E9BF-44E0-A3AD-F6799E74B490}">
      <dgm:prSet custT="1"/>
      <dgm:spPr/>
      <dgm:t>
        <a:bodyPr/>
        <a:lstStyle/>
        <a:p>
          <a:endParaRPr lang="en-US" sz="1400" kern="1200">
            <a:solidFill>
              <a:srgbClr val="000000"/>
            </a:solidFill>
            <a:latin typeface="Segoe UI"/>
            <a:ea typeface="+mn-ea"/>
            <a:cs typeface="+mn-cs"/>
          </a:endParaRPr>
        </a:p>
      </dgm:t>
    </dgm:pt>
    <dgm:pt modelId="{5389060C-A8B8-4BCC-8A9F-0D64E59F2A0A}" type="parTrans" cxnId="{00D93183-5EA7-4D1D-8B7F-E2620F0F7834}">
      <dgm:prSet/>
      <dgm:spPr/>
      <dgm:t>
        <a:bodyPr/>
        <a:lstStyle/>
        <a:p>
          <a:endParaRPr lang="en-US"/>
        </a:p>
      </dgm:t>
    </dgm:pt>
    <dgm:pt modelId="{36CCF4B0-50FC-46AC-B119-B63D4A231311}" type="sibTrans" cxnId="{00D93183-5EA7-4D1D-8B7F-E2620F0F7834}">
      <dgm:prSet/>
      <dgm:spPr/>
      <dgm:t>
        <a:bodyPr/>
        <a:lstStyle/>
        <a:p>
          <a:endParaRPr lang="en-US"/>
        </a:p>
      </dgm:t>
    </dgm:pt>
    <dgm:pt modelId="{55C8F34D-B51F-463B-A9E8-B13549902F2E}">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Fully managed business continuity with failover groups</a:t>
          </a:r>
        </a:p>
      </dgm:t>
    </dgm:pt>
    <dgm:pt modelId="{F59D314C-2796-46B3-9BD4-E0EE60A000C3}" type="parTrans" cxnId="{C8A4B6F2-7AD5-422C-9121-EA1CED8CD7AF}">
      <dgm:prSet/>
      <dgm:spPr/>
      <dgm:t>
        <a:bodyPr/>
        <a:lstStyle/>
        <a:p>
          <a:endParaRPr lang="en-US"/>
        </a:p>
      </dgm:t>
    </dgm:pt>
    <dgm:pt modelId="{EEE96ADA-E940-4242-85E9-209E8A8942A8}" type="sibTrans" cxnId="{C8A4B6F2-7AD5-422C-9121-EA1CED8CD7AF}">
      <dgm:prSet/>
      <dgm:spPr/>
      <dgm:t>
        <a:bodyPr/>
        <a:lstStyle/>
        <a:p>
          <a:endParaRPr lang="en-US"/>
        </a:p>
      </dgm:t>
    </dgm:pt>
    <dgm:pt modelId="{162F637B-0A5C-4FF9-877A-A84A32EB8810}" type="pres">
      <dgm:prSet presAssocID="{3E5A91F2-0495-4869-B7BF-3F082CBAD7F1}" presName="linearFlow" presStyleCnt="0">
        <dgm:presLayoutVars>
          <dgm:dir/>
          <dgm:resizeHandles val="exact"/>
        </dgm:presLayoutVars>
      </dgm:prSet>
      <dgm:spPr/>
    </dgm:pt>
    <dgm:pt modelId="{39920733-EB3A-4B93-B80C-82B44649C882}" type="pres">
      <dgm:prSet presAssocID="{7EEBECA8-3BD3-463E-AEFE-ABA1003D727F}" presName="composite" presStyleCnt="0"/>
      <dgm:spPr/>
    </dgm:pt>
    <dgm:pt modelId="{0664ED57-19E0-48AA-8845-F92AB19CB7C2}" type="pres">
      <dgm:prSet presAssocID="{7EEBECA8-3BD3-463E-AEFE-ABA1003D727F}" presName="imgShp" presStyleLbl="fgImgPlace1" presStyleIdx="0" presStyleCnt="2" custScaleX="37591" custScaleY="376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F012053-EABA-4BFF-BD4C-ACCB269D88EC}" type="pres">
      <dgm:prSet presAssocID="{7EEBECA8-3BD3-463E-AEFE-ABA1003D727F}" presName="txShp" presStyleLbl="node1" presStyleIdx="0" presStyleCnt="2">
        <dgm:presLayoutVars>
          <dgm:bulletEnabled val="1"/>
        </dgm:presLayoutVars>
      </dgm:prSet>
      <dgm:spPr/>
    </dgm:pt>
    <dgm:pt modelId="{FBB60EE9-CBBF-4234-8002-2D51440FE325}" type="pres">
      <dgm:prSet presAssocID="{85409F81-D1C8-4065-BA14-E1825D413117}" presName="spacing" presStyleCnt="0"/>
      <dgm:spPr/>
    </dgm:pt>
    <dgm:pt modelId="{9E853020-7A80-4C5A-B08F-AA859C9DEB32}" type="pres">
      <dgm:prSet presAssocID="{82643370-9403-46C2-9E82-37A7DB73FEEA}" presName="composite" presStyleCnt="0"/>
      <dgm:spPr/>
    </dgm:pt>
    <dgm:pt modelId="{5B5A01E4-2218-4D94-81CE-0694A833D0EA}" type="pres">
      <dgm:prSet presAssocID="{82643370-9403-46C2-9E82-37A7DB73FEEA}" presName="imgShp" presStyleLbl="fgImgPlace1" presStyleIdx="1" presStyleCnt="2" custScaleX="37715" custScaleY="374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2CC0818-BA99-4BF6-9CA5-E0DDF87981DB}" type="pres">
      <dgm:prSet presAssocID="{82643370-9403-46C2-9E82-37A7DB73FEEA}" presName="txShp" presStyleLbl="node1" presStyleIdx="1" presStyleCnt="2">
        <dgm:presLayoutVars>
          <dgm:bulletEnabled val="1"/>
        </dgm:presLayoutVars>
      </dgm:prSet>
      <dgm:spPr/>
    </dgm:pt>
  </dgm:ptLst>
  <dgm:cxnLst>
    <dgm:cxn modelId="{D5820F0C-248B-4F98-A270-6C16B661BFDA}" type="presOf" srcId="{DB33084E-D829-4C51-805E-3AA0FAC7AE78}" destId="{22CC0818-BA99-4BF6-9CA5-E0DDF87981DB}" srcOrd="0" destOrd="5" presId="urn:microsoft.com/office/officeart/2005/8/layout/vList3"/>
    <dgm:cxn modelId="{C9D2FD12-8919-4A04-AFE7-8742C8EF7EF2}" type="presOf" srcId="{CB0FBE4B-8FE2-45C2-9665-DBD33DF07700}" destId="{2F012053-EABA-4BFF-BD4C-ACCB269D88EC}" srcOrd="0" destOrd="5" presId="urn:microsoft.com/office/officeart/2005/8/layout/vList3"/>
    <dgm:cxn modelId="{47F6D817-1C6F-4DEE-8DAA-784650E9BC8B}" type="presOf" srcId="{7EEBECA8-3BD3-463E-AEFE-ABA1003D727F}" destId="{2F012053-EABA-4BFF-BD4C-ACCB269D88EC}" srcOrd="0" destOrd="0" presId="urn:microsoft.com/office/officeart/2005/8/layout/vList3"/>
    <dgm:cxn modelId="{E3FD5A2B-CE66-4B73-8830-0740E7C8969C}" srcId="{3E5A91F2-0495-4869-B7BF-3F082CBAD7F1}" destId="{7EEBECA8-3BD3-463E-AEFE-ABA1003D727F}" srcOrd="0" destOrd="0" parTransId="{5DA17589-ED33-4E23-A25D-E6DDFE785678}" sibTransId="{85409F81-D1C8-4065-BA14-E1825D413117}"/>
    <dgm:cxn modelId="{E33D7F2C-F609-41D0-9962-7982F21AA59F}" type="presOf" srcId="{597641CB-7A61-4E2D-B43B-D72A8A4359FA}" destId="{22CC0818-BA99-4BF6-9CA5-E0DDF87981DB}" srcOrd="0" destOrd="7" presId="urn:microsoft.com/office/officeart/2005/8/layout/vList3"/>
    <dgm:cxn modelId="{F84B263A-0E92-4072-BFDB-866D22F7F250}" type="presOf" srcId="{18B0C8C4-847D-4C34-9A3F-C7B8BDB29968}" destId="{22CC0818-BA99-4BF6-9CA5-E0DDF87981DB}" srcOrd="0" destOrd="6" presId="urn:microsoft.com/office/officeart/2005/8/layout/vList3"/>
    <dgm:cxn modelId="{B42A2A3F-F348-4F5E-A59E-E00E2BC6F731}" type="presOf" srcId="{55C8F34D-B51F-463B-A9E8-B13549902F2E}" destId="{22CC0818-BA99-4BF6-9CA5-E0DDF87981DB}" srcOrd="0" destOrd="2" presId="urn:microsoft.com/office/officeart/2005/8/layout/vList3"/>
    <dgm:cxn modelId="{A84EB25C-9ABC-4189-95CD-6DEAC7D701A0}" srcId="{82643370-9403-46C2-9E82-37A7DB73FEEA}" destId="{15DCB897-1B6F-4947-A712-C7C77871B3C2}" srcOrd="4" destOrd="0" parTransId="{C5E81D1F-6284-4E7F-833D-BF7930B732EF}" sibTransId="{2FECEB65-5DB9-431F-A982-38776BFCF8E0}"/>
    <dgm:cxn modelId="{A19F2061-E9D0-407A-86FE-204BA9FC7BF1}" srcId="{7EEBECA8-3BD3-463E-AEFE-ABA1003D727F}" destId="{856864C2-9C00-43A3-9E36-9724F6447B29}" srcOrd="2" destOrd="0" parTransId="{4E0E049E-E1DB-4EC7-9B65-405800E9DB25}" sibTransId="{AFFF6CEC-21CA-4DBB-B75D-DC6B1495B98A}"/>
    <dgm:cxn modelId="{558A8743-7395-48B5-AC63-FC971B4A5468}" type="presOf" srcId="{3E5A91F2-0495-4869-B7BF-3F082CBAD7F1}" destId="{162F637B-0A5C-4FF9-877A-A84A32EB8810}" srcOrd="0" destOrd="0" presId="urn:microsoft.com/office/officeart/2005/8/layout/vList3"/>
    <dgm:cxn modelId="{D2789B63-2930-456B-98A6-53702B2EE33E}" srcId="{3E5A91F2-0495-4869-B7BF-3F082CBAD7F1}" destId="{82643370-9403-46C2-9E82-37A7DB73FEEA}" srcOrd="1" destOrd="0" parTransId="{F89A1DCF-528D-48CF-9A7C-83BA25EDFA8E}" sibTransId="{AF53B491-7579-4E53-B3B2-3995208ACE0B}"/>
    <dgm:cxn modelId="{2CEDD069-FD97-4DD9-9F40-BF7F9FAAC130}" srcId="{7EEBECA8-3BD3-463E-AEFE-ABA1003D727F}" destId="{CB0FBE4B-8FE2-45C2-9665-DBD33DF07700}" srcOrd="4" destOrd="0" parTransId="{768B9D89-9490-4F7C-A513-F9EF74A03EE2}" sibTransId="{D860246C-170B-40C1-A16D-A72A4AE6DA0C}"/>
    <dgm:cxn modelId="{30568C4A-79A8-45E5-ADC9-1E1356DB60F8}" type="presOf" srcId="{856864C2-9C00-43A3-9E36-9724F6447B29}" destId="{2F012053-EABA-4BFF-BD4C-ACCB269D88EC}" srcOrd="0" destOrd="3" presId="urn:microsoft.com/office/officeart/2005/8/layout/vList3"/>
    <dgm:cxn modelId="{4334786C-9FE9-4340-9C75-C9E5B7642B75}" srcId="{768D3634-9A87-463B-A2A0-78CCDFCF1158}" destId="{DB33084E-D829-4C51-805E-3AA0FAC7AE78}" srcOrd="1" destOrd="0" parTransId="{37DD89A6-955C-43AE-A688-560AB7974710}" sibTransId="{40125C48-E999-4A65-87BB-C78B4B314218}"/>
    <dgm:cxn modelId="{7405FE55-2474-487E-92D2-80D4F71EEE72}" type="presOf" srcId="{EBD410B4-192F-4395-AA8E-AA34F71C713A}" destId="{2F012053-EABA-4BFF-BD4C-ACCB269D88EC}" srcOrd="0" destOrd="4" presId="urn:microsoft.com/office/officeart/2005/8/layout/vList3"/>
    <dgm:cxn modelId="{08A15258-B602-4F75-9428-F8B2DC2D9B38}" type="presOf" srcId="{82643370-9403-46C2-9E82-37A7DB73FEEA}" destId="{22CC0818-BA99-4BF6-9CA5-E0DDF87981DB}" srcOrd="0" destOrd="0" presId="urn:microsoft.com/office/officeart/2005/8/layout/vList3"/>
    <dgm:cxn modelId="{00D93183-5EA7-4D1D-8B7F-E2620F0F7834}" srcId="{7EEBECA8-3BD3-463E-AEFE-ABA1003D727F}" destId="{5079EB9A-E9BF-44E0-A3AD-F6799E74B490}" srcOrd="5" destOrd="0" parTransId="{5389060C-A8B8-4BCC-8A9F-0D64E59F2A0A}" sibTransId="{36CCF4B0-50FC-46AC-B119-B63D4A231311}"/>
    <dgm:cxn modelId="{2D750084-F7ED-4FE6-B350-4E856B7F2CBD}" type="presOf" srcId="{2F6BA7EF-BA35-4E19-8667-81D0931C94CC}" destId="{2F012053-EABA-4BFF-BD4C-ACCB269D88EC}" srcOrd="0" destOrd="2" presId="urn:microsoft.com/office/officeart/2005/8/layout/vList3"/>
    <dgm:cxn modelId="{FBAD5284-5A73-4C5E-9BFC-8CD6CF53BA91}" srcId="{82643370-9403-46C2-9E82-37A7DB73FEEA}" destId="{672B040B-4BCF-48BE-8CF8-6A20E92CEA4F}" srcOrd="0" destOrd="0" parTransId="{B1A13FFF-8F4E-429D-99C5-B58D86757958}" sibTransId="{AB82F881-390D-4375-BD06-EA98E62B6D1A}"/>
    <dgm:cxn modelId="{6A62578A-7566-4236-AA55-5ADCE1BF1BBC}" type="presOf" srcId="{E53AB5D7-BF8C-4B52-A868-B6F036A3DAA2}" destId="{2F012053-EABA-4BFF-BD4C-ACCB269D88EC}" srcOrd="0" destOrd="1" presId="urn:microsoft.com/office/officeart/2005/8/layout/vList3"/>
    <dgm:cxn modelId="{C04E7792-A306-48D2-A4B1-BA1249C09DE1}" type="presOf" srcId="{672B040B-4BCF-48BE-8CF8-6A20E92CEA4F}" destId="{22CC0818-BA99-4BF6-9CA5-E0DDF87981DB}" srcOrd="0" destOrd="1" presId="urn:microsoft.com/office/officeart/2005/8/layout/vList3"/>
    <dgm:cxn modelId="{E0378D93-C800-4E2F-9CEE-DC5D56DC1CEE}" srcId="{82643370-9403-46C2-9E82-37A7DB73FEEA}" destId="{768D3634-9A87-463B-A2A0-78CCDFCF1158}" srcOrd="2" destOrd="0" parTransId="{76E6F2D0-8A85-4D8C-9910-1A8FD8C980BF}" sibTransId="{90F753FA-1D6B-4B93-8F11-B1AF4B140700}"/>
    <dgm:cxn modelId="{E2CD4A97-45F6-496B-B55D-485C83E801FB}" type="presOf" srcId="{099FED46-1214-478D-9C22-79813E49F72F}" destId="{22CC0818-BA99-4BF6-9CA5-E0DDF87981DB}" srcOrd="0" destOrd="4" presId="urn:microsoft.com/office/officeart/2005/8/layout/vList3"/>
    <dgm:cxn modelId="{96D344A5-D726-4C21-8E61-F1EA97016F4F}" type="presOf" srcId="{5079EB9A-E9BF-44E0-A3AD-F6799E74B490}" destId="{2F012053-EABA-4BFF-BD4C-ACCB269D88EC}" srcOrd="0" destOrd="6" presId="urn:microsoft.com/office/officeart/2005/8/layout/vList3"/>
    <dgm:cxn modelId="{7369FBB8-1F47-48CF-A701-09BA92710CF6}" srcId="{768D3634-9A87-463B-A2A0-78CCDFCF1158}" destId="{099FED46-1214-478D-9C22-79813E49F72F}" srcOrd="0" destOrd="0" parTransId="{E0663EB7-103E-4664-9FA5-660F1522DECC}" sibTransId="{4E64D1D1-0B19-44E4-81EA-2F76C5DD1236}"/>
    <dgm:cxn modelId="{23517FB9-F554-4532-BDEB-F1F433E128E6}" srcId="{7EEBECA8-3BD3-463E-AEFE-ABA1003D727F}" destId="{E53AB5D7-BF8C-4B52-A868-B6F036A3DAA2}" srcOrd="0" destOrd="0" parTransId="{1C9A1CB0-5877-42B8-A6FC-520293D9C3EF}" sibTransId="{2631B2FB-F68E-4FE4-832D-A55DD950AF64}"/>
    <dgm:cxn modelId="{C8AE4BBB-5903-48BF-A62E-5DBC71AD8F0B}" type="presOf" srcId="{768D3634-9A87-463B-A2A0-78CCDFCF1158}" destId="{22CC0818-BA99-4BF6-9CA5-E0DDF87981DB}" srcOrd="0" destOrd="3" presId="urn:microsoft.com/office/officeart/2005/8/layout/vList3"/>
    <dgm:cxn modelId="{5D1421C8-F93B-44ED-B389-938BFE9952EE}" type="presOf" srcId="{15DCB897-1B6F-4947-A712-C7C77871B3C2}" destId="{22CC0818-BA99-4BF6-9CA5-E0DDF87981DB}" srcOrd="0" destOrd="8" presId="urn:microsoft.com/office/officeart/2005/8/layout/vList3"/>
    <dgm:cxn modelId="{C24243CD-2B38-433B-9404-85DAD7BF5783}" srcId="{82643370-9403-46C2-9E82-37A7DB73FEEA}" destId="{597641CB-7A61-4E2D-B43B-D72A8A4359FA}" srcOrd="3" destOrd="0" parTransId="{2B6F5C41-8E29-4142-AA67-259E73FD97D3}" sibTransId="{2FD027AF-F75F-4437-B714-452337A9E1B7}"/>
    <dgm:cxn modelId="{CED40BDF-C51C-45CE-A8A8-D9F3873491B6}" srcId="{768D3634-9A87-463B-A2A0-78CCDFCF1158}" destId="{18B0C8C4-847D-4C34-9A3F-C7B8BDB29968}" srcOrd="2" destOrd="0" parTransId="{1E30D272-2EFC-491D-BCA4-553441FA7446}" sibTransId="{C018F1E3-EEE1-42E6-A541-A532C1B1A543}"/>
    <dgm:cxn modelId="{B30DDFE5-F875-4434-95DF-8CE0A2D3BE4C}" srcId="{7EEBECA8-3BD3-463E-AEFE-ABA1003D727F}" destId="{2F6BA7EF-BA35-4E19-8667-81D0931C94CC}" srcOrd="1" destOrd="0" parTransId="{5693F088-382E-4FA8-8008-F38EB31382ED}" sibTransId="{C5CC85CE-838F-4D2F-9231-BB4669EAB010}"/>
    <dgm:cxn modelId="{4C8B74F1-EE78-413D-908B-84981B1CF6DB}" srcId="{7EEBECA8-3BD3-463E-AEFE-ABA1003D727F}" destId="{EBD410B4-192F-4395-AA8E-AA34F71C713A}" srcOrd="3" destOrd="0" parTransId="{6D408691-DE7B-4083-BF77-5E49CC6A1D45}" sibTransId="{1DA9B533-5141-4AD6-9C29-81971711F2D6}"/>
    <dgm:cxn modelId="{C8A4B6F2-7AD5-422C-9121-EA1CED8CD7AF}" srcId="{82643370-9403-46C2-9E82-37A7DB73FEEA}" destId="{55C8F34D-B51F-463B-A9E8-B13549902F2E}" srcOrd="1" destOrd="0" parTransId="{F59D314C-2796-46B3-9BD4-E0EE60A000C3}" sibTransId="{EEE96ADA-E940-4242-85E9-209E8A8942A8}"/>
    <dgm:cxn modelId="{F08AD163-5951-4E1B-BB1E-77D4ED0EE1D3}" type="presParOf" srcId="{162F637B-0A5C-4FF9-877A-A84A32EB8810}" destId="{39920733-EB3A-4B93-B80C-82B44649C882}" srcOrd="0" destOrd="0" presId="urn:microsoft.com/office/officeart/2005/8/layout/vList3"/>
    <dgm:cxn modelId="{8E8CCCB4-F054-4410-8226-7879F61EB063}" type="presParOf" srcId="{39920733-EB3A-4B93-B80C-82B44649C882}" destId="{0664ED57-19E0-48AA-8845-F92AB19CB7C2}" srcOrd="0" destOrd="0" presId="urn:microsoft.com/office/officeart/2005/8/layout/vList3"/>
    <dgm:cxn modelId="{41C259D6-DEA7-47EC-B15A-89ED2764557B}" type="presParOf" srcId="{39920733-EB3A-4B93-B80C-82B44649C882}" destId="{2F012053-EABA-4BFF-BD4C-ACCB269D88EC}" srcOrd="1" destOrd="0" presId="urn:microsoft.com/office/officeart/2005/8/layout/vList3"/>
    <dgm:cxn modelId="{71E17103-271F-4D50-85E0-32E175F3307F}" type="presParOf" srcId="{162F637B-0A5C-4FF9-877A-A84A32EB8810}" destId="{FBB60EE9-CBBF-4234-8002-2D51440FE325}" srcOrd="1" destOrd="0" presId="urn:microsoft.com/office/officeart/2005/8/layout/vList3"/>
    <dgm:cxn modelId="{AB86554C-5906-40D2-8428-620CF99DAA0A}" type="presParOf" srcId="{162F637B-0A5C-4FF9-877A-A84A32EB8810}" destId="{9E853020-7A80-4C5A-B08F-AA859C9DEB32}" srcOrd="2" destOrd="0" presId="urn:microsoft.com/office/officeart/2005/8/layout/vList3"/>
    <dgm:cxn modelId="{DADAAF6E-5CCF-4135-B606-ED75A7CA03B9}" type="presParOf" srcId="{9E853020-7A80-4C5A-B08F-AA859C9DEB32}" destId="{5B5A01E4-2218-4D94-81CE-0694A833D0EA}" srcOrd="0" destOrd="0" presId="urn:microsoft.com/office/officeart/2005/8/layout/vList3"/>
    <dgm:cxn modelId="{9DAEA732-6771-4F65-8346-0D4528EF51A8}" type="presParOf" srcId="{9E853020-7A80-4C5A-B08F-AA859C9DEB32}" destId="{22CC0818-BA99-4BF6-9CA5-E0DDF87981DB}"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5A91F2-0495-4869-B7BF-3F082CBAD7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EEBECA8-3BD3-463E-AEFE-ABA1003D727F}">
      <dgm:prSet phldrT="[Text]" custT="1"/>
      <dgm:spPr>
        <a:noFill/>
        <a:ln>
          <a:solidFill>
            <a:schemeClr val="accent1"/>
          </a:solidFill>
        </a:ln>
      </dgm:spPr>
      <dgm:t>
        <a:bodyPr/>
        <a:lstStyle/>
        <a:p>
          <a:r>
            <a:rPr lang="en-US" sz="300" kern="1200">
              <a:solidFill>
                <a:srgbClr val="000000"/>
              </a:solidFill>
            </a:rPr>
            <a:t> </a:t>
          </a:r>
        </a:p>
      </dgm:t>
    </dgm:pt>
    <dgm:pt modelId="{5DA17589-ED33-4E23-A25D-E6DDFE785678}" type="parTrans" cxnId="{E3FD5A2B-CE66-4B73-8830-0740E7C8969C}">
      <dgm:prSet/>
      <dgm:spPr/>
      <dgm:t>
        <a:bodyPr/>
        <a:lstStyle/>
        <a:p>
          <a:endParaRPr lang="en-US"/>
        </a:p>
      </dgm:t>
    </dgm:pt>
    <dgm:pt modelId="{85409F81-D1C8-4065-BA14-E1825D413117}" type="sibTrans" cxnId="{E3FD5A2B-CE66-4B73-8830-0740E7C8969C}">
      <dgm:prSet/>
      <dgm:spPr/>
      <dgm:t>
        <a:bodyPr/>
        <a:lstStyle/>
        <a:p>
          <a:endParaRPr lang="en-US"/>
        </a:p>
      </dgm:t>
    </dgm:pt>
    <dgm:pt modelId="{82643370-9403-46C2-9E82-37A7DB73FEEA}">
      <dgm:prSet phldrT="[Text]" custT="1"/>
      <dgm:spPr>
        <a:noFill/>
        <a:ln>
          <a:solidFill>
            <a:schemeClr val="accent1"/>
          </a:solidFill>
        </a:ln>
      </dgm:spPr>
      <dgm:t>
        <a:bodyPr/>
        <a:lstStyle/>
        <a:p>
          <a:pPr marL="0" lvl="0" algn="l" defTabSz="222250">
            <a:lnSpc>
              <a:spcPct val="90000"/>
            </a:lnSpc>
            <a:spcBef>
              <a:spcPct val="0"/>
            </a:spcBef>
            <a:spcAft>
              <a:spcPct val="35000"/>
            </a:spcAft>
            <a:buNone/>
          </a:pPr>
          <a:r>
            <a:rPr lang="en-US" sz="500" kern="1200">
              <a:solidFill>
                <a:srgbClr val="000000"/>
              </a:solidFill>
            </a:rPr>
            <a:t> </a:t>
          </a:r>
        </a:p>
      </dgm:t>
    </dgm:pt>
    <dgm:pt modelId="{F89A1DCF-528D-48CF-9A7C-83BA25EDFA8E}" type="parTrans" cxnId="{D2789B63-2930-456B-98A6-53702B2EE33E}">
      <dgm:prSet/>
      <dgm:spPr/>
      <dgm:t>
        <a:bodyPr/>
        <a:lstStyle/>
        <a:p>
          <a:endParaRPr lang="en-US"/>
        </a:p>
      </dgm:t>
    </dgm:pt>
    <dgm:pt modelId="{AF53B491-7579-4E53-B3B2-3995208ACE0B}" type="sibTrans" cxnId="{D2789B63-2930-456B-98A6-53702B2EE33E}">
      <dgm:prSet/>
      <dgm:spPr/>
      <dgm:t>
        <a:bodyPr/>
        <a:lstStyle/>
        <a:p>
          <a:endParaRPr lang="en-US"/>
        </a:p>
      </dgm:t>
    </dgm:pt>
    <dgm:pt modelId="{E53AB5D7-BF8C-4B52-A868-B6F036A3DAA2}">
      <dgm:prSet phldrT="[Text]" custT="1"/>
      <dgm:spPr>
        <a:noFill/>
        <a:ln>
          <a:solidFill>
            <a:schemeClr val="accent1"/>
          </a:solidFill>
        </a:ln>
      </dgm:spPr>
      <dgm:t>
        <a:bodyPr/>
        <a:lstStyle/>
        <a:p>
          <a:r>
            <a:rPr lang="en-US" sz="1400" kern="1200">
              <a:solidFill>
                <a:srgbClr val="000000"/>
              </a:solidFill>
            </a:rPr>
            <a:t>Single database or elastic pool</a:t>
          </a:r>
          <a:endParaRPr lang="en-US" sz="1400" kern="1200">
            <a:solidFill>
              <a:srgbClr val="000000"/>
            </a:solidFill>
            <a:latin typeface="Segoe UI"/>
            <a:ea typeface="+mn-ea"/>
            <a:cs typeface="+mn-cs"/>
          </a:endParaRPr>
        </a:p>
      </dgm:t>
    </dgm:pt>
    <dgm:pt modelId="{2631B2FB-F68E-4FE4-832D-A55DD950AF64}" type="sibTrans" cxnId="{23517FB9-F554-4532-BDEB-F1F433E128E6}">
      <dgm:prSet/>
      <dgm:spPr/>
      <dgm:t>
        <a:bodyPr/>
        <a:lstStyle/>
        <a:p>
          <a:endParaRPr lang="en-US"/>
        </a:p>
      </dgm:t>
    </dgm:pt>
    <dgm:pt modelId="{1C9A1CB0-5877-42B8-A6FC-520293D9C3EF}" type="parTrans" cxnId="{23517FB9-F554-4532-BDEB-F1F433E128E6}">
      <dgm:prSet/>
      <dgm:spPr/>
      <dgm:t>
        <a:bodyPr/>
        <a:lstStyle/>
        <a:p>
          <a:endParaRPr lang="en-US"/>
        </a:p>
      </dgm:t>
    </dgm:pt>
    <dgm:pt modelId="{672B040B-4BCF-48BE-8CF8-6A20E92CEA4F}">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highest availability SLA of 99.995%</a:t>
          </a:r>
        </a:p>
      </dgm:t>
    </dgm:pt>
    <dgm:pt modelId="{B1A13FFF-8F4E-429D-99C5-B58D86757958}" type="parTrans" cxnId="{FBAD5284-5A73-4C5E-9BFC-8CD6CF53BA91}">
      <dgm:prSet/>
      <dgm:spPr/>
      <dgm:t>
        <a:bodyPr/>
        <a:lstStyle/>
        <a:p>
          <a:endParaRPr lang="en-US"/>
        </a:p>
      </dgm:t>
    </dgm:pt>
    <dgm:pt modelId="{AB82F881-390D-4375-BD06-EA98E62B6D1A}" type="sibTrans" cxnId="{FBAD5284-5A73-4C5E-9BFC-8CD6CF53BA91}">
      <dgm:prSet/>
      <dgm:spPr/>
      <dgm:t>
        <a:bodyPr/>
        <a:lstStyle/>
        <a:p>
          <a:endParaRPr lang="en-US"/>
        </a:p>
      </dgm:t>
    </dgm:pt>
    <dgm:pt modelId="{597641CB-7A61-4E2D-B43B-D72A8A4359FA}">
      <dgm:prSet custT="1"/>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2B6F5C41-8E29-4142-AA67-259E73FD97D3}" type="parTrans" cxnId="{C24243CD-2B38-433B-9404-85DAD7BF5783}">
      <dgm:prSet/>
      <dgm:spPr/>
      <dgm:t>
        <a:bodyPr/>
        <a:lstStyle/>
        <a:p>
          <a:endParaRPr lang="en-US"/>
        </a:p>
      </dgm:t>
    </dgm:pt>
    <dgm:pt modelId="{2FD027AF-F75F-4437-B714-452337A9E1B7}" type="sibTrans" cxnId="{C24243CD-2B38-433B-9404-85DAD7BF5783}">
      <dgm:prSet/>
      <dgm:spPr/>
      <dgm:t>
        <a:bodyPr/>
        <a:lstStyle/>
        <a:p>
          <a:endParaRPr lang="en-US"/>
        </a:p>
      </dgm:t>
    </dgm:pt>
    <dgm:pt modelId="{15DCB897-1B6F-4947-A712-C7C77871B3C2}">
      <dgm:prSet phldrT="[Text]" custT="1"/>
      <dgm:spPr>
        <a:noFill/>
        <a:ln>
          <a:solidFill>
            <a:schemeClr val="accent1"/>
          </a:solidFill>
        </a:ln>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C5E81D1F-6284-4E7F-833D-BF7930B732EF}" type="parTrans" cxnId="{A84EB25C-9ABC-4189-95CD-6DEAC7D701A0}">
      <dgm:prSet/>
      <dgm:spPr/>
      <dgm:t>
        <a:bodyPr/>
        <a:lstStyle/>
        <a:p>
          <a:endParaRPr lang="en-US"/>
        </a:p>
      </dgm:t>
    </dgm:pt>
    <dgm:pt modelId="{2FECEB65-5DB9-431F-A982-38776BFCF8E0}" type="sibTrans" cxnId="{A84EB25C-9ABC-4189-95CD-6DEAC7D701A0}">
      <dgm:prSet/>
      <dgm:spPr/>
      <dgm:t>
        <a:bodyPr/>
        <a:lstStyle/>
        <a:p>
          <a:endParaRPr lang="en-US"/>
        </a:p>
      </dgm:t>
    </dgm:pt>
    <dgm:pt modelId="{AFD236E1-23B4-4953-BD4B-FDAB35EF1663}">
      <dgm:prSet custT="1"/>
      <dgm:spPr/>
      <dgm:t>
        <a:bodyPr/>
        <a:lstStyle/>
        <a:p>
          <a:r>
            <a:rPr lang="en-US" sz="1400" kern="1200">
              <a:solidFill>
                <a:srgbClr val="000000"/>
              </a:solidFill>
            </a:rPr>
            <a:t>Hyperscale storage (100TB+)</a:t>
          </a:r>
        </a:p>
      </dgm:t>
    </dgm:pt>
    <dgm:pt modelId="{AFAC3B05-D8E7-4551-8EB8-4B45A879268E}" type="parTrans" cxnId="{A4EF546A-2197-49C2-9004-55F717AC2BDC}">
      <dgm:prSet/>
      <dgm:spPr/>
      <dgm:t>
        <a:bodyPr/>
        <a:lstStyle/>
        <a:p>
          <a:endParaRPr lang="en-US"/>
        </a:p>
      </dgm:t>
    </dgm:pt>
    <dgm:pt modelId="{9FB9D2E9-6665-435D-8DEF-C7B9863E75C7}" type="sibTrans" cxnId="{A4EF546A-2197-49C2-9004-55F717AC2BDC}">
      <dgm:prSet/>
      <dgm:spPr/>
      <dgm:t>
        <a:bodyPr/>
        <a:lstStyle/>
        <a:p>
          <a:endParaRPr lang="en-US"/>
        </a:p>
      </dgm:t>
    </dgm:pt>
    <dgm:pt modelId="{70518D1B-EE37-40B2-9B5B-C30E8066D3C2}">
      <dgm:prSet custT="1"/>
      <dgm:spPr/>
      <dgm:t>
        <a:bodyPr/>
        <a:lstStyle/>
        <a:p>
          <a:r>
            <a:rPr lang="en-US" sz="1400" kern="1200">
              <a:solidFill>
                <a:srgbClr val="000000"/>
              </a:solidFill>
            </a:rPr>
            <a:t>Serverless compute</a:t>
          </a:r>
        </a:p>
      </dgm:t>
    </dgm:pt>
    <dgm:pt modelId="{2859E218-76F2-4806-AE81-4B0FEDE32660}" type="parTrans" cxnId="{7C000E7F-CD88-411B-A6B0-7FA003CEDCA7}">
      <dgm:prSet/>
      <dgm:spPr/>
      <dgm:t>
        <a:bodyPr/>
        <a:lstStyle/>
        <a:p>
          <a:endParaRPr lang="en-US"/>
        </a:p>
      </dgm:t>
    </dgm:pt>
    <dgm:pt modelId="{F8BF3E9E-2094-47BB-82D1-4E89F8BBB197}" type="sibTrans" cxnId="{7C000E7F-CD88-411B-A6B0-7FA003CEDCA7}">
      <dgm:prSet/>
      <dgm:spPr/>
      <dgm:t>
        <a:bodyPr/>
        <a:lstStyle/>
        <a:p>
          <a:endParaRPr lang="en-US"/>
        </a:p>
      </dgm:t>
    </dgm:pt>
    <dgm:pt modelId="{0EF9A61C-65AC-4E61-A4BB-940793BB4062}">
      <dgm:prSet custT="1"/>
      <dgm:spPr/>
      <dgm:t>
        <a:bodyPr/>
        <a:lstStyle/>
        <a:p>
          <a:r>
            <a:rPr lang="en-US" sz="1400" kern="1200">
              <a:solidFill>
                <a:srgbClr val="000000"/>
              </a:solidFill>
            </a:rPr>
            <a:t>Fully managed service</a:t>
          </a:r>
        </a:p>
      </dgm:t>
    </dgm:pt>
    <dgm:pt modelId="{AFD51BF0-CFD3-4741-98C0-B51D58234215}" type="parTrans" cxnId="{EB7106F4-D00B-48DC-8940-4993BC98867A}">
      <dgm:prSet/>
      <dgm:spPr/>
      <dgm:t>
        <a:bodyPr/>
        <a:lstStyle/>
        <a:p>
          <a:endParaRPr lang="en-US"/>
        </a:p>
      </dgm:t>
    </dgm:pt>
    <dgm:pt modelId="{2A4E9084-E7BC-4AD3-B781-519763DB1ACC}" type="sibTrans" cxnId="{EB7106F4-D00B-48DC-8940-4993BC98867A}">
      <dgm:prSet/>
      <dgm:spPr/>
      <dgm:t>
        <a:bodyPr/>
        <a:lstStyle/>
        <a:p>
          <a:endParaRPr lang="en-US"/>
        </a:p>
      </dgm:t>
    </dgm:pt>
    <dgm:pt modelId="{E8A32373-EF86-488A-9EF2-34F42E3DFBFF}">
      <dgm:prSet custT="1"/>
      <dgm:spPr/>
      <dgm:t>
        <a:bodyPr/>
        <a:lstStyle/>
        <a:p>
          <a:r>
            <a:rPr lang="en-US" sz="1400" kern="1200">
              <a:solidFill>
                <a:srgbClr val="000000"/>
              </a:solidFill>
            </a:rPr>
            <a:t>Private link (preview)</a:t>
          </a:r>
        </a:p>
      </dgm:t>
    </dgm:pt>
    <dgm:pt modelId="{6F8494C2-1D74-456A-96FD-FFC3DFBFC5CD}" type="parTrans" cxnId="{5A6CA123-4981-4C4D-8467-06F24119F42A}">
      <dgm:prSet/>
      <dgm:spPr/>
      <dgm:t>
        <a:bodyPr/>
        <a:lstStyle/>
        <a:p>
          <a:endParaRPr lang="en-US"/>
        </a:p>
      </dgm:t>
    </dgm:pt>
    <dgm:pt modelId="{1E8E35C9-6F58-4015-BA01-B6CE31A382D7}" type="sibTrans" cxnId="{5A6CA123-4981-4C4D-8467-06F24119F42A}">
      <dgm:prSet/>
      <dgm:spPr/>
      <dgm:t>
        <a:bodyPr/>
        <a:lstStyle/>
        <a:p>
          <a:endParaRPr lang="en-US"/>
        </a:p>
      </dgm:t>
    </dgm:pt>
    <dgm:pt modelId="{8C35CB0B-FACA-4BC8-AEEE-CE679091DE86}">
      <dgm:prSet custT="1"/>
      <dgm:spPr/>
      <dgm:t>
        <a:bodyPr/>
        <a:lstStyle/>
        <a:p>
          <a:endParaRPr lang="en-US" sz="1400" kern="1200">
            <a:solidFill>
              <a:srgbClr val="000000"/>
            </a:solidFill>
          </a:endParaRPr>
        </a:p>
      </dgm:t>
    </dgm:pt>
    <dgm:pt modelId="{567017C0-3D7B-48EE-9FDA-B3875EFC5079}" type="parTrans" cxnId="{F4238C26-0050-4E99-8BDB-A5A2197A1900}">
      <dgm:prSet/>
      <dgm:spPr/>
      <dgm:t>
        <a:bodyPr/>
        <a:lstStyle/>
        <a:p>
          <a:endParaRPr lang="en-US"/>
        </a:p>
      </dgm:t>
    </dgm:pt>
    <dgm:pt modelId="{B39028B6-6598-4D47-9ED0-9794DF29753F}" type="sibTrans" cxnId="{F4238C26-0050-4E99-8BDB-A5A2197A1900}">
      <dgm:prSet/>
      <dgm:spPr/>
      <dgm:t>
        <a:bodyPr/>
        <a:lstStyle/>
        <a:p>
          <a:endParaRPr lang="en-US"/>
        </a:p>
      </dgm:t>
    </dgm:pt>
    <dgm:pt modelId="{26518961-2D31-4139-AC49-84867A7E31A5}">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Price-performance leader for mission-critical workloads while costing up to 86 percent less than AWS RDS (GigaOm)</a:t>
          </a:r>
        </a:p>
      </dgm:t>
    </dgm:pt>
    <dgm:pt modelId="{824B72FD-0833-4235-A23A-2A887AFBE4C8}" type="parTrans" cxnId="{51841685-D9D6-4BE4-8C00-FCA7A4ABD60A}">
      <dgm:prSet/>
      <dgm:spPr/>
      <dgm:t>
        <a:bodyPr/>
        <a:lstStyle/>
        <a:p>
          <a:endParaRPr lang="en-US"/>
        </a:p>
      </dgm:t>
    </dgm:pt>
    <dgm:pt modelId="{5A2AC4C6-8728-49C3-B480-B0118C82B6C7}" type="sibTrans" cxnId="{51841685-D9D6-4BE4-8C00-FCA7A4ABD60A}">
      <dgm:prSet/>
      <dgm:spPr/>
      <dgm:t>
        <a:bodyPr/>
        <a:lstStyle/>
        <a:p>
          <a:endParaRPr lang="en-US"/>
        </a:p>
      </dgm:t>
    </dgm:pt>
    <dgm:pt modelId="{DDC12D95-06C9-4A54-9D20-3E0AAF25723A}">
      <dgm:prSet custT="1"/>
      <dgm:spPr/>
      <dgm:t>
        <a:bodyPr/>
        <a:lstStyle/>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gm:t>
    </dgm:pt>
    <dgm:pt modelId="{5ADD98DA-5A07-4E1B-8A5A-DE917F8CF1C3}" type="parTrans" cxnId="{90B8C189-E564-4E5B-B40C-F8ED03FE7BFA}">
      <dgm:prSet/>
      <dgm:spPr/>
      <dgm:t>
        <a:bodyPr/>
        <a:lstStyle/>
        <a:p>
          <a:endParaRPr lang="en-US"/>
        </a:p>
      </dgm:t>
    </dgm:pt>
    <dgm:pt modelId="{4850AC19-6929-46DF-9F3C-1A62CE955FF4}" type="sibTrans" cxnId="{90B8C189-E564-4E5B-B40C-F8ED03FE7BFA}">
      <dgm:prSet/>
      <dgm:spPr/>
      <dgm:t>
        <a:bodyPr/>
        <a:lstStyle/>
        <a:p>
          <a:endParaRPr lang="en-US"/>
        </a:p>
      </dgm:t>
    </dgm:pt>
    <dgm:pt modelId="{249707F4-4574-4FBA-92AD-90DDE8376125}">
      <dgm:prSet custT="1"/>
      <dgm:spPr/>
      <dgm:t>
        <a:bodyPr/>
        <a:lstStyle/>
        <a:p>
          <a:r>
            <a:rPr lang="en-US" sz="1400" kern="1200">
              <a:solidFill>
                <a:srgbClr val="000000"/>
              </a:solidFill>
            </a:rPr>
            <a:t>High availability with AZ isolation</a:t>
          </a:r>
        </a:p>
      </dgm:t>
    </dgm:pt>
    <dgm:pt modelId="{DAAD3495-00D5-45DE-95DC-720D9612AED9}" type="parTrans" cxnId="{E9A39805-BDB9-493B-AD77-08709C533AE4}">
      <dgm:prSet/>
      <dgm:spPr/>
      <dgm:t>
        <a:bodyPr/>
        <a:lstStyle/>
        <a:p>
          <a:endParaRPr lang="en-US"/>
        </a:p>
      </dgm:t>
    </dgm:pt>
    <dgm:pt modelId="{A80705E6-F15A-4B2C-B678-3FD774837A05}" type="sibTrans" cxnId="{E9A39805-BDB9-493B-AD77-08709C533AE4}">
      <dgm:prSet/>
      <dgm:spPr/>
      <dgm:t>
        <a:bodyPr/>
        <a:lstStyle/>
        <a:p>
          <a:endParaRPr lang="en-US"/>
        </a:p>
      </dgm:t>
    </dgm:pt>
    <dgm:pt modelId="{B32AADEB-5090-4F62-98AE-5CB965CFE1C4}">
      <dgm:prSet custT="1"/>
      <dgm:spPr/>
      <dgm:t>
        <a:bodyPr/>
        <a:lstStyle/>
        <a:p>
          <a:r>
            <a:rPr lang="en-US" sz="1400" kern="1200">
              <a:solidFill>
                <a:srgbClr val="000000"/>
              </a:solidFill>
            </a:rPr>
            <a:t>Business continuity at scale</a:t>
          </a:r>
        </a:p>
      </dgm:t>
    </dgm:pt>
    <dgm:pt modelId="{3A5AB88E-4C5C-45AA-A9F7-C13246F333EC}" type="parTrans" cxnId="{3CB1EDE2-E204-415E-8EEA-2F84CA0F1DC0}">
      <dgm:prSet/>
      <dgm:spPr/>
      <dgm:t>
        <a:bodyPr/>
        <a:lstStyle/>
        <a:p>
          <a:endParaRPr lang="en-US"/>
        </a:p>
      </dgm:t>
    </dgm:pt>
    <dgm:pt modelId="{0366C4B2-00D1-4B06-834F-16BFCBEF3B21}" type="sibTrans" cxnId="{3CB1EDE2-E204-415E-8EEA-2F84CA0F1DC0}">
      <dgm:prSet/>
      <dgm:spPr/>
      <dgm:t>
        <a:bodyPr/>
        <a:lstStyle/>
        <a:p>
          <a:endParaRPr lang="en-US"/>
        </a:p>
      </dgm:t>
    </dgm:pt>
    <dgm:pt modelId="{2D289162-685F-48B6-9AF6-B02B410017F4}">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only business continuity SLA with 5 second RPO and 30 second RTO</a:t>
          </a:r>
        </a:p>
      </dgm:t>
    </dgm:pt>
    <dgm:pt modelId="{9E89B3C6-2201-4CBC-A244-6D83A452BAF3}" type="parTrans" cxnId="{9A456FC5-5C42-471A-8929-0BDA5DA67C87}">
      <dgm:prSet/>
      <dgm:spPr/>
      <dgm:t>
        <a:bodyPr/>
        <a:lstStyle/>
        <a:p>
          <a:endParaRPr lang="en-US"/>
        </a:p>
      </dgm:t>
    </dgm:pt>
    <dgm:pt modelId="{8549967F-08C4-41A0-9408-A505AED24284}" type="sibTrans" cxnId="{9A456FC5-5C42-471A-8929-0BDA5DA67C87}">
      <dgm:prSet/>
      <dgm:spPr/>
      <dgm:t>
        <a:bodyPr/>
        <a:lstStyle/>
        <a:p>
          <a:endParaRPr lang="en-US"/>
        </a:p>
      </dgm:t>
    </dgm:pt>
    <dgm:pt modelId="{5BEB57CF-0139-49C4-AA56-931EBF6F2A24}">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Intelligent database</a:t>
          </a:r>
        </a:p>
      </dgm:t>
    </dgm:pt>
    <dgm:pt modelId="{678D8BE2-E107-446C-A8AA-170FBF211C2A}" type="parTrans" cxnId="{2C3BB1DD-4C42-490F-B892-85D05B5A3476}">
      <dgm:prSet/>
      <dgm:spPr/>
    </dgm:pt>
    <dgm:pt modelId="{3BE69190-B45F-46E8-BF88-66E29E2DFE0D}" type="sibTrans" cxnId="{2C3BB1DD-4C42-490F-B892-85D05B5A3476}">
      <dgm:prSet/>
      <dgm:spPr/>
    </dgm:pt>
    <dgm:pt modelId="{162F637B-0A5C-4FF9-877A-A84A32EB8810}" type="pres">
      <dgm:prSet presAssocID="{3E5A91F2-0495-4869-B7BF-3F082CBAD7F1}" presName="linearFlow" presStyleCnt="0">
        <dgm:presLayoutVars>
          <dgm:dir/>
          <dgm:resizeHandles val="exact"/>
        </dgm:presLayoutVars>
      </dgm:prSet>
      <dgm:spPr/>
    </dgm:pt>
    <dgm:pt modelId="{39920733-EB3A-4B93-B80C-82B44649C882}" type="pres">
      <dgm:prSet presAssocID="{7EEBECA8-3BD3-463E-AEFE-ABA1003D727F}" presName="composite" presStyleCnt="0"/>
      <dgm:spPr/>
    </dgm:pt>
    <dgm:pt modelId="{0664ED57-19E0-48AA-8845-F92AB19CB7C2}" type="pres">
      <dgm:prSet presAssocID="{7EEBECA8-3BD3-463E-AEFE-ABA1003D727F}" presName="imgShp" presStyleLbl="fgImgPlace1" presStyleIdx="0" presStyleCnt="2" custScaleX="37591" custScaleY="376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F012053-EABA-4BFF-BD4C-ACCB269D88EC}" type="pres">
      <dgm:prSet presAssocID="{7EEBECA8-3BD3-463E-AEFE-ABA1003D727F}" presName="txShp" presStyleLbl="node1" presStyleIdx="0" presStyleCnt="2">
        <dgm:presLayoutVars>
          <dgm:bulletEnabled val="1"/>
        </dgm:presLayoutVars>
      </dgm:prSet>
      <dgm:spPr/>
    </dgm:pt>
    <dgm:pt modelId="{FBB60EE9-CBBF-4234-8002-2D51440FE325}" type="pres">
      <dgm:prSet presAssocID="{85409F81-D1C8-4065-BA14-E1825D413117}" presName="spacing" presStyleCnt="0"/>
      <dgm:spPr/>
    </dgm:pt>
    <dgm:pt modelId="{9E853020-7A80-4C5A-B08F-AA859C9DEB32}" type="pres">
      <dgm:prSet presAssocID="{82643370-9403-46C2-9E82-37A7DB73FEEA}" presName="composite" presStyleCnt="0"/>
      <dgm:spPr/>
    </dgm:pt>
    <dgm:pt modelId="{5B5A01E4-2218-4D94-81CE-0694A833D0EA}" type="pres">
      <dgm:prSet presAssocID="{82643370-9403-46C2-9E82-37A7DB73FEEA}" presName="imgShp" presStyleLbl="fgImgPlace1" presStyleIdx="1" presStyleCnt="2" custScaleX="37715" custScaleY="374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2CC0818-BA99-4BF6-9CA5-E0DDF87981DB}" type="pres">
      <dgm:prSet presAssocID="{82643370-9403-46C2-9E82-37A7DB73FEEA}" presName="txShp" presStyleLbl="node1" presStyleIdx="1" presStyleCnt="2">
        <dgm:presLayoutVars>
          <dgm:bulletEnabled val="1"/>
        </dgm:presLayoutVars>
      </dgm:prSet>
      <dgm:spPr/>
    </dgm:pt>
  </dgm:ptLst>
  <dgm:cxnLst>
    <dgm:cxn modelId="{B2B32F04-B711-4951-A697-2B301294A068}" type="presOf" srcId="{8C35CB0B-FACA-4BC8-AEEE-CE679091DE86}" destId="{2F012053-EABA-4BFF-BD4C-ACCB269D88EC}" srcOrd="0" destOrd="8" presId="urn:microsoft.com/office/officeart/2005/8/layout/vList3"/>
    <dgm:cxn modelId="{E9A39805-BDB9-493B-AD77-08709C533AE4}" srcId="{7EEBECA8-3BD3-463E-AEFE-ABA1003D727F}" destId="{249707F4-4574-4FBA-92AD-90DDE8376125}" srcOrd="5" destOrd="0" parTransId="{DAAD3495-00D5-45DE-95DC-720D9612AED9}" sibTransId="{A80705E6-F15A-4B2C-B678-3FD774837A05}"/>
    <dgm:cxn modelId="{47F6D817-1C6F-4DEE-8DAA-784650E9BC8B}" type="presOf" srcId="{7EEBECA8-3BD3-463E-AEFE-ABA1003D727F}" destId="{2F012053-EABA-4BFF-BD4C-ACCB269D88EC}" srcOrd="0" destOrd="0" presId="urn:microsoft.com/office/officeart/2005/8/layout/vList3"/>
    <dgm:cxn modelId="{5A6CA123-4981-4C4D-8467-06F24119F42A}" srcId="{7EEBECA8-3BD3-463E-AEFE-ABA1003D727F}" destId="{E8A32373-EF86-488A-9EF2-34F42E3DFBFF}" srcOrd="4" destOrd="0" parTransId="{6F8494C2-1D74-456A-96FD-FFC3DFBFC5CD}" sibTransId="{1E8E35C9-6F58-4015-BA01-B6CE31A382D7}"/>
    <dgm:cxn modelId="{F4238C26-0050-4E99-8BDB-A5A2197A1900}" srcId="{7EEBECA8-3BD3-463E-AEFE-ABA1003D727F}" destId="{8C35CB0B-FACA-4BC8-AEEE-CE679091DE86}" srcOrd="7" destOrd="0" parTransId="{567017C0-3D7B-48EE-9FDA-B3875EFC5079}" sibTransId="{B39028B6-6598-4D47-9ED0-9794DF29753F}"/>
    <dgm:cxn modelId="{E3FD5A2B-CE66-4B73-8830-0740E7C8969C}" srcId="{3E5A91F2-0495-4869-B7BF-3F082CBAD7F1}" destId="{7EEBECA8-3BD3-463E-AEFE-ABA1003D727F}" srcOrd="0" destOrd="0" parTransId="{5DA17589-ED33-4E23-A25D-E6DDFE785678}" sibTransId="{85409F81-D1C8-4065-BA14-E1825D413117}"/>
    <dgm:cxn modelId="{E33D7F2C-F609-41D0-9962-7982F21AA59F}" type="presOf" srcId="{597641CB-7A61-4E2D-B43B-D72A8A4359FA}" destId="{22CC0818-BA99-4BF6-9CA5-E0DDF87981DB}" srcOrd="0" destOrd="6" presId="urn:microsoft.com/office/officeart/2005/8/layout/vList3"/>
    <dgm:cxn modelId="{DCF6AC3C-97D6-4180-A05C-11F5CC59ED73}" type="presOf" srcId="{5BEB57CF-0139-49C4-AA56-931EBF6F2A24}" destId="{22CC0818-BA99-4BF6-9CA5-E0DDF87981DB}" srcOrd="0" destOrd="1" presId="urn:microsoft.com/office/officeart/2005/8/layout/vList3"/>
    <dgm:cxn modelId="{A84EB25C-9ABC-4189-95CD-6DEAC7D701A0}" srcId="{82643370-9403-46C2-9E82-37A7DB73FEEA}" destId="{15DCB897-1B6F-4947-A712-C7C77871B3C2}" srcOrd="6" destOrd="0" parTransId="{C5E81D1F-6284-4E7F-833D-BF7930B732EF}" sibTransId="{2FECEB65-5DB9-431F-A982-38776BFCF8E0}"/>
    <dgm:cxn modelId="{E069DE41-C4BD-4EBE-BD69-3203D654D8DE}" type="presOf" srcId="{B32AADEB-5090-4F62-98AE-5CB965CFE1C4}" destId="{2F012053-EABA-4BFF-BD4C-ACCB269D88EC}" srcOrd="0" destOrd="7" presId="urn:microsoft.com/office/officeart/2005/8/layout/vList3"/>
    <dgm:cxn modelId="{558A8743-7395-48B5-AC63-FC971B4A5468}" type="presOf" srcId="{3E5A91F2-0495-4869-B7BF-3F082CBAD7F1}" destId="{162F637B-0A5C-4FF9-877A-A84A32EB8810}" srcOrd="0" destOrd="0" presId="urn:microsoft.com/office/officeart/2005/8/layout/vList3"/>
    <dgm:cxn modelId="{D2789B63-2930-456B-98A6-53702B2EE33E}" srcId="{3E5A91F2-0495-4869-B7BF-3F082CBAD7F1}" destId="{82643370-9403-46C2-9E82-37A7DB73FEEA}" srcOrd="1" destOrd="0" parTransId="{F89A1DCF-528D-48CF-9A7C-83BA25EDFA8E}" sibTransId="{AF53B491-7579-4E53-B3B2-3995208ACE0B}"/>
    <dgm:cxn modelId="{A4EF546A-2197-49C2-9004-55F717AC2BDC}" srcId="{7EEBECA8-3BD3-463E-AEFE-ABA1003D727F}" destId="{AFD236E1-23B4-4953-BD4B-FDAB35EF1663}" srcOrd="1" destOrd="0" parTransId="{AFAC3B05-D8E7-4551-8EB8-4B45A879268E}" sibTransId="{9FB9D2E9-6665-435D-8DEF-C7B9863E75C7}"/>
    <dgm:cxn modelId="{9217E472-A892-4C68-8053-401FB4378BD5}" type="presOf" srcId="{70518D1B-EE37-40B2-9B5B-C30E8066D3C2}" destId="{2F012053-EABA-4BFF-BD4C-ACCB269D88EC}" srcOrd="0" destOrd="3" presId="urn:microsoft.com/office/officeart/2005/8/layout/vList3"/>
    <dgm:cxn modelId="{08A15258-B602-4F75-9428-F8B2DC2D9B38}" type="presOf" srcId="{82643370-9403-46C2-9E82-37A7DB73FEEA}" destId="{22CC0818-BA99-4BF6-9CA5-E0DDF87981DB}" srcOrd="0" destOrd="0" presId="urn:microsoft.com/office/officeart/2005/8/layout/vList3"/>
    <dgm:cxn modelId="{7C000E7F-CD88-411B-A6B0-7FA003CEDCA7}" srcId="{7EEBECA8-3BD3-463E-AEFE-ABA1003D727F}" destId="{70518D1B-EE37-40B2-9B5B-C30E8066D3C2}" srcOrd="2" destOrd="0" parTransId="{2859E218-76F2-4806-AE81-4B0FEDE32660}" sibTransId="{F8BF3E9E-2094-47BB-82D1-4E89F8BBB197}"/>
    <dgm:cxn modelId="{FBAD5284-5A73-4C5E-9BFC-8CD6CF53BA91}" srcId="{82643370-9403-46C2-9E82-37A7DB73FEEA}" destId="{672B040B-4BCF-48BE-8CF8-6A20E92CEA4F}" srcOrd="1" destOrd="0" parTransId="{B1A13FFF-8F4E-429D-99C5-B58D86757958}" sibTransId="{AB82F881-390D-4375-BD06-EA98E62B6D1A}"/>
    <dgm:cxn modelId="{51841685-D9D6-4BE4-8C00-FCA7A4ABD60A}" srcId="{82643370-9403-46C2-9E82-37A7DB73FEEA}" destId="{26518961-2D31-4139-AC49-84867A7E31A5}" srcOrd="3" destOrd="0" parTransId="{824B72FD-0833-4235-A23A-2A887AFBE4C8}" sibTransId="{5A2AC4C6-8728-49C3-B480-B0118C82B6C7}"/>
    <dgm:cxn modelId="{90B8C189-E564-4E5B-B40C-F8ED03FE7BFA}" srcId="{82643370-9403-46C2-9E82-37A7DB73FEEA}" destId="{DDC12D95-06C9-4A54-9D20-3E0AAF25723A}" srcOrd="4" destOrd="0" parTransId="{5ADD98DA-5A07-4E1B-8A5A-DE917F8CF1C3}" sibTransId="{4850AC19-6929-46DF-9F3C-1A62CE955FF4}"/>
    <dgm:cxn modelId="{6A62578A-7566-4236-AA55-5ADCE1BF1BBC}" type="presOf" srcId="{E53AB5D7-BF8C-4B52-A868-B6F036A3DAA2}" destId="{2F012053-EABA-4BFF-BD4C-ACCB269D88EC}" srcOrd="0" destOrd="1" presId="urn:microsoft.com/office/officeart/2005/8/layout/vList3"/>
    <dgm:cxn modelId="{C04E7792-A306-48D2-A4B1-BA1249C09DE1}" type="presOf" srcId="{672B040B-4BCF-48BE-8CF8-6A20E92CEA4F}" destId="{22CC0818-BA99-4BF6-9CA5-E0DDF87981DB}" srcOrd="0" destOrd="2" presId="urn:microsoft.com/office/officeart/2005/8/layout/vList3"/>
    <dgm:cxn modelId="{9086459F-AA91-4F89-89E1-44526790A4D9}" type="presOf" srcId="{DDC12D95-06C9-4A54-9D20-3E0AAF25723A}" destId="{22CC0818-BA99-4BF6-9CA5-E0DDF87981DB}" srcOrd="0" destOrd="5" presId="urn:microsoft.com/office/officeart/2005/8/layout/vList3"/>
    <dgm:cxn modelId="{93A613B5-4AE1-4409-8217-B3E487DC24C5}" type="presOf" srcId="{E8A32373-EF86-488A-9EF2-34F42E3DFBFF}" destId="{2F012053-EABA-4BFF-BD4C-ACCB269D88EC}" srcOrd="0" destOrd="5" presId="urn:microsoft.com/office/officeart/2005/8/layout/vList3"/>
    <dgm:cxn modelId="{0EEBBFB7-2D78-4725-87C4-0CDE56DC0240}" type="presOf" srcId="{26518961-2D31-4139-AC49-84867A7E31A5}" destId="{22CC0818-BA99-4BF6-9CA5-E0DDF87981DB}" srcOrd="0" destOrd="4" presId="urn:microsoft.com/office/officeart/2005/8/layout/vList3"/>
    <dgm:cxn modelId="{23517FB9-F554-4532-BDEB-F1F433E128E6}" srcId="{7EEBECA8-3BD3-463E-AEFE-ABA1003D727F}" destId="{E53AB5D7-BF8C-4B52-A868-B6F036A3DAA2}" srcOrd="0" destOrd="0" parTransId="{1C9A1CB0-5877-42B8-A6FC-520293D9C3EF}" sibTransId="{2631B2FB-F68E-4FE4-832D-A55DD950AF64}"/>
    <dgm:cxn modelId="{3744F7BC-67DE-4B04-AB5C-8F9599EF853B}" type="presOf" srcId="{249707F4-4574-4FBA-92AD-90DDE8376125}" destId="{2F012053-EABA-4BFF-BD4C-ACCB269D88EC}" srcOrd="0" destOrd="6" presId="urn:microsoft.com/office/officeart/2005/8/layout/vList3"/>
    <dgm:cxn modelId="{9A456FC5-5C42-471A-8929-0BDA5DA67C87}" srcId="{82643370-9403-46C2-9E82-37A7DB73FEEA}" destId="{2D289162-685F-48B6-9AF6-B02B410017F4}" srcOrd="2" destOrd="0" parTransId="{9E89B3C6-2201-4CBC-A244-6D83A452BAF3}" sibTransId="{8549967F-08C4-41A0-9408-A505AED24284}"/>
    <dgm:cxn modelId="{93B3F3C6-68F0-4F8A-864B-85C838D0D2CE}" type="presOf" srcId="{0EF9A61C-65AC-4E61-A4BB-940793BB4062}" destId="{2F012053-EABA-4BFF-BD4C-ACCB269D88EC}" srcOrd="0" destOrd="4" presId="urn:microsoft.com/office/officeart/2005/8/layout/vList3"/>
    <dgm:cxn modelId="{4D5CBFC7-3CF6-4BAE-95BE-B665E4B31802}" type="presOf" srcId="{AFD236E1-23B4-4953-BD4B-FDAB35EF1663}" destId="{2F012053-EABA-4BFF-BD4C-ACCB269D88EC}" srcOrd="0" destOrd="2" presId="urn:microsoft.com/office/officeart/2005/8/layout/vList3"/>
    <dgm:cxn modelId="{5D1421C8-F93B-44ED-B389-938BFE9952EE}" type="presOf" srcId="{15DCB897-1B6F-4947-A712-C7C77871B3C2}" destId="{22CC0818-BA99-4BF6-9CA5-E0DDF87981DB}" srcOrd="0" destOrd="7" presId="urn:microsoft.com/office/officeart/2005/8/layout/vList3"/>
    <dgm:cxn modelId="{C90416C9-3E05-4A36-B658-A7CEE9423661}" type="presOf" srcId="{2D289162-685F-48B6-9AF6-B02B410017F4}" destId="{22CC0818-BA99-4BF6-9CA5-E0DDF87981DB}" srcOrd="0" destOrd="3" presId="urn:microsoft.com/office/officeart/2005/8/layout/vList3"/>
    <dgm:cxn modelId="{C24243CD-2B38-433B-9404-85DAD7BF5783}" srcId="{82643370-9403-46C2-9E82-37A7DB73FEEA}" destId="{597641CB-7A61-4E2D-B43B-D72A8A4359FA}" srcOrd="5" destOrd="0" parTransId="{2B6F5C41-8E29-4142-AA67-259E73FD97D3}" sibTransId="{2FD027AF-F75F-4437-B714-452337A9E1B7}"/>
    <dgm:cxn modelId="{2C3BB1DD-4C42-490F-B892-85D05B5A3476}" srcId="{82643370-9403-46C2-9E82-37A7DB73FEEA}" destId="{5BEB57CF-0139-49C4-AA56-931EBF6F2A24}" srcOrd="0" destOrd="0" parTransId="{678D8BE2-E107-446C-A8AA-170FBF211C2A}" sibTransId="{3BE69190-B45F-46E8-BF88-66E29E2DFE0D}"/>
    <dgm:cxn modelId="{3CB1EDE2-E204-415E-8EEA-2F84CA0F1DC0}" srcId="{7EEBECA8-3BD3-463E-AEFE-ABA1003D727F}" destId="{B32AADEB-5090-4F62-98AE-5CB965CFE1C4}" srcOrd="6" destOrd="0" parTransId="{3A5AB88E-4C5C-45AA-A9F7-C13246F333EC}" sibTransId="{0366C4B2-00D1-4B06-834F-16BFCBEF3B21}"/>
    <dgm:cxn modelId="{EB7106F4-D00B-48DC-8940-4993BC98867A}" srcId="{7EEBECA8-3BD3-463E-AEFE-ABA1003D727F}" destId="{0EF9A61C-65AC-4E61-A4BB-940793BB4062}" srcOrd="3" destOrd="0" parTransId="{AFD51BF0-CFD3-4741-98C0-B51D58234215}" sibTransId="{2A4E9084-E7BC-4AD3-B781-519763DB1ACC}"/>
    <dgm:cxn modelId="{F08AD163-5951-4E1B-BB1E-77D4ED0EE1D3}" type="presParOf" srcId="{162F637B-0A5C-4FF9-877A-A84A32EB8810}" destId="{39920733-EB3A-4B93-B80C-82B44649C882}" srcOrd="0" destOrd="0" presId="urn:microsoft.com/office/officeart/2005/8/layout/vList3"/>
    <dgm:cxn modelId="{8E8CCCB4-F054-4410-8226-7879F61EB063}" type="presParOf" srcId="{39920733-EB3A-4B93-B80C-82B44649C882}" destId="{0664ED57-19E0-48AA-8845-F92AB19CB7C2}" srcOrd="0" destOrd="0" presId="urn:microsoft.com/office/officeart/2005/8/layout/vList3"/>
    <dgm:cxn modelId="{41C259D6-DEA7-47EC-B15A-89ED2764557B}" type="presParOf" srcId="{39920733-EB3A-4B93-B80C-82B44649C882}" destId="{2F012053-EABA-4BFF-BD4C-ACCB269D88EC}" srcOrd="1" destOrd="0" presId="urn:microsoft.com/office/officeart/2005/8/layout/vList3"/>
    <dgm:cxn modelId="{71E17103-271F-4D50-85E0-32E175F3307F}" type="presParOf" srcId="{162F637B-0A5C-4FF9-877A-A84A32EB8810}" destId="{FBB60EE9-CBBF-4234-8002-2D51440FE325}" srcOrd="1" destOrd="0" presId="urn:microsoft.com/office/officeart/2005/8/layout/vList3"/>
    <dgm:cxn modelId="{AB86554C-5906-40D2-8428-620CF99DAA0A}" type="presParOf" srcId="{162F637B-0A5C-4FF9-877A-A84A32EB8810}" destId="{9E853020-7A80-4C5A-B08F-AA859C9DEB32}" srcOrd="2" destOrd="0" presId="urn:microsoft.com/office/officeart/2005/8/layout/vList3"/>
    <dgm:cxn modelId="{DADAAF6E-5CCF-4135-B606-ED75A7CA03B9}" type="presParOf" srcId="{9E853020-7A80-4C5A-B08F-AA859C9DEB32}" destId="{5B5A01E4-2218-4D94-81CE-0694A833D0EA}" srcOrd="0" destOrd="0" presId="urn:microsoft.com/office/officeart/2005/8/layout/vList3"/>
    <dgm:cxn modelId="{9DAEA732-6771-4F65-8346-0D4528EF51A8}" type="presParOf" srcId="{9E853020-7A80-4C5A-B08F-AA859C9DEB32}" destId="{22CC0818-BA99-4BF6-9CA5-E0DDF87981DB}"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2672479-41A3-4A3C-A790-9A3B8BC8D3BD}"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75663852-F2BE-4099-A564-C0E37F9F2033}">
      <dgm:prSet phldrT="[Text]"/>
      <dgm:spPr/>
      <dgm:t>
        <a:bodyPr/>
        <a:lstStyle/>
        <a:p>
          <a:r>
            <a:rPr lang="en-US" dirty="0"/>
            <a:t>SQL Server</a:t>
          </a:r>
        </a:p>
      </dgm:t>
    </dgm:pt>
    <dgm:pt modelId="{EEDD414F-25A3-400B-BBE5-4146FD3ACDC2}" type="parTrans" cxnId="{A9ACB3F2-FEDE-4EDB-AAE0-B73FBD76DB88}">
      <dgm:prSet/>
      <dgm:spPr/>
      <dgm:t>
        <a:bodyPr/>
        <a:lstStyle/>
        <a:p>
          <a:endParaRPr lang="en-US"/>
        </a:p>
      </dgm:t>
    </dgm:pt>
    <dgm:pt modelId="{FD903FF4-3636-4CCD-9523-A1A7D6749A02}" type="sibTrans" cxnId="{A9ACB3F2-FEDE-4EDB-AAE0-B73FBD76DB88}">
      <dgm:prSet/>
      <dgm:spPr/>
      <dgm:t>
        <a:bodyPr/>
        <a:lstStyle/>
        <a:p>
          <a:endParaRPr lang="en-US"/>
        </a:p>
      </dgm:t>
    </dgm:pt>
    <dgm:pt modelId="{D69395CA-4739-4F74-99BB-88AB99EEE336}">
      <dgm:prSet phldrT="[Text]"/>
      <dgm:spPr/>
      <dgm:t>
        <a:bodyPr/>
        <a:lstStyle/>
        <a:p>
          <a:r>
            <a:rPr lang="en-US" dirty="0"/>
            <a:t>Check Service Status</a:t>
          </a:r>
        </a:p>
      </dgm:t>
    </dgm:pt>
    <dgm:pt modelId="{23B93FEE-9349-48D2-815D-1978D2C25AD3}" type="parTrans" cxnId="{AB131BB5-1C73-4BAD-A9AE-958534BAD51B}">
      <dgm:prSet/>
      <dgm:spPr/>
      <dgm:t>
        <a:bodyPr/>
        <a:lstStyle/>
        <a:p>
          <a:endParaRPr lang="en-US"/>
        </a:p>
      </dgm:t>
    </dgm:pt>
    <dgm:pt modelId="{AB6E84CA-F11F-432F-9CB9-A858FFBC0B37}" type="sibTrans" cxnId="{AB131BB5-1C73-4BAD-A9AE-958534BAD51B}">
      <dgm:prSet/>
      <dgm:spPr/>
      <dgm:t>
        <a:bodyPr/>
        <a:lstStyle/>
        <a:p>
          <a:endParaRPr lang="en-US"/>
        </a:p>
      </dgm:t>
    </dgm:pt>
    <dgm:pt modelId="{4F53B04C-2538-4ECE-9BFF-E3D8B77BBAB4}">
      <dgm:prSet phldrT="[Text]"/>
      <dgm:spPr/>
      <dgm:t>
        <a:bodyPr/>
        <a:lstStyle/>
        <a:p>
          <a:r>
            <a:rPr lang="en-US" dirty="0"/>
            <a:t>Check ERRORLOG and Event Logs</a:t>
          </a:r>
        </a:p>
      </dgm:t>
    </dgm:pt>
    <dgm:pt modelId="{B4CBFE4E-7BFF-4A4C-B545-3442C006023E}" type="parTrans" cxnId="{5E6299C3-A13A-4A49-A880-1EF2414E79FC}">
      <dgm:prSet/>
      <dgm:spPr/>
      <dgm:t>
        <a:bodyPr/>
        <a:lstStyle/>
        <a:p>
          <a:endParaRPr lang="en-US"/>
        </a:p>
      </dgm:t>
    </dgm:pt>
    <dgm:pt modelId="{4242F365-D915-407B-B60C-85F43FE76C25}" type="sibTrans" cxnId="{5E6299C3-A13A-4A49-A880-1EF2414E79FC}">
      <dgm:prSet/>
      <dgm:spPr/>
      <dgm:t>
        <a:bodyPr/>
        <a:lstStyle/>
        <a:p>
          <a:endParaRPr lang="en-US"/>
        </a:p>
      </dgm:t>
    </dgm:pt>
    <dgm:pt modelId="{D042A4D4-EC9F-4C07-BB8E-F624839B4A8B}">
      <dgm:prSet phldrT="[Text]"/>
      <dgm:spPr/>
      <dgm:t>
        <a:bodyPr/>
        <a:lstStyle/>
        <a:p>
          <a:r>
            <a:rPr lang="en-US" dirty="0"/>
            <a:t>Managed instance</a:t>
          </a:r>
        </a:p>
      </dgm:t>
    </dgm:pt>
    <dgm:pt modelId="{660D936F-3EA1-4314-92A1-5C2604954B8B}" type="parTrans" cxnId="{B3160991-BEE0-4159-B6B8-3E5C8081AD75}">
      <dgm:prSet/>
      <dgm:spPr/>
      <dgm:t>
        <a:bodyPr/>
        <a:lstStyle/>
        <a:p>
          <a:endParaRPr lang="en-US"/>
        </a:p>
      </dgm:t>
    </dgm:pt>
    <dgm:pt modelId="{32FB80B6-D2D0-410A-BF10-D6F556E1E0DE}" type="sibTrans" cxnId="{B3160991-BEE0-4159-B6B8-3E5C8081AD75}">
      <dgm:prSet/>
      <dgm:spPr/>
      <dgm:t>
        <a:bodyPr/>
        <a:lstStyle/>
        <a:p>
          <a:endParaRPr lang="en-US"/>
        </a:p>
      </dgm:t>
    </dgm:pt>
    <dgm:pt modelId="{ACD10523-E87A-40CD-A194-B696B6FF5BFB}">
      <dgm:prSet phldrT="[Text]"/>
      <dgm:spPr/>
      <dgm:t>
        <a:bodyPr/>
        <a:lstStyle/>
        <a:p>
          <a:r>
            <a:rPr lang="en-US" dirty="0"/>
            <a:t>Check managed instance status with Azure portal or Azure CLI</a:t>
          </a:r>
        </a:p>
      </dgm:t>
    </dgm:pt>
    <dgm:pt modelId="{A3542502-7A05-4630-9E50-DF951D718D36}" type="parTrans" cxnId="{484E69EA-2061-44A3-9E5E-121EEF9E5568}">
      <dgm:prSet/>
      <dgm:spPr/>
      <dgm:t>
        <a:bodyPr/>
        <a:lstStyle/>
        <a:p>
          <a:endParaRPr lang="en-US"/>
        </a:p>
      </dgm:t>
    </dgm:pt>
    <dgm:pt modelId="{0A557274-FD33-46AF-BC30-EC7BEFCE173E}" type="sibTrans" cxnId="{484E69EA-2061-44A3-9E5E-121EEF9E5568}">
      <dgm:prSet/>
      <dgm:spPr/>
      <dgm:t>
        <a:bodyPr/>
        <a:lstStyle/>
        <a:p>
          <a:endParaRPr lang="en-US"/>
        </a:p>
      </dgm:t>
    </dgm:pt>
    <dgm:pt modelId="{DB9DF6C8-EF7A-4C2D-AE8D-D8FE22CBA0A9}">
      <dgm:prSet phldrT="[Text]"/>
      <dgm:spPr/>
      <dgm:t>
        <a:bodyPr/>
        <a:lstStyle/>
        <a:p>
          <a:r>
            <a:rPr lang="en-US" dirty="0"/>
            <a:t>SQL Database</a:t>
          </a:r>
        </a:p>
      </dgm:t>
    </dgm:pt>
    <dgm:pt modelId="{4EF396D4-C5D5-41DF-B404-71E9EE265948}" type="parTrans" cxnId="{A7DB75AC-39D7-4284-8A45-F3149AD4BDCB}">
      <dgm:prSet/>
      <dgm:spPr/>
      <dgm:t>
        <a:bodyPr/>
        <a:lstStyle/>
        <a:p>
          <a:endParaRPr lang="en-US"/>
        </a:p>
      </dgm:t>
    </dgm:pt>
    <dgm:pt modelId="{81077552-AA94-4F8A-99CD-4881AD2D7E2F}" type="sibTrans" cxnId="{A7DB75AC-39D7-4284-8A45-F3149AD4BDCB}">
      <dgm:prSet/>
      <dgm:spPr/>
      <dgm:t>
        <a:bodyPr/>
        <a:lstStyle/>
        <a:p>
          <a:endParaRPr lang="en-US"/>
        </a:p>
      </dgm:t>
    </dgm:pt>
    <dgm:pt modelId="{DB8F3A43-EB51-45E0-8FD5-A0020DDC239A}">
      <dgm:prSet phldrT="[Text]"/>
      <dgm:spPr/>
      <dgm:t>
        <a:bodyPr/>
        <a:lstStyle/>
        <a:p>
          <a:r>
            <a:rPr lang="en-US" dirty="0"/>
            <a:t>Check setup log files</a:t>
          </a:r>
        </a:p>
      </dgm:t>
    </dgm:pt>
    <dgm:pt modelId="{A35B2896-E920-4B6B-A3D5-BF78C58DD522}" type="parTrans" cxnId="{9B6B8484-FA97-4C54-A121-7A525F2B330D}">
      <dgm:prSet/>
      <dgm:spPr/>
      <dgm:t>
        <a:bodyPr/>
        <a:lstStyle/>
        <a:p>
          <a:endParaRPr lang="en-US"/>
        </a:p>
      </dgm:t>
    </dgm:pt>
    <dgm:pt modelId="{9DF30F76-95D7-46AA-8647-1D4BDB277C7A}" type="sibTrans" cxnId="{9B6B8484-FA97-4C54-A121-7A525F2B330D}">
      <dgm:prSet/>
      <dgm:spPr/>
      <dgm:t>
        <a:bodyPr/>
        <a:lstStyle/>
        <a:p>
          <a:endParaRPr lang="en-US"/>
        </a:p>
      </dgm:t>
    </dgm:pt>
    <dgm:pt modelId="{07583F8D-49A6-4E97-BE92-49CAFB7E8CBC}">
      <dgm:prSet phldrT="[Text]"/>
      <dgm:spPr/>
      <dgm:t>
        <a:bodyPr/>
        <a:lstStyle/>
        <a:p>
          <a:r>
            <a:rPr lang="en-US" dirty="0"/>
            <a:t>Connect with SSMS</a:t>
          </a:r>
        </a:p>
      </dgm:t>
    </dgm:pt>
    <dgm:pt modelId="{B7C98781-46EA-42F1-A8BF-867B564F5084}" type="parTrans" cxnId="{7061D034-1E5D-4AE6-B0BD-7A2CAA4CE716}">
      <dgm:prSet/>
      <dgm:spPr/>
      <dgm:t>
        <a:bodyPr/>
        <a:lstStyle/>
        <a:p>
          <a:endParaRPr lang="en-US"/>
        </a:p>
      </dgm:t>
    </dgm:pt>
    <dgm:pt modelId="{E49713D4-3C12-4A82-BEDE-40EAFF7BCE41}" type="sibTrans" cxnId="{7061D034-1E5D-4AE6-B0BD-7A2CAA4CE716}">
      <dgm:prSet/>
      <dgm:spPr/>
      <dgm:t>
        <a:bodyPr/>
        <a:lstStyle/>
        <a:p>
          <a:endParaRPr lang="en-US"/>
        </a:p>
      </dgm:t>
    </dgm:pt>
    <dgm:pt modelId="{5E8D5BA9-C337-4D77-B100-64CF5662BA9B}">
      <dgm:prSet phldrT="[Text]"/>
      <dgm:spPr/>
      <dgm:t>
        <a:bodyPr/>
        <a:lstStyle/>
        <a:p>
          <a:r>
            <a:rPr lang="en-US" dirty="0"/>
            <a:t>Run “verify deployment” queries</a:t>
          </a:r>
        </a:p>
      </dgm:t>
    </dgm:pt>
    <dgm:pt modelId="{5447DC58-E71C-4C93-995A-168681D4716A}" type="parTrans" cxnId="{48888D55-C04E-4896-A52A-3185196C14DA}">
      <dgm:prSet/>
      <dgm:spPr/>
      <dgm:t>
        <a:bodyPr/>
        <a:lstStyle/>
        <a:p>
          <a:endParaRPr lang="en-US"/>
        </a:p>
      </dgm:t>
    </dgm:pt>
    <dgm:pt modelId="{04508A32-113F-45F7-AF6B-59DBD21DE2EA}" type="sibTrans" cxnId="{48888D55-C04E-4896-A52A-3185196C14DA}">
      <dgm:prSet/>
      <dgm:spPr/>
      <dgm:t>
        <a:bodyPr/>
        <a:lstStyle/>
        <a:p>
          <a:endParaRPr lang="en-US"/>
        </a:p>
      </dgm:t>
    </dgm:pt>
    <dgm:pt modelId="{F633D472-5672-4F6B-A959-7F6BE6B04287}">
      <dgm:prSet phldrT="[Text]"/>
      <dgm:spPr/>
      <dgm:t>
        <a:bodyPr/>
        <a:lstStyle/>
        <a:p>
          <a:r>
            <a:rPr lang="en-US" dirty="0"/>
            <a:t>Check Deployment details and Activity Log</a:t>
          </a:r>
        </a:p>
      </dgm:t>
    </dgm:pt>
    <dgm:pt modelId="{1E21415E-3206-4339-92D6-2C8604CB9647}" type="parTrans" cxnId="{93BC6BE7-B52E-4B6B-BB77-F7747028177C}">
      <dgm:prSet/>
      <dgm:spPr/>
      <dgm:t>
        <a:bodyPr/>
        <a:lstStyle/>
        <a:p>
          <a:endParaRPr lang="en-US"/>
        </a:p>
      </dgm:t>
    </dgm:pt>
    <dgm:pt modelId="{1FFE6DA9-DC09-42FF-80FB-C61D30CD9054}" type="sibTrans" cxnId="{93BC6BE7-B52E-4B6B-BB77-F7747028177C}">
      <dgm:prSet/>
      <dgm:spPr/>
      <dgm:t>
        <a:bodyPr/>
        <a:lstStyle/>
        <a:p>
          <a:endParaRPr lang="en-US"/>
        </a:p>
      </dgm:t>
    </dgm:pt>
    <dgm:pt modelId="{A888FA71-B5F1-48B7-9C20-73896B9AB762}">
      <dgm:prSet phldrT="[Text]"/>
      <dgm:spPr/>
      <dgm:t>
        <a:bodyPr/>
        <a:lstStyle/>
        <a:p>
          <a:r>
            <a:rPr lang="en-US" dirty="0"/>
            <a:t>Check ERRORLOG</a:t>
          </a:r>
        </a:p>
      </dgm:t>
    </dgm:pt>
    <dgm:pt modelId="{EF752371-CF7B-40D8-A081-41043B10E352}" type="parTrans" cxnId="{5D4689FF-CAC8-413F-B37D-3DBEDF3A28B1}">
      <dgm:prSet/>
      <dgm:spPr/>
      <dgm:t>
        <a:bodyPr/>
        <a:lstStyle/>
        <a:p>
          <a:endParaRPr lang="en-US"/>
        </a:p>
      </dgm:t>
    </dgm:pt>
    <dgm:pt modelId="{563C7BEA-64E9-412E-AF68-6F765CDDA283}" type="sibTrans" cxnId="{5D4689FF-CAC8-413F-B37D-3DBEDF3A28B1}">
      <dgm:prSet/>
      <dgm:spPr/>
      <dgm:t>
        <a:bodyPr/>
        <a:lstStyle/>
        <a:p>
          <a:endParaRPr lang="en-US"/>
        </a:p>
      </dgm:t>
    </dgm:pt>
    <dgm:pt modelId="{9882FB56-0A77-4655-8854-A7EC95EC7B24}">
      <dgm:prSet phldrT="[Text]"/>
      <dgm:spPr/>
      <dgm:t>
        <a:bodyPr/>
        <a:lstStyle/>
        <a:p>
          <a:r>
            <a:rPr lang="en-US" dirty="0"/>
            <a:t>Connect with SSMS</a:t>
          </a:r>
        </a:p>
      </dgm:t>
    </dgm:pt>
    <dgm:pt modelId="{233EBE1E-03F1-45EF-A795-DD951332F768}" type="parTrans" cxnId="{16E64C93-FD79-4CBD-AE13-A838E90451B9}">
      <dgm:prSet/>
      <dgm:spPr/>
      <dgm:t>
        <a:bodyPr/>
        <a:lstStyle/>
        <a:p>
          <a:endParaRPr lang="en-US"/>
        </a:p>
      </dgm:t>
    </dgm:pt>
    <dgm:pt modelId="{30FA151C-3D3C-4299-A5A0-66B27526B971}" type="sibTrans" cxnId="{16E64C93-FD79-4CBD-AE13-A838E90451B9}">
      <dgm:prSet/>
      <dgm:spPr/>
      <dgm:t>
        <a:bodyPr/>
        <a:lstStyle/>
        <a:p>
          <a:endParaRPr lang="en-US"/>
        </a:p>
      </dgm:t>
    </dgm:pt>
    <dgm:pt modelId="{1294EF44-F042-4F93-A7E5-533077589BFC}">
      <dgm:prSet phldrT="[Text]"/>
      <dgm:spPr/>
      <dgm:t>
        <a:bodyPr/>
        <a:lstStyle/>
        <a:p>
          <a:r>
            <a:rPr lang="en-US" dirty="0"/>
            <a:t>Run “verify deployment” queries</a:t>
          </a:r>
        </a:p>
      </dgm:t>
    </dgm:pt>
    <dgm:pt modelId="{08A06FCC-BFBA-4056-89EE-D2140E8961F9}" type="parTrans" cxnId="{F0483665-B8B2-4AE8-B6F0-CE6A5EFE7356}">
      <dgm:prSet/>
      <dgm:spPr/>
      <dgm:t>
        <a:bodyPr/>
        <a:lstStyle/>
        <a:p>
          <a:endParaRPr lang="en-US"/>
        </a:p>
      </dgm:t>
    </dgm:pt>
    <dgm:pt modelId="{36488E75-C9B5-4D10-AA3B-F4BC00AA8E65}" type="sibTrans" cxnId="{F0483665-B8B2-4AE8-B6F0-CE6A5EFE7356}">
      <dgm:prSet/>
      <dgm:spPr/>
      <dgm:t>
        <a:bodyPr/>
        <a:lstStyle/>
        <a:p>
          <a:endParaRPr lang="en-US"/>
        </a:p>
      </dgm:t>
    </dgm:pt>
    <dgm:pt modelId="{9763AFAC-B857-4741-8567-04CA5DE88C43}">
      <dgm:prSet phldrT="[Text]"/>
      <dgm:spPr/>
      <dgm:t>
        <a:bodyPr/>
        <a:lstStyle/>
        <a:p>
          <a:r>
            <a:rPr lang="en-US" dirty="0"/>
            <a:t>Check database status with Azure portal or Azure CLI</a:t>
          </a:r>
        </a:p>
      </dgm:t>
    </dgm:pt>
    <dgm:pt modelId="{A24B4B19-38BA-4C84-ADF4-EA3E1450549A}" type="parTrans" cxnId="{D0E2938B-0C68-463B-B1DB-F7C4AF992038}">
      <dgm:prSet/>
      <dgm:spPr/>
      <dgm:t>
        <a:bodyPr/>
        <a:lstStyle/>
        <a:p>
          <a:endParaRPr lang="en-US"/>
        </a:p>
      </dgm:t>
    </dgm:pt>
    <dgm:pt modelId="{FCCFFE4C-D673-4DAF-8786-518F8DAB95B0}" type="sibTrans" cxnId="{D0E2938B-0C68-463B-B1DB-F7C4AF992038}">
      <dgm:prSet/>
      <dgm:spPr/>
      <dgm:t>
        <a:bodyPr/>
        <a:lstStyle/>
        <a:p>
          <a:endParaRPr lang="en-US"/>
        </a:p>
      </dgm:t>
    </dgm:pt>
    <dgm:pt modelId="{45D08D10-B618-4593-935E-8BAE9B4B9E47}">
      <dgm:prSet phldrT="[Text]"/>
      <dgm:spPr/>
      <dgm:t>
        <a:bodyPr/>
        <a:lstStyle/>
        <a:p>
          <a:r>
            <a:rPr lang="en-US" dirty="0"/>
            <a:t>Check Deployment details and Activity Log</a:t>
          </a:r>
        </a:p>
      </dgm:t>
    </dgm:pt>
    <dgm:pt modelId="{17359B01-5524-4F11-AF3C-5E05ABF08854}" type="parTrans" cxnId="{6A7D83BD-ABA7-4F92-97D2-87DBE371DEEA}">
      <dgm:prSet/>
      <dgm:spPr/>
      <dgm:t>
        <a:bodyPr/>
        <a:lstStyle/>
        <a:p>
          <a:endParaRPr lang="en-US"/>
        </a:p>
      </dgm:t>
    </dgm:pt>
    <dgm:pt modelId="{F93C3382-2C62-486F-B657-2DCBD5F3B6E1}" type="sibTrans" cxnId="{6A7D83BD-ABA7-4F92-97D2-87DBE371DEEA}">
      <dgm:prSet/>
      <dgm:spPr/>
      <dgm:t>
        <a:bodyPr/>
        <a:lstStyle/>
        <a:p>
          <a:endParaRPr lang="en-US"/>
        </a:p>
      </dgm:t>
    </dgm:pt>
    <dgm:pt modelId="{861B1AA3-6FC7-4870-AC26-9EDD658C5116}">
      <dgm:prSet phldrT="[Text]"/>
      <dgm:spPr/>
      <dgm:t>
        <a:bodyPr/>
        <a:lstStyle/>
        <a:p>
          <a:r>
            <a:rPr lang="en-US" dirty="0"/>
            <a:t>Connect with SSMS</a:t>
          </a:r>
        </a:p>
      </dgm:t>
    </dgm:pt>
    <dgm:pt modelId="{DFA34A20-C3A5-416F-848D-34C15D1A6F8B}" type="parTrans" cxnId="{CA044CD5-4567-461B-B33F-B31F1E90CFBC}">
      <dgm:prSet/>
      <dgm:spPr/>
      <dgm:t>
        <a:bodyPr/>
        <a:lstStyle/>
        <a:p>
          <a:endParaRPr lang="en-US"/>
        </a:p>
      </dgm:t>
    </dgm:pt>
    <dgm:pt modelId="{5C15B59B-7740-4269-9226-76FB570482FF}" type="sibTrans" cxnId="{CA044CD5-4567-461B-B33F-B31F1E90CFBC}">
      <dgm:prSet/>
      <dgm:spPr/>
      <dgm:t>
        <a:bodyPr/>
        <a:lstStyle/>
        <a:p>
          <a:endParaRPr lang="en-US"/>
        </a:p>
      </dgm:t>
    </dgm:pt>
    <dgm:pt modelId="{3C4702F1-2D6F-41C9-A6E7-17CD8674C378}">
      <dgm:prSet phldrT="[Text]"/>
      <dgm:spPr/>
      <dgm:t>
        <a:bodyPr/>
        <a:lstStyle/>
        <a:p>
          <a:r>
            <a:rPr lang="en-US" dirty="0"/>
            <a:t>Run “verify deployment queries”</a:t>
          </a:r>
        </a:p>
      </dgm:t>
    </dgm:pt>
    <dgm:pt modelId="{E3A377D6-DE8D-479B-B255-AC6D8F55639A}" type="parTrans" cxnId="{20709469-0256-46C1-A5AF-42E30B33C239}">
      <dgm:prSet/>
      <dgm:spPr/>
      <dgm:t>
        <a:bodyPr/>
        <a:lstStyle/>
        <a:p>
          <a:endParaRPr lang="en-US"/>
        </a:p>
      </dgm:t>
    </dgm:pt>
    <dgm:pt modelId="{4333DB6C-94FB-4704-9BBE-F8C6D7A3E9C6}" type="sibTrans" cxnId="{20709469-0256-46C1-A5AF-42E30B33C239}">
      <dgm:prSet/>
      <dgm:spPr/>
      <dgm:t>
        <a:bodyPr/>
        <a:lstStyle/>
        <a:p>
          <a:endParaRPr lang="en-US"/>
        </a:p>
      </dgm:t>
    </dgm:pt>
    <dgm:pt modelId="{3EEC21F0-0A21-4EFE-BDD9-5462B3D24B6E}" type="pres">
      <dgm:prSet presAssocID="{22672479-41A3-4A3C-A790-9A3B8BC8D3BD}" presName="Name0" presStyleCnt="0">
        <dgm:presLayoutVars>
          <dgm:dir/>
          <dgm:animLvl val="lvl"/>
          <dgm:resizeHandles val="exact"/>
        </dgm:presLayoutVars>
      </dgm:prSet>
      <dgm:spPr/>
    </dgm:pt>
    <dgm:pt modelId="{2617CCFA-7D32-465B-A09A-1EC730F12B5C}" type="pres">
      <dgm:prSet presAssocID="{75663852-F2BE-4099-A564-C0E37F9F2033}" presName="vertFlow" presStyleCnt="0"/>
      <dgm:spPr/>
    </dgm:pt>
    <dgm:pt modelId="{2C84C26D-0273-479F-86D1-509B19459950}" type="pres">
      <dgm:prSet presAssocID="{75663852-F2BE-4099-A564-C0E37F9F2033}" presName="header" presStyleLbl="node1" presStyleIdx="0" presStyleCnt="3"/>
      <dgm:spPr/>
    </dgm:pt>
    <dgm:pt modelId="{C9F5BEC4-3468-4F65-B477-C1E549111A2C}" type="pres">
      <dgm:prSet presAssocID="{23B93FEE-9349-48D2-815D-1978D2C25AD3}" presName="parTrans" presStyleLbl="sibTrans2D1" presStyleIdx="0" presStyleCnt="14"/>
      <dgm:spPr/>
    </dgm:pt>
    <dgm:pt modelId="{44E6CDD5-C2C5-4187-BD2C-F773C858C04F}" type="pres">
      <dgm:prSet presAssocID="{D69395CA-4739-4F74-99BB-88AB99EEE336}" presName="child" presStyleLbl="alignAccFollowNode1" presStyleIdx="0" presStyleCnt="14">
        <dgm:presLayoutVars>
          <dgm:chMax val="0"/>
          <dgm:bulletEnabled val="1"/>
        </dgm:presLayoutVars>
      </dgm:prSet>
      <dgm:spPr/>
    </dgm:pt>
    <dgm:pt modelId="{4F7F1D4C-A2B3-4076-8118-2B8DB261107D}" type="pres">
      <dgm:prSet presAssocID="{AB6E84CA-F11F-432F-9CB9-A858FFBC0B37}" presName="sibTrans" presStyleLbl="sibTrans2D1" presStyleIdx="1" presStyleCnt="14"/>
      <dgm:spPr/>
    </dgm:pt>
    <dgm:pt modelId="{9F8A03B3-3291-4233-A978-34C5E1C59BC2}" type="pres">
      <dgm:prSet presAssocID="{4F53B04C-2538-4ECE-9BFF-E3D8B77BBAB4}" presName="child" presStyleLbl="alignAccFollowNode1" presStyleIdx="1" presStyleCnt="14">
        <dgm:presLayoutVars>
          <dgm:chMax val="0"/>
          <dgm:bulletEnabled val="1"/>
        </dgm:presLayoutVars>
      </dgm:prSet>
      <dgm:spPr/>
    </dgm:pt>
    <dgm:pt modelId="{86DDD632-1BE5-48BC-AC8E-4041BA0F70F0}" type="pres">
      <dgm:prSet presAssocID="{4242F365-D915-407B-B60C-85F43FE76C25}" presName="sibTrans" presStyleLbl="sibTrans2D1" presStyleIdx="2" presStyleCnt="14"/>
      <dgm:spPr/>
    </dgm:pt>
    <dgm:pt modelId="{9B1F367F-4296-4CE5-883D-3595ED056709}" type="pres">
      <dgm:prSet presAssocID="{DB8F3A43-EB51-45E0-8FD5-A0020DDC239A}" presName="child" presStyleLbl="alignAccFollowNode1" presStyleIdx="2" presStyleCnt="14">
        <dgm:presLayoutVars>
          <dgm:chMax val="0"/>
          <dgm:bulletEnabled val="1"/>
        </dgm:presLayoutVars>
      </dgm:prSet>
      <dgm:spPr/>
    </dgm:pt>
    <dgm:pt modelId="{8146FEBB-4211-423A-A460-F0251FB7CB06}" type="pres">
      <dgm:prSet presAssocID="{9DF30F76-95D7-46AA-8647-1D4BDB277C7A}" presName="sibTrans" presStyleLbl="sibTrans2D1" presStyleIdx="3" presStyleCnt="14"/>
      <dgm:spPr/>
    </dgm:pt>
    <dgm:pt modelId="{CAB4845E-ECA8-4C52-8209-4FFD4515E1E3}" type="pres">
      <dgm:prSet presAssocID="{07583F8D-49A6-4E97-BE92-49CAFB7E8CBC}" presName="child" presStyleLbl="alignAccFollowNode1" presStyleIdx="3" presStyleCnt="14">
        <dgm:presLayoutVars>
          <dgm:chMax val="0"/>
          <dgm:bulletEnabled val="1"/>
        </dgm:presLayoutVars>
      </dgm:prSet>
      <dgm:spPr/>
    </dgm:pt>
    <dgm:pt modelId="{85A53D2E-2148-4AC9-8D96-41D4FCF8D5C2}" type="pres">
      <dgm:prSet presAssocID="{E49713D4-3C12-4A82-BEDE-40EAFF7BCE41}" presName="sibTrans" presStyleLbl="sibTrans2D1" presStyleIdx="4" presStyleCnt="14"/>
      <dgm:spPr/>
    </dgm:pt>
    <dgm:pt modelId="{891E4D51-ABF4-4B50-8079-C9FF6565E79A}" type="pres">
      <dgm:prSet presAssocID="{5E8D5BA9-C337-4D77-B100-64CF5662BA9B}" presName="child" presStyleLbl="alignAccFollowNode1" presStyleIdx="4" presStyleCnt="14">
        <dgm:presLayoutVars>
          <dgm:chMax val="0"/>
          <dgm:bulletEnabled val="1"/>
        </dgm:presLayoutVars>
      </dgm:prSet>
      <dgm:spPr/>
    </dgm:pt>
    <dgm:pt modelId="{9816BD47-45EF-4B60-9B5C-70E0868B7F35}" type="pres">
      <dgm:prSet presAssocID="{75663852-F2BE-4099-A564-C0E37F9F2033}" presName="hSp" presStyleCnt="0"/>
      <dgm:spPr/>
    </dgm:pt>
    <dgm:pt modelId="{DF217ABC-BD09-4427-B3F6-21B9F9827B80}" type="pres">
      <dgm:prSet presAssocID="{D042A4D4-EC9F-4C07-BB8E-F624839B4A8B}" presName="vertFlow" presStyleCnt="0"/>
      <dgm:spPr/>
    </dgm:pt>
    <dgm:pt modelId="{8B9873B6-F0A9-462A-8CCE-5AA34B04F006}" type="pres">
      <dgm:prSet presAssocID="{D042A4D4-EC9F-4C07-BB8E-F624839B4A8B}" presName="header" presStyleLbl="node1" presStyleIdx="1" presStyleCnt="3"/>
      <dgm:spPr/>
    </dgm:pt>
    <dgm:pt modelId="{31449259-44DD-4AF4-9B49-5F5BC5BB94FD}" type="pres">
      <dgm:prSet presAssocID="{A3542502-7A05-4630-9E50-DF951D718D36}" presName="parTrans" presStyleLbl="sibTrans2D1" presStyleIdx="5" presStyleCnt="14"/>
      <dgm:spPr/>
    </dgm:pt>
    <dgm:pt modelId="{770C1581-E85B-45BA-AEBA-D4F14908594F}" type="pres">
      <dgm:prSet presAssocID="{ACD10523-E87A-40CD-A194-B696B6FF5BFB}" presName="child" presStyleLbl="alignAccFollowNode1" presStyleIdx="5" presStyleCnt="14">
        <dgm:presLayoutVars>
          <dgm:chMax val="0"/>
          <dgm:bulletEnabled val="1"/>
        </dgm:presLayoutVars>
      </dgm:prSet>
      <dgm:spPr/>
    </dgm:pt>
    <dgm:pt modelId="{9C21635A-18E9-4D9E-B9AC-1309B0163A18}" type="pres">
      <dgm:prSet presAssocID="{0A557274-FD33-46AF-BC30-EC7BEFCE173E}" presName="sibTrans" presStyleLbl="sibTrans2D1" presStyleIdx="6" presStyleCnt="14"/>
      <dgm:spPr/>
    </dgm:pt>
    <dgm:pt modelId="{1FAD61F4-83D8-4DE3-9EC2-CDCE7800840F}" type="pres">
      <dgm:prSet presAssocID="{F633D472-5672-4F6B-A959-7F6BE6B04287}" presName="child" presStyleLbl="alignAccFollowNode1" presStyleIdx="6" presStyleCnt="14">
        <dgm:presLayoutVars>
          <dgm:chMax val="0"/>
          <dgm:bulletEnabled val="1"/>
        </dgm:presLayoutVars>
      </dgm:prSet>
      <dgm:spPr/>
    </dgm:pt>
    <dgm:pt modelId="{B1D655BE-A259-42A9-BD4D-8FE4D3332253}" type="pres">
      <dgm:prSet presAssocID="{1FFE6DA9-DC09-42FF-80FB-C61D30CD9054}" presName="sibTrans" presStyleLbl="sibTrans2D1" presStyleIdx="7" presStyleCnt="14"/>
      <dgm:spPr/>
    </dgm:pt>
    <dgm:pt modelId="{64699679-D6B6-4C81-9047-2268F3B15110}" type="pres">
      <dgm:prSet presAssocID="{A888FA71-B5F1-48B7-9C20-73896B9AB762}" presName="child" presStyleLbl="alignAccFollowNode1" presStyleIdx="7" presStyleCnt="14">
        <dgm:presLayoutVars>
          <dgm:chMax val="0"/>
          <dgm:bulletEnabled val="1"/>
        </dgm:presLayoutVars>
      </dgm:prSet>
      <dgm:spPr/>
    </dgm:pt>
    <dgm:pt modelId="{0CBEC9B3-2EC8-4676-91C3-4EAD73112893}" type="pres">
      <dgm:prSet presAssocID="{563C7BEA-64E9-412E-AF68-6F765CDDA283}" presName="sibTrans" presStyleLbl="sibTrans2D1" presStyleIdx="8" presStyleCnt="14"/>
      <dgm:spPr/>
    </dgm:pt>
    <dgm:pt modelId="{1EE89069-0A79-4513-81C1-51A2C1E2B8A7}" type="pres">
      <dgm:prSet presAssocID="{9882FB56-0A77-4655-8854-A7EC95EC7B24}" presName="child" presStyleLbl="alignAccFollowNode1" presStyleIdx="8" presStyleCnt="14">
        <dgm:presLayoutVars>
          <dgm:chMax val="0"/>
          <dgm:bulletEnabled val="1"/>
        </dgm:presLayoutVars>
      </dgm:prSet>
      <dgm:spPr/>
    </dgm:pt>
    <dgm:pt modelId="{EB48F45A-DBC5-4411-8E6B-CD880950A27C}" type="pres">
      <dgm:prSet presAssocID="{30FA151C-3D3C-4299-A5A0-66B27526B971}" presName="sibTrans" presStyleLbl="sibTrans2D1" presStyleIdx="9" presStyleCnt="14"/>
      <dgm:spPr/>
    </dgm:pt>
    <dgm:pt modelId="{ABBECBD2-8616-4B0A-A6A6-432DFBB677B7}" type="pres">
      <dgm:prSet presAssocID="{1294EF44-F042-4F93-A7E5-533077589BFC}" presName="child" presStyleLbl="alignAccFollowNode1" presStyleIdx="9" presStyleCnt="14">
        <dgm:presLayoutVars>
          <dgm:chMax val="0"/>
          <dgm:bulletEnabled val="1"/>
        </dgm:presLayoutVars>
      </dgm:prSet>
      <dgm:spPr/>
    </dgm:pt>
    <dgm:pt modelId="{8E09B952-4F96-4E63-BE33-4BE0B63918D4}" type="pres">
      <dgm:prSet presAssocID="{D042A4D4-EC9F-4C07-BB8E-F624839B4A8B}" presName="hSp" presStyleCnt="0"/>
      <dgm:spPr/>
    </dgm:pt>
    <dgm:pt modelId="{5D1B0B29-7263-42F9-9387-6F39421BBC64}" type="pres">
      <dgm:prSet presAssocID="{DB9DF6C8-EF7A-4C2D-AE8D-D8FE22CBA0A9}" presName="vertFlow" presStyleCnt="0"/>
      <dgm:spPr/>
    </dgm:pt>
    <dgm:pt modelId="{615B394E-A378-4DD2-AC33-2CD30BEC5874}" type="pres">
      <dgm:prSet presAssocID="{DB9DF6C8-EF7A-4C2D-AE8D-D8FE22CBA0A9}" presName="header" presStyleLbl="node1" presStyleIdx="2" presStyleCnt="3"/>
      <dgm:spPr/>
    </dgm:pt>
    <dgm:pt modelId="{E5229494-786B-439E-A600-0AB02983F7ED}" type="pres">
      <dgm:prSet presAssocID="{A24B4B19-38BA-4C84-ADF4-EA3E1450549A}" presName="parTrans" presStyleLbl="sibTrans2D1" presStyleIdx="10" presStyleCnt="14"/>
      <dgm:spPr/>
    </dgm:pt>
    <dgm:pt modelId="{82AFED9B-E46C-4601-9AD5-9E43F673C095}" type="pres">
      <dgm:prSet presAssocID="{9763AFAC-B857-4741-8567-04CA5DE88C43}" presName="child" presStyleLbl="alignAccFollowNode1" presStyleIdx="10" presStyleCnt="14">
        <dgm:presLayoutVars>
          <dgm:chMax val="0"/>
          <dgm:bulletEnabled val="1"/>
        </dgm:presLayoutVars>
      </dgm:prSet>
      <dgm:spPr/>
    </dgm:pt>
    <dgm:pt modelId="{96FF6CB2-6365-489A-9E4B-CA1CB9EF62D2}" type="pres">
      <dgm:prSet presAssocID="{FCCFFE4C-D673-4DAF-8786-518F8DAB95B0}" presName="sibTrans" presStyleLbl="sibTrans2D1" presStyleIdx="11" presStyleCnt="14"/>
      <dgm:spPr/>
    </dgm:pt>
    <dgm:pt modelId="{FCA74BB5-450B-4139-90E1-D6C5D08F16D0}" type="pres">
      <dgm:prSet presAssocID="{45D08D10-B618-4593-935E-8BAE9B4B9E47}" presName="child" presStyleLbl="alignAccFollowNode1" presStyleIdx="11" presStyleCnt="14">
        <dgm:presLayoutVars>
          <dgm:chMax val="0"/>
          <dgm:bulletEnabled val="1"/>
        </dgm:presLayoutVars>
      </dgm:prSet>
      <dgm:spPr/>
    </dgm:pt>
    <dgm:pt modelId="{1FCCD681-9CC6-4147-9457-2D8B5386B567}" type="pres">
      <dgm:prSet presAssocID="{F93C3382-2C62-486F-B657-2DCBD5F3B6E1}" presName="sibTrans" presStyleLbl="sibTrans2D1" presStyleIdx="12" presStyleCnt="14"/>
      <dgm:spPr/>
    </dgm:pt>
    <dgm:pt modelId="{5F428730-FFFC-48C6-B90D-9FC1850B94EC}" type="pres">
      <dgm:prSet presAssocID="{861B1AA3-6FC7-4870-AC26-9EDD658C5116}" presName="child" presStyleLbl="alignAccFollowNode1" presStyleIdx="12" presStyleCnt="14">
        <dgm:presLayoutVars>
          <dgm:chMax val="0"/>
          <dgm:bulletEnabled val="1"/>
        </dgm:presLayoutVars>
      </dgm:prSet>
      <dgm:spPr/>
    </dgm:pt>
    <dgm:pt modelId="{1ABAE6D7-8714-459E-AE02-C0E498A78E3B}" type="pres">
      <dgm:prSet presAssocID="{5C15B59B-7740-4269-9226-76FB570482FF}" presName="sibTrans" presStyleLbl="sibTrans2D1" presStyleIdx="13" presStyleCnt="14"/>
      <dgm:spPr/>
    </dgm:pt>
    <dgm:pt modelId="{E8647257-3535-4174-8611-77A9E3077382}" type="pres">
      <dgm:prSet presAssocID="{3C4702F1-2D6F-41C9-A6E7-17CD8674C378}" presName="child" presStyleLbl="alignAccFollowNode1" presStyleIdx="13" presStyleCnt="14">
        <dgm:presLayoutVars>
          <dgm:chMax val="0"/>
          <dgm:bulletEnabled val="1"/>
        </dgm:presLayoutVars>
      </dgm:prSet>
      <dgm:spPr/>
    </dgm:pt>
  </dgm:ptLst>
  <dgm:cxnLst>
    <dgm:cxn modelId="{F4CD6209-3B7B-483A-90BD-336BDB2CA16D}" type="presOf" srcId="{A3542502-7A05-4630-9E50-DF951D718D36}" destId="{31449259-44DD-4AF4-9B49-5F5BC5BB94FD}" srcOrd="0" destOrd="0" presId="urn:microsoft.com/office/officeart/2005/8/layout/lProcess1"/>
    <dgm:cxn modelId="{A42D5209-84AD-4D40-B279-4D9459BB3215}" type="presOf" srcId="{D042A4D4-EC9F-4C07-BB8E-F624839B4A8B}" destId="{8B9873B6-F0A9-462A-8CCE-5AA34B04F006}" srcOrd="0" destOrd="0" presId="urn:microsoft.com/office/officeart/2005/8/layout/lProcess1"/>
    <dgm:cxn modelId="{BCDAEC0A-3414-4A00-9820-A1E6C154482C}" type="presOf" srcId="{A24B4B19-38BA-4C84-ADF4-EA3E1450549A}" destId="{E5229494-786B-439E-A600-0AB02983F7ED}" srcOrd="0" destOrd="0" presId="urn:microsoft.com/office/officeart/2005/8/layout/lProcess1"/>
    <dgm:cxn modelId="{4941A31A-A68B-4ACA-A29B-79F55D429914}" type="presOf" srcId="{1294EF44-F042-4F93-A7E5-533077589BFC}" destId="{ABBECBD2-8616-4B0A-A6A6-432DFBB677B7}" srcOrd="0" destOrd="0" presId="urn:microsoft.com/office/officeart/2005/8/layout/lProcess1"/>
    <dgm:cxn modelId="{2847C522-E5FC-472D-8511-7101FCA8469B}" type="presOf" srcId="{FCCFFE4C-D673-4DAF-8786-518F8DAB95B0}" destId="{96FF6CB2-6365-489A-9E4B-CA1CB9EF62D2}" srcOrd="0" destOrd="0" presId="urn:microsoft.com/office/officeart/2005/8/layout/lProcess1"/>
    <dgm:cxn modelId="{36D4FB26-F407-4F24-A8D8-C85ABBB66EEA}" type="presOf" srcId="{9DF30F76-95D7-46AA-8647-1D4BDB277C7A}" destId="{8146FEBB-4211-423A-A460-F0251FB7CB06}" srcOrd="0" destOrd="0" presId="urn:microsoft.com/office/officeart/2005/8/layout/lProcess1"/>
    <dgm:cxn modelId="{AA974C2D-56AA-4EB3-BF45-B777C50E2384}" type="presOf" srcId="{ACD10523-E87A-40CD-A194-B696B6FF5BFB}" destId="{770C1581-E85B-45BA-AEBA-D4F14908594F}" srcOrd="0" destOrd="0" presId="urn:microsoft.com/office/officeart/2005/8/layout/lProcess1"/>
    <dgm:cxn modelId="{49A41333-8081-43F1-8C54-F3369A88B7B6}" type="presOf" srcId="{1FFE6DA9-DC09-42FF-80FB-C61D30CD9054}" destId="{B1D655BE-A259-42A9-BD4D-8FE4D3332253}" srcOrd="0" destOrd="0" presId="urn:microsoft.com/office/officeart/2005/8/layout/lProcess1"/>
    <dgm:cxn modelId="{7061D034-1E5D-4AE6-B0BD-7A2CAA4CE716}" srcId="{75663852-F2BE-4099-A564-C0E37F9F2033}" destId="{07583F8D-49A6-4E97-BE92-49CAFB7E8CBC}" srcOrd="3" destOrd="0" parTransId="{B7C98781-46EA-42F1-A8BF-867B564F5084}" sibTransId="{E49713D4-3C12-4A82-BEDE-40EAFF7BCE41}"/>
    <dgm:cxn modelId="{F0483665-B8B2-4AE8-B6F0-CE6A5EFE7356}" srcId="{D042A4D4-EC9F-4C07-BB8E-F624839B4A8B}" destId="{1294EF44-F042-4F93-A7E5-533077589BFC}" srcOrd="4" destOrd="0" parTransId="{08A06FCC-BFBA-4056-89EE-D2140E8961F9}" sibTransId="{36488E75-C9B5-4D10-AA3B-F4BC00AA8E65}"/>
    <dgm:cxn modelId="{89019E67-82EC-4346-A6BE-A7F4F88C3AE9}" type="presOf" srcId="{4F53B04C-2538-4ECE-9BFF-E3D8B77BBAB4}" destId="{9F8A03B3-3291-4233-A978-34C5E1C59BC2}" srcOrd="0" destOrd="0" presId="urn:microsoft.com/office/officeart/2005/8/layout/lProcess1"/>
    <dgm:cxn modelId="{20709469-0256-46C1-A5AF-42E30B33C239}" srcId="{DB9DF6C8-EF7A-4C2D-AE8D-D8FE22CBA0A9}" destId="{3C4702F1-2D6F-41C9-A6E7-17CD8674C378}" srcOrd="3" destOrd="0" parTransId="{E3A377D6-DE8D-479B-B255-AC6D8F55639A}" sibTransId="{4333DB6C-94FB-4704-9BBE-F8C6D7A3E9C6}"/>
    <dgm:cxn modelId="{9806B94C-63EA-4674-9A9F-41D6E055BCE3}" type="presOf" srcId="{4242F365-D915-407B-B60C-85F43FE76C25}" destId="{86DDD632-1BE5-48BC-AC8E-4041BA0F70F0}" srcOrd="0" destOrd="0" presId="urn:microsoft.com/office/officeart/2005/8/layout/lProcess1"/>
    <dgm:cxn modelId="{94B5974F-E0A2-4C70-84A2-FF91B6F731C0}" type="presOf" srcId="{D69395CA-4739-4F74-99BB-88AB99EEE336}" destId="{44E6CDD5-C2C5-4187-BD2C-F773C858C04F}" srcOrd="0" destOrd="0" presId="urn:microsoft.com/office/officeart/2005/8/layout/lProcess1"/>
    <dgm:cxn modelId="{E9785171-998F-41D7-9376-991DE6F564B5}" type="presOf" srcId="{75663852-F2BE-4099-A564-C0E37F9F2033}" destId="{2C84C26D-0273-479F-86D1-509B19459950}" srcOrd="0" destOrd="0" presId="urn:microsoft.com/office/officeart/2005/8/layout/lProcess1"/>
    <dgm:cxn modelId="{20E90F72-AF83-4B02-B933-FC2D0BD71A23}" type="presOf" srcId="{AB6E84CA-F11F-432F-9CB9-A858FFBC0B37}" destId="{4F7F1D4C-A2B3-4076-8118-2B8DB261107D}" srcOrd="0" destOrd="0" presId="urn:microsoft.com/office/officeart/2005/8/layout/lProcess1"/>
    <dgm:cxn modelId="{89F33972-5C9A-4FD1-8D6F-A83759F1F8C8}" type="presOf" srcId="{DB9DF6C8-EF7A-4C2D-AE8D-D8FE22CBA0A9}" destId="{615B394E-A378-4DD2-AC33-2CD30BEC5874}" srcOrd="0" destOrd="0" presId="urn:microsoft.com/office/officeart/2005/8/layout/lProcess1"/>
    <dgm:cxn modelId="{F70BD673-9E83-4450-866B-99D51C5031D8}" type="presOf" srcId="{DB8F3A43-EB51-45E0-8FD5-A0020DDC239A}" destId="{9B1F367F-4296-4CE5-883D-3595ED056709}" srcOrd="0" destOrd="0" presId="urn:microsoft.com/office/officeart/2005/8/layout/lProcess1"/>
    <dgm:cxn modelId="{48888D55-C04E-4896-A52A-3185196C14DA}" srcId="{75663852-F2BE-4099-A564-C0E37F9F2033}" destId="{5E8D5BA9-C337-4D77-B100-64CF5662BA9B}" srcOrd="4" destOrd="0" parTransId="{5447DC58-E71C-4C93-995A-168681D4716A}" sibTransId="{04508A32-113F-45F7-AF6B-59DBD21DE2EA}"/>
    <dgm:cxn modelId="{F0F7235A-51F6-463B-9B21-0A0AE8F2BA5D}" type="presOf" srcId="{5C15B59B-7740-4269-9226-76FB570482FF}" destId="{1ABAE6D7-8714-459E-AE02-C0E498A78E3B}" srcOrd="0" destOrd="0" presId="urn:microsoft.com/office/officeart/2005/8/layout/lProcess1"/>
    <dgm:cxn modelId="{BF065780-6AA6-4040-96B7-83EB059550B0}" type="presOf" srcId="{E49713D4-3C12-4A82-BEDE-40EAFF7BCE41}" destId="{85A53D2E-2148-4AC9-8D96-41D4FCF8D5C2}" srcOrd="0" destOrd="0" presId="urn:microsoft.com/office/officeart/2005/8/layout/lProcess1"/>
    <dgm:cxn modelId="{9B6B8484-FA97-4C54-A121-7A525F2B330D}" srcId="{75663852-F2BE-4099-A564-C0E37F9F2033}" destId="{DB8F3A43-EB51-45E0-8FD5-A0020DDC239A}" srcOrd="2" destOrd="0" parTransId="{A35B2896-E920-4B6B-A3D5-BF78C58DD522}" sibTransId="{9DF30F76-95D7-46AA-8647-1D4BDB277C7A}"/>
    <dgm:cxn modelId="{D0E2938B-0C68-463B-B1DB-F7C4AF992038}" srcId="{DB9DF6C8-EF7A-4C2D-AE8D-D8FE22CBA0A9}" destId="{9763AFAC-B857-4741-8567-04CA5DE88C43}" srcOrd="0" destOrd="0" parTransId="{A24B4B19-38BA-4C84-ADF4-EA3E1450549A}" sibTransId="{FCCFFE4C-D673-4DAF-8786-518F8DAB95B0}"/>
    <dgm:cxn modelId="{B3160991-BEE0-4159-B6B8-3E5C8081AD75}" srcId="{22672479-41A3-4A3C-A790-9A3B8BC8D3BD}" destId="{D042A4D4-EC9F-4C07-BB8E-F624839B4A8B}" srcOrd="1" destOrd="0" parTransId="{660D936F-3EA1-4314-92A1-5C2604954B8B}" sibTransId="{32FB80B6-D2D0-410A-BF10-D6F556E1E0DE}"/>
    <dgm:cxn modelId="{16E64C93-FD79-4CBD-AE13-A838E90451B9}" srcId="{D042A4D4-EC9F-4C07-BB8E-F624839B4A8B}" destId="{9882FB56-0A77-4655-8854-A7EC95EC7B24}" srcOrd="3" destOrd="0" parTransId="{233EBE1E-03F1-45EF-A795-DD951332F768}" sibTransId="{30FA151C-3D3C-4299-A5A0-66B27526B971}"/>
    <dgm:cxn modelId="{B5058D95-4071-4A53-8137-F7F78202606F}" type="presOf" srcId="{9763AFAC-B857-4741-8567-04CA5DE88C43}" destId="{82AFED9B-E46C-4601-9AD5-9E43F673C095}" srcOrd="0" destOrd="0" presId="urn:microsoft.com/office/officeart/2005/8/layout/lProcess1"/>
    <dgm:cxn modelId="{E930CD97-4D59-4370-A057-A40F84DA7066}" type="presOf" srcId="{F93C3382-2C62-486F-B657-2DCBD5F3B6E1}" destId="{1FCCD681-9CC6-4147-9457-2D8B5386B567}" srcOrd="0" destOrd="0" presId="urn:microsoft.com/office/officeart/2005/8/layout/lProcess1"/>
    <dgm:cxn modelId="{D1838CA1-5FF0-4DB0-A3B5-7B06A0AABC47}" type="presOf" srcId="{F633D472-5672-4F6B-A959-7F6BE6B04287}" destId="{1FAD61F4-83D8-4DE3-9EC2-CDCE7800840F}" srcOrd="0" destOrd="0" presId="urn:microsoft.com/office/officeart/2005/8/layout/lProcess1"/>
    <dgm:cxn modelId="{535138A4-7978-4F46-8D1A-6136D505F61E}" type="presOf" srcId="{30FA151C-3D3C-4299-A5A0-66B27526B971}" destId="{EB48F45A-DBC5-4411-8E6B-CD880950A27C}" srcOrd="0" destOrd="0" presId="urn:microsoft.com/office/officeart/2005/8/layout/lProcess1"/>
    <dgm:cxn modelId="{AF9FDAA4-89D2-49DA-8A2F-FD68246E9A87}" type="presOf" srcId="{22672479-41A3-4A3C-A790-9A3B8BC8D3BD}" destId="{3EEC21F0-0A21-4EFE-BDD9-5462B3D24B6E}" srcOrd="0" destOrd="0" presId="urn:microsoft.com/office/officeart/2005/8/layout/lProcess1"/>
    <dgm:cxn modelId="{838177A8-F8F5-40E8-B6DD-B4729FB5656D}" type="presOf" srcId="{3C4702F1-2D6F-41C9-A6E7-17CD8674C378}" destId="{E8647257-3535-4174-8611-77A9E3077382}" srcOrd="0" destOrd="0" presId="urn:microsoft.com/office/officeart/2005/8/layout/lProcess1"/>
    <dgm:cxn modelId="{AE96D6A8-CBA6-4012-8992-FD5163B86B79}" type="presOf" srcId="{0A557274-FD33-46AF-BC30-EC7BEFCE173E}" destId="{9C21635A-18E9-4D9E-B9AC-1309B0163A18}" srcOrd="0" destOrd="0" presId="urn:microsoft.com/office/officeart/2005/8/layout/lProcess1"/>
    <dgm:cxn modelId="{A7DB75AC-39D7-4284-8A45-F3149AD4BDCB}" srcId="{22672479-41A3-4A3C-A790-9A3B8BC8D3BD}" destId="{DB9DF6C8-EF7A-4C2D-AE8D-D8FE22CBA0A9}" srcOrd="2" destOrd="0" parTransId="{4EF396D4-C5D5-41DF-B404-71E9EE265948}" sibTransId="{81077552-AA94-4F8A-99CD-4881AD2D7E2F}"/>
    <dgm:cxn modelId="{46C9A5B0-9381-412C-A9C5-2D2F42832400}" type="presOf" srcId="{45D08D10-B618-4593-935E-8BAE9B4B9E47}" destId="{FCA74BB5-450B-4139-90E1-D6C5D08F16D0}" srcOrd="0" destOrd="0" presId="urn:microsoft.com/office/officeart/2005/8/layout/lProcess1"/>
    <dgm:cxn modelId="{B2E3AFB0-07C6-4795-B763-9D610A246275}" type="presOf" srcId="{07583F8D-49A6-4E97-BE92-49CAFB7E8CBC}" destId="{CAB4845E-ECA8-4C52-8209-4FFD4515E1E3}" srcOrd="0" destOrd="0" presId="urn:microsoft.com/office/officeart/2005/8/layout/lProcess1"/>
    <dgm:cxn modelId="{2BEC69B2-06D2-4918-9FDE-E612041DA5C2}" type="presOf" srcId="{9882FB56-0A77-4655-8854-A7EC95EC7B24}" destId="{1EE89069-0A79-4513-81C1-51A2C1E2B8A7}" srcOrd="0" destOrd="0" presId="urn:microsoft.com/office/officeart/2005/8/layout/lProcess1"/>
    <dgm:cxn modelId="{AB131BB5-1C73-4BAD-A9AE-958534BAD51B}" srcId="{75663852-F2BE-4099-A564-C0E37F9F2033}" destId="{D69395CA-4739-4F74-99BB-88AB99EEE336}" srcOrd="0" destOrd="0" parTransId="{23B93FEE-9349-48D2-815D-1978D2C25AD3}" sibTransId="{AB6E84CA-F11F-432F-9CB9-A858FFBC0B37}"/>
    <dgm:cxn modelId="{6A7D83BD-ABA7-4F92-97D2-87DBE371DEEA}" srcId="{DB9DF6C8-EF7A-4C2D-AE8D-D8FE22CBA0A9}" destId="{45D08D10-B618-4593-935E-8BAE9B4B9E47}" srcOrd="1" destOrd="0" parTransId="{17359B01-5524-4F11-AF3C-5E05ABF08854}" sibTransId="{F93C3382-2C62-486F-B657-2DCBD5F3B6E1}"/>
    <dgm:cxn modelId="{5E6299C3-A13A-4A49-A880-1EF2414E79FC}" srcId="{75663852-F2BE-4099-A564-C0E37F9F2033}" destId="{4F53B04C-2538-4ECE-9BFF-E3D8B77BBAB4}" srcOrd="1" destOrd="0" parTransId="{B4CBFE4E-7BFF-4A4C-B545-3442C006023E}" sibTransId="{4242F365-D915-407B-B60C-85F43FE76C25}"/>
    <dgm:cxn modelId="{0F726BC4-421F-45DB-8097-FA45D7E92AD5}" type="presOf" srcId="{563C7BEA-64E9-412E-AF68-6F765CDDA283}" destId="{0CBEC9B3-2EC8-4676-91C3-4EAD73112893}" srcOrd="0" destOrd="0" presId="urn:microsoft.com/office/officeart/2005/8/layout/lProcess1"/>
    <dgm:cxn modelId="{20EAC2C4-F66F-4335-8AE5-E4DCCF3820DD}" type="presOf" srcId="{A888FA71-B5F1-48B7-9C20-73896B9AB762}" destId="{64699679-D6B6-4C81-9047-2268F3B15110}" srcOrd="0" destOrd="0" presId="urn:microsoft.com/office/officeart/2005/8/layout/lProcess1"/>
    <dgm:cxn modelId="{DF3169CD-6067-44A7-8E15-C081AE507F0F}" type="presOf" srcId="{861B1AA3-6FC7-4870-AC26-9EDD658C5116}" destId="{5F428730-FFFC-48C6-B90D-9FC1850B94EC}" srcOrd="0" destOrd="0" presId="urn:microsoft.com/office/officeart/2005/8/layout/lProcess1"/>
    <dgm:cxn modelId="{CA044CD5-4567-461B-B33F-B31F1E90CFBC}" srcId="{DB9DF6C8-EF7A-4C2D-AE8D-D8FE22CBA0A9}" destId="{861B1AA3-6FC7-4870-AC26-9EDD658C5116}" srcOrd="2" destOrd="0" parTransId="{DFA34A20-C3A5-416F-848D-34C15D1A6F8B}" sibTransId="{5C15B59B-7740-4269-9226-76FB570482FF}"/>
    <dgm:cxn modelId="{93BC6BE7-B52E-4B6B-BB77-F7747028177C}" srcId="{D042A4D4-EC9F-4C07-BB8E-F624839B4A8B}" destId="{F633D472-5672-4F6B-A959-7F6BE6B04287}" srcOrd="1" destOrd="0" parTransId="{1E21415E-3206-4339-92D6-2C8604CB9647}" sibTransId="{1FFE6DA9-DC09-42FF-80FB-C61D30CD9054}"/>
    <dgm:cxn modelId="{484E69EA-2061-44A3-9E5E-121EEF9E5568}" srcId="{D042A4D4-EC9F-4C07-BB8E-F624839B4A8B}" destId="{ACD10523-E87A-40CD-A194-B696B6FF5BFB}" srcOrd="0" destOrd="0" parTransId="{A3542502-7A05-4630-9E50-DF951D718D36}" sibTransId="{0A557274-FD33-46AF-BC30-EC7BEFCE173E}"/>
    <dgm:cxn modelId="{CE0317EB-4DEC-483B-9F5F-512DC46B60D4}" type="presOf" srcId="{23B93FEE-9349-48D2-815D-1978D2C25AD3}" destId="{C9F5BEC4-3468-4F65-B477-C1E549111A2C}" srcOrd="0" destOrd="0" presId="urn:microsoft.com/office/officeart/2005/8/layout/lProcess1"/>
    <dgm:cxn modelId="{55D6DAF0-FEB5-4686-8B4D-9D613D69FA84}" type="presOf" srcId="{5E8D5BA9-C337-4D77-B100-64CF5662BA9B}" destId="{891E4D51-ABF4-4B50-8079-C9FF6565E79A}" srcOrd="0" destOrd="0" presId="urn:microsoft.com/office/officeart/2005/8/layout/lProcess1"/>
    <dgm:cxn modelId="{A9ACB3F2-FEDE-4EDB-AAE0-B73FBD76DB88}" srcId="{22672479-41A3-4A3C-A790-9A3B8BC8D3BD}" destId="{75663852-F2BE-4099-A564-C0E37F9F2033}" srcOrd="0" destOrd="0" parTransId="{EEDD414F-25A3-400B-BBE5-4146FD3ACDC2}" sibTransId="{FD903FF4-3636-4CCD-9523-A1A7D6749A02}"/>
    <dgm:cxn modelId="{5D4689FF-CAC8-413F-B37D-3DBEDF3A28B1}" srcId="{D042A4D4-EC9F-4C07-BB8E-F624839B4A8B}" destId="{A888FA71-B5F1-48B7-9C20-73896B9AB762}" srcOrd="2" destOrd="0" parTransId="{EF752371-CF7B-40D8-A081-41043B10E352}" sibTransId="{563C7BEA-64E9-412E-AF68-6F765CDDA283}"/>
    <dgm:cxn modelId="{6733C82B-3C66-4FB9-8436-B37F98E2DDB9}" type="presParOf" srcId="{3EEC21F0-0A21-4EFE-BDD9-5462B3D24B6E}" destId="{2617CCFA-7D32-465B-A09A-1EC730F12B5C}" srcOrd="0" destOrd="0" presId="urn:microsoft.com/office/officeart/2005/8/layout/lProcess1"/>
    <dgm:cxn modelId="{3D051A76-4566-4E16-8E4E-11985854E253}" type="presParOf" srcId="{2617CCFA-7D32-465B-A09A-1EC730F12B5C}" destId="{2C84C26D-0273-479F-86D1-509B19459950}" srcOrd="0" destOrd="0" presId="urn:microsoft.com/office/officeart/2005/8/layout/lProcess1"/>
    <dgm:cxn modelId="{ED3BD333-ECEA-4D62-8E0B-5290F99F6329}" type="presParOf" srcId="{2617CCFA-7D32-465B-A09A-1EC730F12B5C}" destId="{C9F5BEC4-3468-4F65-B477-C1E549111A2C}" srcOrd="1" destOrd="0" presId="urn:microsoft.com/office/officeart/2005/8/layout/lProcess1"/>
    <dgm:cxn modelId="{5D4964BF-9B4F-4768-89D3-23FCBA94E538}" type="presParOf" srcId="{2617CCFA-7D32-465B-A09A-1EC730F12B5C}" destId="{44E6CDD5-C2C5-4187-BD2C-F773C858C04F}" srcOrd="2" destOrd="0" presId="urn:microsoft.com/office/officeart/2005/8/layout/lProcess1"/>
    <dgm:cxn modelId="{48004B70-BA94-4C25-8F6F-58C479E97809}" type="presParOf" srcId="{2617CCFA-7D32-465B-A09A-1EC730F12B5C}" destId="{4F7F1D4C-A2B3-4076-8118-2B8DB261107D}" srcOrd="3" destOrd="0" presId="urn:microsoft.com/office/officeart/2005/8/layout/lProcess1"/>
    <dgm:cxn modelId="{F4AE8F59-150D-4EDF-9073-9E325A7B3678}" type="presParOf" srcId="{2617CCFA-7D32-465B-A09A-1EC730F12B5C}" destId="{9F8A03B3-3291-4233-A978-34C5E1C59BC2}" srcOrd="4" destOrd="0" presId="urn:microsoft.com/office/officeart/2005/8/layout/lProcess1"/>
    <dgm:cxn modelId="{2A594973-8F87-4C2B-B79F-778A0E97443D}" type="presParOf" srcId="{2617CCFA-7D32-465B-A09A-1EC730F12B5C}" destId="{86DDD632-1BE5-48BC-AC8E-4041BA0F70F0}" srcOrd="5" destOrd="0" presId="urn:microsoft.com/office/officeart/2005/8/layout/lProcess1"/>
    <dgm:cxn modelId="{7490D797-E1A6-49C3-AF2A-703F0CC89EBD}" type="presParOf" srcId="{2617CCFA-7D32-465B-A09A-1EC730F12B5C}" destId="{9B1F367F-4296-4CE5-883D-3595ED056709}" srcOrd="6" destOrd="0" presId="urn:microsoft.com/office/officeart/2005/8/layout/lProcess1"/>
    <dgm:cxn modelId="{9C08C2BA-3257-425B-99B9-00BCE12736DD}" type="presParOf" srcId="{2617CCFA-7D32-465B-A09A-1EC730F12B5C}" destId="{8146FEBB-4211-423A-A460-F0251FB7CB06}" srcOrd="7" destOrd="0" presId="urn:microsoft.com/office/officeart/2005/8/layout/lProcess1"/>
    <dgm:cxn modelId="{15F61822-989E-47DE-86FC-3AE07C8EF6B7}" type="presParOf" srcId="{2617CCFA-7D32-465B-A09A-1EC730F12B5C}" destId="{CAB4845E-ECA8-4C52-8209-4FFD4515E1E3}" srcOrd="8" destOrd="0" presId="urn:microsoft.com/office/officeart/2005/8/layout/lProcess1"/>
    <dgm:cxn modelId="{0CCE4851-7241-475B-BFF9-BE53946109D1}" type="presParOf" srcId="{2617CCFA-7D32-465B-A09A-1EC730F12B5C}" destId="{85A53D2E-2148-4AC9-8D96-41D4FCF8D5C2}" srcOrd="9" destOrd="0" presId="urn:microsoft.com/office/officeart/2005/8/layout/lProcess1"/>
    <dgm:cxn modelId="{7770B125-8233-4FAD-8173-17C26E5EADF3}" type="presParOf" srcId="{2617CCFA-7D32-465B-A09A-1EC730F12B5C}" destId="{891E4D51-ABF4-4B50-8079-C9FF6565E79A}" srcOrd="10" destOrd="0" presId="urn:microsoft.com/office/officeart/2005/8/layout/lProcess1"/>
    <dgm:cxn modelId="{2D817300-40D3-494B-BEBA-A8597035FAE3}" type="presParOf" srcId="{3EEC21F0-0A21-4EFE-BDD9-5462B3D24B6E}" destId="{9816BD47-45EF-4B60-9B5C-70E0868B7F35}" srcOrd="1" destOrd="0" presId="urn:microsoft.com/office/officeart/2005/8/layout/lProcess1"/>
    <dgm:cxn modelId="{1B617EA4-C1CF-464E-9F2C-7841DF3A4534}" type="presParOf" srcId="{3EEC21F0-0A21-4EFE-BDD9-5462B3D24B6E}" destId="{DF217ABC-BD09-4427-B3F6-21B9F9827B80}" srcOrd="2" destOrd="0" presId="urn:microsoft.com/office/officeart/2005/8/layout/lProcess1"/>
    <dgm:cxn modelId="{01267223-385D-422C-A66D-DE13D5B7A6BE}" type="presParOf" srcId="{DF217ABC-BD09-4427-B3F6-21B9F9827B80}" destId="{8B9873B6-F0A9-462A-8CCE-5AA34B04F006}" srcOrd="0" destOrd="0" presId="urn:microsoft.com/office/officeart/2005/8/layout/lProcess1"/>
    <dgm:cxn modelId="{05840082-19E0-40E1-9375-BE43F9D5D91D}" type="presParOf" srcId="{DF217ABC-BD09-4427-B3F6-21B9F9827B80}" destId="{31449259-44DD-4AF4-9B49-5F5BC5BB94FD}" srcOrd="1" destOrd="0" presId="urn:microsoft.com/office/officeart/2005/8/layout/lProcess1"/>
    <dgm:cxn modelId="{1F19EB3B-4E8A-499F-AFD0-CAAF21C6EE11}" type="presParOf" srcId="{DF217ABC-BD09-4427-B3F6-21B9F9827B80}" destId="{770C1581-E85B-45BA-AEBA-D4F14908594F}" srcOrd="2" destOrd="0" presId="urn:microsoft.com/office/officeart/2005/8/layout/lProcess1"/>
    <dgm:cxn modelId="{05894114-48FC-4547-8557-F91440E03E41}" type="presParOf" srcId="{DF217ABC-BD09-4427-B3F6-21B9F9827B80}" destId="{9C21635A-18E9-4D9E-B9AC-1309B0163A18}" srcOrd="3" destOrd="0" presId="urn:microsoft.com/office/officeart/2005/8/layout/lProcess1"/>
    <dgm:cxn modelId="{EAF8948D-B125-460F-B9D7-4676AE9301D8}" type="presParOf" srcId="{DF217ABC-BD09-4427-B3F6-21B9F9827B80}" destId="{1FAD61F4-83D8-4DE3-9EC2-CDCE7800840F}" srcOrd="4" destOrd="0" presId="urn:microsoft.com/office/officeart/2005/8/layout/lProcess1"/>
    <dgm:cxn modelId="{F233AA4B-5E5D-49DD-9FD8-045FFEE9832D}" type="presParOf" srcId="{DF217ABC-BD09-4427-B3F6-21B9F9827B80}" destId="{B1D655BE-A259-42A9-BD4D-8FE4D3332253}" srcOrd="5" destOrd="0" presId="urn:microsoft.com/office/officeart/2005/8/layout/lProcess1"/>
    <dgm:cxn modelId="{AC14C4A1-8293-4456-853F-F705121FB025}" type="presParOf" srcId="{DF217ABC-BD09-4427-B3F6-21B9F9827B80}" destId="{64699679-D6B6-4C81-9047-2268F3B15110}" srcOrd="6" destOrd="0" presId="urn:microsoft.com/office/officeart/2005/8/layout/lProcess1"/>
    <dgm:cxn modelId="{24A9A248-D637-4B22-B1A2-E6BCBD259707}" type="presParOf" srcId="{DF217ABC-BD09-4427-B3F6-21B9F9827B80}" destId="{0CBEC9B3-2EC8-4676-91C3-4EAD73112893}" srcOrd="7" destOrd="0" presId="urn:microsoft.com/office/officeart/2005/8/layout/lProcess1"/>
    <dgm:cxn modelId="{B756F7DC-2F8F-4255-B98A-D401BFCF6340}" type="presParOf" srcId="{DF217ABC-BD09-4427-B3F6-21B9F9827B80}" destId="{1EE89069-0A79-4513-81C1-51A2C1E2B8A7}" srcOrd="8" destOrd="0" presId="urn:microsoft.com/office/officeart/2005/8/layout/lProcess1"/>
    <dgm:cxn modelId="{41476134-6821-469C-AF9F-6FE926390B22}" type="presParOf" srcId="{DF217ABC-BD09-4427-B3F6-21B9F9827B80}" destId="{EB48F45A-DBC5-4411-8E6B-CD880950A27C}" srcOrd="9" destOrd="0" presId="urn:microsoft.com/office/officeart/2005/8/layout/lProcess1"/>
    <dgm:cxn modelId="{0B0A44DF-EC76-4209-9F6D-7984B2F1398E}" type="presParOf" srcId="{DF217ABC-BD09-4427-B3F6-21B9F9827B80}" destId="{ABBECBD2-8616-4B0A-A6A6-432DFBB677B7}" srcOrd="10" destOrd="0" presId="urn:microsoft.com/office/officeart/2005/8/layout/lProcess1"/>
    <dgm:cxn modelId="{AED680AB-D42B-4561-89E5-BEB1E51EC14B}" type="presParOf" srcId="{3EEC21F0-0A21-4EFE-BDD9-5462B3D24B6E}" destId="{8E09B952-4F96-4E63-BE33-4BE0B63918D4}" srcOrd="3" destOrd="0" presId="urn:microsoft.com/office/officeart/2005/8/layout/lProcess1"/>
    <dgm:cxn modelId="{6F8A2EEC-83C6-4940-AB91-9A1EB510A55D}" type="presParOf" srcId="{3EEC21F0-0A21-4EFE-BDD9-5462B3D24B6E}" destId="{5D1B0B29-7263-42F9-9387-6F39421BBC64}" srcOrd="4" destOrd="0" presId="urn:microsoft.com/office/officeart/2005/8/layout/lProcess1"/>
    <dgm:cxn modelId="{9BBF809F-129C-4B0C-942E-9F7B8BB150BF}" type="presParOf" srcId="{5D1B0B29-7263-42F9-9387-6F39421BBC64}" destId="{615B394E-A378-4DD2-AC33-2CD30BEC5874}" srcOrd="0" destOrd="0" presId="urn:microsoft.com/office/officeart/2005/8/layout/lProcess1"/>
    <dgm:cxn modelId="{498898FF-49DF-4432-975B-F4A7E821F1EF}" type="presParOf" srcId="{5D1B0B29-7263-42F9-9387-6F39421BBC64}" destId="{E5229494-786B-439E-A600-0AB02983F7ED}" srcOrd="1" destOrd="0" presId="urn:microsoft.com/office/officeart/2005/8/layout/lProcess1"/>
    <dgm:cxn modelId="{578AAE02-CFE2-41A1-9D7A-FA4D6EF279C7}" type="presParOf" srcId="{5D1B0B29-7263-42F9-9387-6F39421BBC64}" destId="{82AFED9B-E46C-4601-9AD5-9E43F673C095}" srcOrd="2" destOrd="0" presId="urn:microsoft.com/office/officeart/2005/8/layout/lProcess1"/>
    <dgm:cxn modelId="{C626C6B2-7818-4358-ACA6-0C6D33128FC5}" type="presParOf" srcId="{5D1B0B29-7263-42F9-9387-6F39421BBC64}" destId="{96FF6CB2-6365-489A-9E4B-CA1CB9EF62D2}" srcOrd="3" destOrd="0" presId="urn:microsoft.com/office/officeart/2005/8/layout/lProcess1"/>
    <dgm:cxn modelId="{9841BCF6-8C65-4AD3-BA99-96063B2F5CC1}" type="presParOf" srcId="{5D1B0B29-7263-42F9-9387-6F39421BBC64}" destId="{FCA74BB5-450B-4139-90E1-D6C5D08F16D0}" srcOrd="4" destOrd="0" presId="urn:microsoft.com/office/officeart/2005/8/layout/lProcess1"/>
    <dgm:cxn modelId="{EF66409C-44C9-4001-BFC2-25853CCCD98B}" type="presParOf" srcId="{5D1B0B29-7263-42F9-9387-6F39421BBC64}" destId="{1FCCD681-9CC6-4147-9457-2D8B5386B567}" srcOrd="5" destOrd="0" presId="urn:microsoft.com/office/officeart/2005/8/layout/lProcess1"/>
    <dgm:cxn modelId="{EA4D8CF5-11CE-4D0F-A1BD-08A233C15EB3}" type="presParOf" srcId="{5D1B0B29-7263-42F9-9387-6F39421BBC64}" destId="{5F428730-FFFC-48C6-B90D-9FC1850B94EC}" srcOrd="6" destOrd="0" presId="urn:microsoft.com/office/officeart/2005/8/layout/lProcess1"/>
    <dgm:cxn modelId="{5235FE45-F5CF-48E5-9A8E-9985B8C2E16C}" type="presParOf" srcId="{5D1B0B29-7263-42F9-9387-6F39421BBC64}" destId="{1ABAE6D7-8714-459E-AE02-C0E498A78E3B}" srcOrd="7" destOrd="0" presId="urn:microsoft.com/office/officeart/2005/8/layout/lProcess1"/>
    <dgm:cxn modelId="{A281648E-8FF6-4C11-B1F6-032E1A938961}" type="presParOf" srcId="{5D1B0B29-7263-42F9-9387-6F39421BBC64}" destId="{E8647257-3535-4174-8611-77A9E3077382}" srcOrd="8"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A53512-994A-4B96-AA71-7D955BDB3FAA}"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796CBA81-0DFD-4ED0-9709-1C9E23618DA7}">
      <dgm:prSet/>
      <dgm:spPr/>
      <dgm:t>
        <a:bodyPr/>
        <a:lstStyle/>
        <a:p>
          <a:r>
            <a:rPr lang="en-US" baseline="0"/>
            <a:t>Performance Capabilities</a:t>
          </a:r>
          <a:endParaRPr lang="en-US"/>
        </a:p>
      </dgm:t>
    </dgm:pt>
    <dgm:pt modelId="{D8892CBD-A645-4211-91D2-918EEA2AA8DF}" type="parTrans" cxnId="{0BF41C6E-FE25-428B-859D-CBD58D72730E}">
      <dgm:prSet/>
      <dgm:spPr/>
      <dgm:t>
        <a:bodyPr/>
        <a:lstStyle/>
        <a:p>
          <a:endParaRPr lang="en-US"/>
        </a:p>
      </dgm:t>
    </dgm:pt>
    <dgm:pt modelId="{CFE7A17E-8E34-4C4B-8E8D-9360CD492A1D}" type="sibTrans" cxnId="{0BF41C6E-FE25-428B-859D-CBD58D72730E}">
      <dgm:prSet/>
      <dgm:spPr/>
      <dgm:t>
        <a:bodyPr/>
        <a:lstStyle/>
        <a:p>
          <a:endParaRPr lang="en-US"/>
        </a:p>
      </dgm:t>
    </dgm:pt>
    <dgm:pt modelId="{58A0812D-D276-4B82-A514-5E5175509902}">
      <dgm:prSet/>
      <dgm:spPr/>
      <dgm:t>
        <a:bodyPr/>
        <a:lstStyle/>
        <a:p>
          <a:r>
            <a:rPr lang="en-US" baseline="0"/>
            <a:t>Memory, CPU, I/O Performance</a:t>
          </a:r>
          <a:endParaRPr lang="en-US"/>
        </a:p>
      </dgm:t>
    </dgm:pt>
    <dgm:pt modelId="{258B1DF5-8D99-4D8B-85A2-3CF008DCD099}" type="parTrans" cxnId="{322E8FFD-7331-43E0-8D4F-1B5D1CA081C6}">
      <dgm:prSet/>
      <dgm:spPr/>
      <dgm:t>
        <a:bodyPr/>
        <a:lstStyle/>
        <a:p>
          <a:endParaRPr lang="en-US"/>
        </a:p>
      </dgm:t>
    </dgm:pt>
    <dgm:pt modelId="{C5C96FD9-3BA3-4DF7-9221-E4F9D1944A28}" type="sibTrans" cxnId="{322E8FFD-7331-43E0-8D4F-1B5D1CA081C6}">
      <dgm:prSet/>
      <dgm:spPr/>
      <dgm:t>
        <a:bodyPr/>
        <a:lstStyle/>
        <a:p>
          <a:endParaRPr lang="en-US"/>
        </a:p>
      </dgm:t>
    </dgm:pt>
    <dgm:pt modelId="{F2166A51-2477-4162-9B41-4D05D1249B01}">
      <dgm:prSet/>
      <dgm:spPr/>
      <dgm:t>
        <a:bodyPr/>
        <a:lstStyle/>
        <a:p>
          <a:r>
            <a:rPr lang="en-US" baseline="0"/>
            <a:t>Indexes</a:t>
          </a:r>
          <a:endParaRPr lang="en-US"/>
        </a:p>
      </dgm:t>
    </dgm:pt>
    <dgm:pt modelId="{ED2B4390-9C52-4398-AB58-1B1D069A3679}" type="parTrans" cxnId="{2E02A1BD-92A5-4B7F-8CF8-D58B9A2EC915}">
      <dgm:prSet/>
      <dgm:spPr/>
      <dgm:t>
        <a:bodyPr/>
        <a:lstStyle/>
        <a:p>
          <a:endParaRPr lang="en-US"/>
        </a:p>
      </dgm:t>
    </dgm:pt>
    <dgm:pt modelId="{A4EAFB0D-5DB0-4752-926B-3336250E9D56}" type="sibTrans" cxnId="{2E02A1BD-92A5-4B7F-8CF8-D58B9A2EC915}">
      <dgm:prSet/>
      <dgm:spPr/>
      <dgm:t>
        <a:bodyPr/>
        <a:lstStyle/>
        <a:p>
          <a:endParaRPr lang="en-US"/>
        </a:p>
      </dgm:t>
    </dgm:pt>
    <dgm:pt modelId="{0D72A294-7C67-4DE7-BCC4-076E8BAF7301}">
      <dgm:prSet/>
      <dgm:spPr/>
      <dgm:t>
        <a:bodyPr/>
        <a:lstStyle/>
        <a:p>
          <a:r>
            <a:rPr lang="en-US" baseline="0"/>
            <a:t>Columnstore Indexes</a:t>
          </a:r>
          <a:endParaRPr lang="en-US"/>
        </a:p>
      </dgm:t>
    </dgm:pt>
    <dgm:pt modelId="{9617D6BB-C81A-47A5-B2B3-F7819DCFE2C6}" type="parTrans" cxnId="{6D13AB2B-767B-4A00-BAC4-4DAECC6A2450}">
      <dgm:prSet/>
      <dgm:spPr/>
      <dgm:t>
        <a:bodyPr/>
        <a:lstStyle/>
        <a:p>
          <a:endParaRPr lang="en-US"/>
        </a:p>
      </dgm:t>
    </dgm:pt>
    <dgm:pt modelId="{32D5C1FA-FFE4-4735-9F93-15C617B73061}" type="sibTrans" cxnId="{6D13AB2B-767B-4A00-BAC4-4DAECC6A2450}">
      <dgm:prSet/>
      <dgm:spPr/>
      <dgm:t>
        <a:bodyPr/>
        <a:lstStyle/>
        <a:p>
          <a:endParaRPr lang="en-US"/>
        </a:p>
      </dgm:t>
    </dgm:pt>
    <dgm:pt modelId="{CE7F8112-A535-4807-80E0-C3BA57519A18}">
      <dgm:prSet/>
      <dgm:spPr/>
      <dgm:t>
        <a:bodyPr/>
        <a:lstStyle/>
        <a:p>
          <a:r>
            <a:rPr lang="en-US" baseline="0"/>
            <a:t>In-Memory OLTP</a:t>
          </a:r>
          <a:endParaRPr lang="en-US"/>
        </a:p>
      </dgm:t>
    </dgm:pt>
    <dgm:pt modelId="{88F8692A-0B7F-408F-B318-650D3BF92B0E}" type="parTrans" cxnId="{3A191C15-0E6D-460C-B582-FD80403BE1DC}">
      <dgm:prSet/>
      <dgm:spPr/>
      <dgm:t>
        <a:bodyPr/>
        <a:lstStyle/>
        <a:p>
          <a:endParaRPr lang="en-US"/>
        </a:p>
      </dgm:t>
    </dgm:pt>
    <dgm:pt modelId="{6AFA22B4-44F5-4E74-AA72-34F82A5EE0AE}" type="sibTrans" cxnId="{3A191C15-0E6D-460C-B582-FD80403BE1DC}">
      <dgm:prSet/>
      <dgm:spPr/>
      <dgm:t>
        <a:bodyPr/>
        <a:lstStyle/>
        <a:p>
          <a:endParaRPr lang="en-US"/>
        </a:p>
      </dgm:t>
    </dgm:pt>
    <dgm:pt modelId="{D00972BE-044C-4EE6-A98E-8967ACAA92D4}">
      <dgm:prSet/>
      <dgm:spPr/>
      <dgm:t>
        <a:bodyPr/>
        <a:lstStyle/>
        <a:p>
          <a:r>
            <a:rPr lang="en-US" baseline="0"/>
            <a:t>Partitions</a:t>
          </a:r>
          <a:endParaRPr lang="en-US"/>
        </a:p>
      </dgm:t>
    </dgm:pt>
    <dgm:pt modelId="{3F45E41F-6908-4561-BFC2-754F4F1DF301}" type="parTrans" cxnId="{098C5A3C-B3E0-4BF5-B269-D818377A0D14}">
      <dgm:prSet/>
      <dgm:spPr/>
      <dgm:t>
        <a:bodyPr/>
        <a:lstStyle/>
        <a:p>
          <a:endParaRPr lang="en-US"/>
        </a:p>
      </dgm:t>
    </dgm:pt>
    <dgm:pt modelId="{BD908F20-A88A-49A8-A619-51A1D8F92DA4}" type="sibTrans" cxnId="{098C5A3C-B3E0-4BF5-B269-D818377A0D14}">
      <dgm:prSet/>
      <dgm:spPr/>
      <dgm:t>
        <a:bodyPr/>
        <a:lstStyle/>
        <a:p>
          <a:endParaRPr lang="en-US"/>
        </a:p>
      </dgm:t>
    </dgm:pt>
    <dgm:pt modelId="{F3CAE5BA-3F51-4A15-A67C-0CD911F0A040}">
      <dgm:prSet/>
      <dgm:spPr/>
      <dgm:t>
        <a:bodyPr/>
        <a:lstStyle/>
        <a:p>
          <a:r>
            <a:rPr lang="en-US" baseline="0"/>
            <a:t>Resource Governance</a:t>
          </a:r>
          <a:endParaRPr lang="en-US"/>
        </a:p>
      </dgm:t>
    </dgm:pt>
    <dgm:pt modelId="{DC3968D7-6D7C-4E49-9CF1-87263F3D820C}" type="parTrans" cxnId="{96DDB069-E234-4CD0-8492-9C36CE562F21}">
      <dgm:prSet/>
      <dgm:spPr/>
      <dgm:t>
        <a:bodyPr/>
        <a:lstStyle/>
        <a:p>
          <a:endParaRPr lang="en-US"/>
        </a:p>
      </dgm:t>
    </dgm:pt>
    <dgm:pt modelId="{DA033CF6-49FF-4F9B-8AA6-D95A1796EFA2}" type="sibTrans" cxnId="{96DDB069-E234-4CD0-8492-9C36CE562F21}">
      <dgm:prSet/>
      <dgm:spPr/>
      <dgm:t>
        <a:bodyPr/>
        <a:lstStyle/>
        <a:p>
          <a:endParaRPr lang="en-US"/>
        </a:p>
      </dgm:t>
    </dgm:pt>
    <dgm:pt modelId="{0F2B3264-2275-48D4-8643-F5C8310B3499}">
      <dgm:prSet/>
      <dgm:spPr/>
      <dgm:t>
        <a:bodyPr/>
        <a:lstStyle/>
        <a:p>
          <a:r>
            <a:rPr lang="en-US" baseline="0"/>
            <a:t>EE Edition Specific Enhancements (Bpool Ramp-Up, Read Ahead, …)</a:t>
          </a:r>
          <a:endParaRPr lang="en-US"/>
        </a:p>
      </dgm:t>
    </dgm:pt>
    <dgm:pt modelId="{C93E15DE-AF83-42EA-A296-A3DC03456729}" type="parTrans" cxnId="{5D061337-9BC3-4096-8B1D-4644215E9FA8}">
      <dgm:prSet/>
      <dgm:spPr/>
      <dgm:t>
        <a:bodyPr/>
        <a:lstStyle/>
        <a:p>
          <a:endParaRPr lang="en-US"/>
        </a:p>
      </dgm:t>
    </dgm:pt>
    <dgm:pt modelId="{BF3755E1-9540-4299-90E0-4733E340800F}" type="sibTrans" cxnId="{5D061337-9BC3-4096-8B1D-4644215E9FA8}">
      <dgm:prSet/>
      <dgm:spPr/>
      <dgm:t>
        <a:bodyPr/>
        <a:lstStyle/>
        <a:p>
          <a:endParaRPr lang="en-US"/>
        </a:p>
      </dgm:t>
    </dgm:pt>
    <dgm:pt modelId="{F42FEB95-83D9-444D-A81E-DAB52D1E1828}">
      <dgm:prSet/>
      <dgm:spPr/>
      <dgm:t>
        <a:bodyPr/>
        <a:lstStyle/>
        <a:p>
          <a:r>
            <a:rPr lang="en-US" baseline="0"/>
            <a:t>Intelligent Performance</a:t>
          </a:r>
          <a:endParaRPr lang="en-US"/>
        </a:p>
      </dgm:t>
    </dgm:pt>
    <dgm:pt modelId="{30A28394-0F1C-41A8-9CC9-BD116C726AF6}" type="parTrans" cxnId="{6C0F206F-3F3B-4CFD-82FB-CE7417FA9528}">
      <dgm:prSet/>
      <dgm:spPr/>
      <dgm:t>
        <a:bodyPr/>
        <a:lstStyle/>
        <a:p>
          <a:endParaRPr lang="en-US"/>
        </a:p>
      </dgm:t>
    </dgm:pt>
    <dgm:pt modelId="{FF51C4AF-04DA-44E6-A9CE-F5369DE7F7E5}" type="sibTrans" cxnId="{6C0F206F-3F3B-4CFD-82FB-CE7417FA9528}">
      <dgm:prSet/>
      <dgm:spPr/>
      <dgm:t>
        <a:bodyPr/>
        <a:lstStyle/>
        <a:p>
          <a:endParaRPr lang="en-US"/>
        </a:p>
      </dgm:t>
    </dgm:pt>
    <dgm:pt modelId="{8F672CFE-0619-43F6-B132-F5C30B16AD88}">
      <dgm:prSet/>
      <dgm:spPr/>
      <dgm:t>
        <a:bodyPr/>
        <a:lstStyle/>
        <a:p>
          <a:r>
            <a:rPr lang="en-US" baseline="0"/>
            <a:t>Performance Tasks</a:t>
          </a:r>
          <a:endParaRPr lang="en-US"/>
        </a:p>
      </dgm:t>
    </dgm:pt>
    <dgm:pt modelId="{15BB99FE-6A81-48D7-BD0A-903B8574FBA3}" type="parTrans" cxnId="{10088FEB-5593-468C-AF93-A8427E6ABFE3}">
      <dgm:prSet/>
      <dgm:spPr/>
      <dgm:t>
        <a:bodyPr/>
        <a:lstStyle/>
        <a:p>
          <a:endParaRPr lang="en-US"/>
        </a:p>
      </dgm:t>
    </dgm:pt>
    <dgm:pt modelId="{5939268C-2E91-4230-8E24-8BACD3C69357}" type="sibTrans" cxnId="{10088FEB-5593-468C-AF93-A8427E6ABFE3}">
      <dgm:prSet/>
      <dgm:spPr/>
      <dgm:t>
        <a:bodyPr/>
        <a:lstStyle/>
        <a:p>
          <a:endParaRPr lang="en-US"/>
        </a:p>
      </dgm:t>
    </dgm:pt>
    <dgm:pt modelId="{4A9A0F24-1A50-43DC-B7B3-08CA96E5BD67}">
      <dgm:prSet/>
      <dgm:spPr/>
      <dgm:t>
        <a:bodyPr/>
        <a:lstStyle/>
        <a:p>
          <a:r>
            <a:rPr lang="en-US" baseline="0" dirty="0"/>
            <a:t>Configuring and Maintaining for Performance</a:t>
          </a:r>
          <a:endParaRPr lang="en-US" dirty="0"/>
        </a:p>
      </dgm:t>
    </dgm:pt>
    <dgm:pt modelId="{8FE7B85E-3B8A-4B25-B998-5D28C17D4224}" type="parTrans" cxnId="{D1853302-FC87-4372-BEFC-3E1B61AE5EB8}">
      <dgm:prSet/>
      <dgm:spPr/>
      <dgm:t>
        <a:bodyPr/>
        <a:lstStyle/>
        <a:p>
          <a:endParaRPr lang="en-US"/>
        </a:p>
      </dgm:t>
    </dgm:pt>
    <dgm:pt modelId="{5FC5BC8B-AA13-46A7-8731-320CC9C9C37A}" type="sibTrans" cxnId="{D1853302-FC87-4372-BEFC-3E1B61AE5EB8}">
      <dgm:prSet/>
      <dgm:spPr/>
      <dgm:t>
        <a:bodyPr/>
        <a:lstStyle/>
        <a:p>
          <a:endParaRPr lang="en-US"/>
        </a:p>
      </dgm:t>
    </dgm:pt>
    <dgm:pt modelId="{4678EF38-FE88-4AE6-BEBD-EDD25751EBFD}">
      <dgm:prSet/>
      <dgm:spPr/>
      <dgm:t>
        <a:bodyPr/>
        <a:lstStyle/>
        <a:p>
          <a:r>
            <a:rPr lang="en-US" baseline="0"/>
            <a:t>Monitoring and Troubleshooting Performance</a:t>
          </a:r>
          <a:endParaRPr lang="en-US"/>
        </a:p>
      </dgm:t>
    </dgm:pt>
    <dgm:pt modelId="{D2D3B24A-4633-463C-9581-B194C513F89E}" type="parTrans" cxnId="{FED94332-E5D9-4207-B691-8C6840436F61}">
      <dgm:prSet/>
      <dgm:spPr/>
      <dgm:t>
        <a:bodyPr/>
        <a:lstStyle/>
        <a:p>
          <a:endParaRPr lang="en-US"/>
        </a:p>
      </dgm:t>
    </dgm:pt>
    <dgm:pt modelId="{6B30A7D1-63B1-4525-8D0C-745B56343057}" type="sibTrans" cxnId="{FED94332-E5D9-4207-B691-8C6840436F61}">
      <dgm:prSet/>
      <dgm:spPr/>
      <dgm:t>
        <a:bodyPr/>
        <a:lstStyle/>
        <a:p>
          <a:endParaRPr lang="en-US"/>
        </a:p>
      </dgm:t>
    </dgm:pt>
    <dgm:pt modelId="{9422E27C-7754-4A3F-A657-56F3E66A3BDE}">
      <dgm:prSet/>
      <dgm:spPr/>
      <dgm:t>
        <a:bodyPr/>
        <a:lstStyle/>
        <a:p>
          <a:r>
            <a:rPr lang="en-US" baseline="0"/>
            <a:t>Accelerating and Tuning Performance</a:t>
          </a:r>
          <a:endParaRPr lang="en-US"/>
        </a:p>
      </dgm:t>
    </dgm:pt>
    <dgm:pt modelId="{D915F4A1-0AAD-49A0-964B-1F26E6E73B69}" type="parTrans" cxnId="{A317C81A-F7D9-4D84-B8C5-7933F89BCB78}">
      <dgm:prSet/>
      <dgm:spPr/>
      <dgm:t>
        <a:bodyPr/>
        <a:lstStyle/>
        <a:p>
          <a:endParaRPr lang="en-US"/>
        </a:p>
      </dgm:t>
    </dgm:pt>
    <dgm:pt modelId="{D1B45958-851A-4145-8F8A-49C62DED494E}" type="sibTrans" cxnId="{A317C81A-F7D9-4D84-B8C5-7933F89BCB78}">
      <dgm:prSet/>
      <dgm:spPr/>
      <dgm:t>
        <a:bodyPr/>
        <a:lstStyle/>
        <a:p>
          <a:endParaRPr lang="en-US"/>
        </a:p>
      </dgm:t>
    </dgm:pt>
    <dgm:pt modelId="{7C7B079E-6E58-4C7A-9A7B-4201B4F1C2CC}" type="pres">
      <dgm:prSet presAssocID="{6FA53512-994A-4B96-AA71-7D955BDB3FAA}" presName="theList" presStyleCnt="0">
        <dgm:presLayoutVars>
          <dgm:dir/>
          <dgm:animLvl val="lvl"/>
          <dgm:resizeHandles val="exact"/>
        </dgm:presLayoutVars>
      </dgm:prSet>
      <dgm:spPr/>
    </dgm:pt>
    <dgm:pt modelId="{528C21D0-41B5-4F5B-96B2-5028CCDC6719}" type="pres">
      <dgm:prSet presAssocID="{796CBA81-0DFD-4ED0-9709-1C9E23618DA7}" presName="compNode" presStyleCnt="0"/>
      <dgm:spPr/>
    </dgm:pt>
    <dgm:pt modelId="{5047C88A-8FB4-4FE2-BFE2-8D6EBD2C00B4}" type="pres">
      <dgm:prSet presAssocID="{796CBA81-0DFD-4ED0-9709-1C9E23618DA7}" presName="aNode" presStyleLbl="bgShp" presStyleIdx="0" presStyleCnt="2"/>
      <dgm:spPr/>
    </dgm:pt>
    <dgm:pt modelId="{63A0187F-6476-4254-945F-7869581D46D9}" type="pres">
      <dgm:prSet presAssocID="{796CBA81-0DFD-4ED0-9709-1C9E23618DA7}" presName="textNode" presStyleLbl="bgShp" presStyleIdx="0" presStyleCnt="2"/>
      <dgm:spPr/>
    </dgm:pt>
    <dgm:pt modelId="{6B83EC2B-9D7A-4809-A401-99AA5DC12E41}" type="pres">
      <dgm:prSet presAssocID="{796CBA81-0DFD-4ED0-9709-1C9E23618DA7}" presName="compChildNode" presStyleCnt="0"/>
      <dgm:spPr/>
    </dgm:pt>
    <dgm:pt modelId="{459C19E2-7A8C-4762-8543-D5B674E4702C}" type="pres">
      <dgm:prSet presAssocID="{796CBA81-0DFD-4ED0-9709-1C9E23618DA7}" presName="theInnerList" presStyleCnt="0"/>
      <dgm:spPr/>
    </dgm:pt>
    <dgm:pt modelId="{0F7E9656-F688-4FC0-9571-B8631C59E4C8}" type="pres">
      <dgm:prSet presAssocID="{58A0812D-D276-4B82-A514-5E5175509902}" presName="childNode" presStyleLbl="node1" presStyleIdx="0" presStyleCnt="11">
        <dgm:presLayoutVars>
          <dgm:bulletEnabled val="1"/>
        </dgm:presLayoutVars>
      </dgm:prSet>
      <dgm:spPr/>
    </dgm:pt>
    <dgm:pt modelId="{C23745DB-1024-47EF-A5D4-2DF7A065D809}" type="pres">
      <dgm:prSet presAssocID="{58A0812D-D276-4B82-A514-5E5175509902}" presName="aSpace2" presStyleCnt="0"/>
      <dgm:spPr/>
    </dgm:pt>
    <dgm:pt modelId="{6C462A50-826D-4289-AE57-BA54ED8964A0}" type="pres">
      <dgm:prSet presAssocID="{F2166A51-2477-4162-9B41-4D05D1249B01}" presName="childNode" presStyleLbl="node1" presStyleIdx="1" presStyleCnt="11">
        <dgm:presLayoutVars>
          <dgm:bulletEnabled val="1"/>
        </dgm:presLayoutVars>
      </dgm:prSet>
      <dgm:spPr/>
    </dgm:pt>
    <dgm:pt modelId="{A9829158-FC66-4F14-94BA-768EE7CE5D8B}" type="pres">
      <dgm:prSet presAssocID="{F2166A51-2477-4162-9B41-4D05D1249B01}" presName="aSpace2" presStyleCnt="0"/>
      <dgm:spPr/>
    </dgm:pt>
    <dgm:pt modelId="{59D79E3B-BAEA-4832-AC6F-137CC20A2B8C}" type="pres">
      <dgm:prSet presAssocID="{0D72A294-7C67-4DE7-BCC4-076E8BAF7301}" presName="childNode" presStyleLbl="node1" presStyleIdx="2" presStyleCnt="11">
        <dgm:presLayoutVars>
          <dgm:bulletEnabled val="1"/>
        </dgm:presLayoutVars>
      </dgm:prSet>
      <dgm:spPr/>
    </dgm:pt>
    <dgm:pt modelId="{D8153E51-F6FE-4B6D-9FBE-99D46AAE7A14}" type="pres">
      <dgm:prSet presAssocID="{0D72A294-7C67-4DE7-BCC4-076E8BAF7301}" presName="aSpace2" presStyleCnt="0"/>
      <dgm:spPr/>
    </dgm:pt>
    <dgm:pt modelId="{9FE71608-91A2-4B99-A52E-C6787D921CB8}" type="pres">
      <dgm:prSet presAssocID="{CE7F8112-A535-4807-80E0-C3BA57519A18}" presName="childNode" presStyleLbl="node1" presStyleIdx="3" presStyleCnt="11">
        <dgm:presLayoutVars>
          <dgm:bulletEnabled val="1"/>
        </dgm:presLayoutVars>
      </dgm:prSet>
      <dgm:spPr/>
    </dgm:pt>
    <dgm:pt modelId="{DE31510D-735C-47DF-B8E8-7B5C1F267BF0}" type="pres">
      <dgm:prSet presAssocID="{CE7F8112-A535-4807-80E0-C3BA57519A18}" presName="aSpace2" presStyleCnt="0"/>
      <dgm:spPr/>
    </dgm:pt>
    <dgm:pt modelId="{368163DD-4CDF-4E9D-9A5C-9AD098C1553C}" type="pres">
      <dgm:prSet presAssocID="{D00972BE-044C-4EE6-A98E-8967ACAA92D4}" presName="childNode" presStyleLbl="node1" presStyleIdx="4" presStyleCnt="11">
        <dgm:presLayoutVars>
          <dgm:bulletEnabled val="1"/>
        </dgm:presLayoutVars>
      </dgm:prSet>
      <dgm:spPr/>
    </dgm:pt>
    <dgm:pt modelId="{CB12169B-1D51-47C7-B88B-E075428A8BB3}" type="pres">
      <dgm:prSet presAssocID="{D00972BE-044C-4EE6-A98E-8967ACAA92D4}" presName="aSpace2" presStyleCnt="0"/>
      <dgm:spPr/>
    </dgm:pt>
    <dgm:pt modelId="{B251C18C-D0DB-41E6-9224-B9A1EB88E3F9}" type="pres">
      <dgm:prSet presAssocID="{F3CAE5BA-3F51-4A15-A67C-0CD911F0A040}" presName="childNode" presStyleLbl="node1" presStyleIdx="5" presStyleCnt="11">
        <dgm:presLayoutVars>
          <dgm:bulletEnabled val="1"/>
        </dgm:presLayoutVars>
      </dgm:prSet>
      <dgm:spPr/>
    </dgm:pt>
    <dgm:pt modelId="{EB6FC65C-233E-4016-A2C9-922ED310F27A}" type="pres">
      <dgm:prSet presAssocID="{F3CAE5BA-3F51-4A15-A67C-0CD911F0A040}" presName="aSpace2" presStyleCnt="0"/>
      <dgm:spPr/>
    </dgm:pt>
    <dgm:pt modelId="{2323985C-2D77-4928-A9A1-A811F4ACD94B}" type="pres">
      <dgm:prSet presAssocID="{0F2B3264-2275-48D4-8643-F5C8310B3499}" presName="childNode" presStyleLbl="node1" presStyleIdx="6" presStyleCnt="11">
        <dgm:presLayoutVars>
          <dgm:bulletEnabled val="1"/>
        </dgm:presLayoutVars>
      </dgm:prSet>
      <dgm:spPr/>
    </dgm:pt>
    <dgm:pt modelId="{7823F02F-07CC-46F8-B70D-0F1C2FC688F4}" type="pres">
      <dgm:prSet presAssocID="{0F2B3264-2275-48D4-8643-F5C8310B3499}" presName="aSpace2" presStyleCnt="0"/>
      <dgm:spPr/>
    </dgm:pt>
    <dgm:pt modelId="{3A25E6A5-97FF-4631-AEC7-596FF73A6C72}" type="pres">
      <dgm:prSet presAssocID="{F42FEB95-83D9-444D-A81E-DAB52D1E1828}" presName="childNode" presStyleLbl="node1" presStyleIdx="7" presStyleCnt="11">
        <dgm:presLayoutVars>
          <dgm:bulletEnabled val="1"/>
        </dgm:presLayoutVars>
      </dgm:prSet>
      <dgm:spPr/>
    </dgm:pt>
    <dgm:pt modelId="{FD4F652B-BB53-4EA4-9DD1-C93FDF8964FD}" type="pres">
      <dgm:prSet presAssocID="{796CBA81-0DFD-4ED0-9709-1C9E23618DA7}" presName="aSpace" presStyleCnt="0"/>
      <dgm:spPr/>
    </dgm:pt>
    <dgm:pt modelId="{33F11E43-ECD6-4253-86A9-FA6D0A67CF62}" type="pres">
      <dgm:prSet presAssocID="{8F672CFE-0619-43F6-B132-F5C30B16AD88}" presName="compNode" presStyleCnt="0"/>
      <dgm:spPr/>
    </dgm:pt>
    <dgm:pt modelId="{64F69AD1-5B9C-4A01-BFDA-78BDB02EC748}" type="pres">
      <dgm:prSet presAssocID="{8F672CFE-0619-43F6-B132-F5C30B16AD88}" presName="aNode" presStyleLbl="bgShp" presStyleIdx="1" presStyleCnt="2"/>
      <dgm:spPr/>
    </dgm:pt>
    <dgm:pt modelId="{6C75F7E7-9D23-4F5C-8DB5-F54802E912EC}" type="pres">
      <dgm:prSet presAssocID="{8F672CFE-0619-43F6-B132-F5C30B16AD88}" presName="textNode" presStyleLbl="bgShp" presStyleIdx="1" presStyleCnt="2"/>
      <dgm:spPr/>
    </dgm:pt>
    <dgm:pt modelId="{EAF7FCAF-EBF3-416D-93A0-35357556FAF3}" type="pres">
      <dgm:prSet presAssocID="{8F672CFE-0619-43F6-B132-F5C30B16AD88}" presName="compChildNode" presStyleCnt="0"/>
      <dgm:spPr/>
    </dgm:pt>
    <dgm:pt modelId="{0FD87567-1E2F-41D8-B508-BC1DB3BB32F3}" type="pres">
      <dgm:prSet presAssocID="{8F672CFE-0619-43F6-B132-F5C30B16AD88}" presName="theInnerList" presStyleCnt="0"/>
      <dgm:spPr/>
    </dgm:pt>
    <dgm:pt modelId="{C12CFA77-6204-43F5-BE5F-CD024E8FF718}" type="pres">
      <dgm:prSet presAssocID="{4A9A0F24-1A50-43DC-B7B3-08CA96E5BD67}" presName="childNode" presStyleLbl="node1" presStyleIdx="8" presStyleCnt="11">
        <dgm:presLayoutVars>
          <dgm:bulletEnabled val="1"/>
        </dgm:presLayoutVars>
      </dgm:prSet>
      <dgm:spPr/>
    </dgm:pt>
    <dgm:pt modelId="{B6D3FD65-B147-4AD3-B9AE-A92E04934F72}" type="pres">
      <dgm:prSet presAssocID="{4A9A0F24-1A50-43DC-B7B3-08CA96E5BD67}" presName="aSpace2" presStyleCnt="0"/>
      <dgm:spPr/>
    </dgm:pt>
    <dgm:pt modelId="{05BB5DD9-75D2-40FF-AA6C-B569CA094AA1}" type="pres">
      <dgm:prSet presAssocID="{4678EF38-FE88-4AE6-BEBD-EDD25751EBFD}" presName="childNode" presStyleLbl="node1" presStyleIdx="9" presStyleCnt="11">
        <dgm:presLayoutVars>
          <dgm:bulletEnabled val="1"/>
        </dgm:presLayoutVars>
      </dgm:prSet>
      <dgm:spPr/>
    </dgm:pt>
    <dgm:pt modelId="{9C4A35EA-C3F4-44E8-94D7-4A4F6D86594A}" type="pres">
      <dgm:prSet presAssocID="{4678EF38-FE88-4AE6-BEBD-EDD25751EBFD}" presName="aSpace2" presStyleCnt="0"/>
      <dgm:spPr/>
    </dgm:pt>
    <dgm:pt modelId="{E1BFE188-81D3-4B1F-8E18-914B1673D891}" type="pres">
      <dgm:prSet presAssocID="{9422E27C-7754-4A3F-A657-56F3E66A3BDE}" presName="childNode" presStyleLbl="node1" presStyleIdx="10" presStyleCnt="11">
        <dgm:presLayoutVars>
          <dgm:bulletEnabled val="1"/>
        </dgm:presLayoutVars>
      </dgm:prSet>
      <dgm:spPr/>
    </dgm:pt>
  </dgm:ptLst>
  <dgm:cxnLst>
    <dgm:cxn modelId="{D1853302-FC87-4372-BEFC-3E1B61AE5EB8}" srcId="{8F672CFE-0619-43F6-B132-F5C30B16AD88}" destId="{4A9A0F24-1A50-43DC-B7B3-08CA96E5BD67}" srcOrd="0" destOrd="0" parTransId="{8FE7B85E-3B8A-4B25-B998-5D28C17D4224}" sibTransId="{5FC5BC8B-AA13-46A7-8731-320CC9C9C37A}"/>
    <dgm:cxn modelId="{5D860B0C-5A5B-4014-8F59-DE5841304351}" type="presOf" srcId="{0D72A294-7C67-4DE7-BCC4-076E8BAF7301}" destId="{59D79E3B-BAEA-4832-AC6F-137CC20A2B8C}" srcOrd="0" destOrd="0" presId="urn:microsoft.com/office/officeart/2005/8/layout/lProcess2"/>
    <dgm:cxn modelId="{3A191C15-0E6D-460C-B582-FD80403BE1DC}" srcId="{796CBA81-0DFD-4ED0-9709-1C9E23618DA7}" destId="{CE7F8112-A535-4807-80E0-C3BA57519A18}" srcOrd="3" destOrd="0" parTransId="{88F8692A-0B7F-408F-B318-650D3BF92B0E}" sibTransId="{6AFA22B4-44F5-4E74-AA72-34F82A5EE0AE}"/>
    <dgm:cxn modelId="{79DF0616-EFC2-49E6-9720-41AA5838676B}" type="presOf" srcId="{4678EF38-FE88-4AE6-BEBD-EDD25751EBFD}" destId="{05BB5DD9-75D2-40FF-AA6C-B569CA094AA1}" srcOrd="0" destOrd="0" presId="urn:microsoft.com/office/officeart/2005/8/layout/lProcess2"/>
    <dgm:cxn modelId="{A317C81A-F7D9-4D84-B8C5-7933F89BCB78}" srcId="{8F672CFE-0619-43F6-B132-F5C30B16AD88}" destId="{9422E27C-7754-4A3F-A657-56F3E66A3BDE}" srcOrd="2" destOrd="0" parTransId="{D915F4A1-0AAD-49A0-964B-1F26E6E73B69}" sibTransId="{D1B45958-851A-4145-8F8A-49C62DED494E}"/>
    <dgm:cxn modelId="{16233223-18C8-4B83-A71B-38A765635C3C}" type="presOf" srcId="{F3CAE5BA-3F51-4A15-A67C-0CD911F0A040}" destId="{B251C18C-D0DB-41E6-9224-B9A1EB88E3F9}" srcOrd="0" destOrd="0" presId="urn:microsoft.com/office/officeart/2005/8/layout/lProcess2"/>
    <dgm:cxn modelId="{6D13AB2B-767B-4A00-BAC4-4DAECC6A2450}" srcId="{796CBA81-0DFD-4ED0-9709-1C9E23618DA7}" destId="{0D72A294-7C67-4DE7-BCC4-076E8BAF7301}" srcOrd="2" destOrd="0" parTransId="{9617D6BB-C81A-47A5-B2B3-F7819DCFE2C6}" sibTransId="{32D5C1FA-FFE4-4735-9F93-15C617B73061}"/>
    <dgm:cxn modelId="{FED94332-E5D9-4207-B691-8C6840436F61}" srcId="{8F672CFE-0619-43F6-B132-F5C30B16AD88}" destId="{4678EF38-FE88-4AE6-BEBD-EDD25751EBFD}" srcOrd="1" destOrd="0" parTransId="{D2D3B24A-4633-463C-9581-B194C513F89E}" sibTransId="{6B30A7D1-63B1-4525-8D0C-745B56343057}"/>
    <dgm:cxn modelId="{5D061337-9BC3-4096-8B1D-4644215E9FA8}" srcId="{796CBA81-0DFD-4ED0-9709-1C9E23618DA7}" destId="{0F2B3264-2275-48D4-8643-F5C8310B3499}" srcOrd="6" destOrd="0" parTransId="{C93E15DE-AF83-42EA-A296-A3DC03456729}" sibTransId="{BF3755E1-9540-4299-90E0-4733E340800F}"/>
    <dgm:cxn modelId="{098C5A3C-B3E0-4BF5-B269-D818377A0D14}" srcId="{796CBA81-0DFD-4ED0-9709-1C9E23618DA7}" destId="{D00972BE-044C-4EE6-A98E-8967ACAA92D4}" srcOrd="4" destOrd="0" parTransId="{3F45E41F-6908-4561-BFC2-754F4F1DF301}" sibTransId="{BD908F20-A88A-49A8-A619-51A1D8F92DA4}"/>
    <dgm:cxn modelId="{A8669F67-6AFC-4197-A3AC-C782BF957FD7}" type="presOf" srcId="{D00972BE-044C-4EE6-A98E-8967ACAA92D4}" destId="{368163DD-4CDF-4E9D-9A5C-9AD098C1553C}" srcOrd="0" destOrd="0" presId="urn:microsoft.com/office/officeart/2005/8/layout/lProcess2"/>
    <dgm:cxn modelId="{E0F0B648-2BE3-40A3-9248-12FC3D43318A}" type="presOf" srcId="{CE7F8112-A535-4807-80E0-C3BA57519A18}" destId="{9FE71608-91A2-4B99-A52E-C6787D921CB8}" srcOrd="0" destOrd="0" presId="urn:microsoft.com/office/officeart/2005/8/layout/lProcess2"/>
    <dgm:cxn modelId="{96DDB069-E234-4CD0-8492-9C36CE562F21}" srcId="{796CBA81-0DFD-4ED0-9709-1C9E23618DA7}" destId="{F3CAE5BA-3F51-4A15-A67C-0CD911F0A040}" srcOrd="5" destOrd="0" parTransId="{DC3968D7-6D7C-4E49-9CF1-87263F3D820C}" sibTransId="{DA033CF6-49FF-4F9B-8AA6-D95A1796EFA2}"/>
    <dgm:cxn modelId="{0AA2014C-922F-4818-9ADB-81DFF49735E4}" type="presOf" srcId="{F42FEB95-83D9-444D-A81E-DAB52D1E1828}" destId="{3A25E6A5-97FF-4631-AEC7-596FF73A6C72}" srcOrd="0" destOrd="0" presId="urn:microsoft.com/office/officeart/2005/8/layout/lProcess2"/>
    <dgm:cxn modelId="{0BF41C6E-FE25-428B-859D-CBD58D72730E}" srcId="{6FA53512-994A-4B96-AA71-7D955BDB3FAA}" destId="{796CBA81-0DFD-4ED0-9709-1C9E23618DA7}" srcOrd="0" destOrd="0" parTransId="{D8892CBD-A645-4211-91D2-918EEA2AA8DF}" sibTransId="{CFE7A17E-8E34-4C4B-8E8D-9360CD492A1D}"/>
    <dgm:cxn modelId="{6C0F206F-3F3B-4CFD-82FB-CE7417FA9528}" srcId="{796CBA81-0DFD-4ED0-9709-1C9E23618DA7}" destId="{F42FEB95-83D9-444D-A81E-DAB52D1E1828}" srcOrd="7" destOrd="0" parTransId="{30A28394-0F1C-41A8-9CC9-BD116C726AF6}" sibTransId="{FF51C4AF-04DA-44E6-A9CE-F5369DE7F7E5}"/>
    <dgm:cxn modelId="{23F38451-837F-44F1-B9FD-AD15F1380852}" type="presOf" srcId="{0F2B3264-2275-48D4-8643-F5C8310B3499}" destId="{2323985C-2D77-4928-A9A1-A811F4ACD94B}" srcOrd="0" destOrd="0" presId="urn:microsoft.com/office/officeart/2005/8/layout/lProcess2"/>
    <dgm:cxn modelId="{B0D9B677-59B8-4372-A2D2-E8E22F77328B}" type="presOf" srcId="{58A0812D-D276-4B82-A514-5E5175509902}" destId="{0F7E9656-F688-4FC0-9571-B8631C59E4C8}" srcOrd="0" destOrd="0" presId="urn:microsoft.com/office/officeart/2005/8/layout/lProcess2"/>
    <dgm:cxn modelId="{05DD255A-F203-4358-8CD7-89E98B55878E}" type="presOf" srcId="{6FA53512-994A-4B96-AA71-7D955BDB3FAA}" destId="{7C7B079E-6E58-4C7A-9A7B-4201B4F1C2CC}" srcOrd="0" destOrd="0" presId="urn:microsoft.com/office/officeart/2005/8/layout/lProcess2"/>
    <dgm:cxn modelId="{93B22D85-FF91-4D8C-AEF1-1A2B3BAB0D39}" type="presOf" srcId="{796CBA81-0DFD-4ED0-9709-1C9E23618DA7}" destId="{63A0187F-6476-4254-945F-7869581D46D9}" srcOrd="1" destOrd="0" presId="urn:microsoft.com/office/officeart/2005/8/layout/lProcess2"/>
    <dgm:cxn modelId="{D63A268A-451B-4C9B-B5C1-BFA69322BE57}" type="presOf" srcId="{4A9A0F24-1A50-43DC-B7B3-08CA96E5BD67}" destId="{C12CFA77-6204-43F5-BE5F-CD024E8FF718}" srcOrd="0" destOrd="0" presId="urn:microsoft.com/office/officeart/2005/8/layout/lProcess2"/>
    <dgm:cxn modelId="{E8B6C39A-646B-446E-8557-E3C2F0D4F908}" type="presOf" srcId="{796CBA81-0DFD-4ED0-9709-1C9E23618DA7}" destId="{5047C88A-8FB4-4FE2-BFE2-8D6EBD2C00B4}" srcOrd="0" destOrd="0" presId="urn:microsoft.com/office/officeart/2005/8/layout/lProcess2"/>
    <dgm:cxn modelId="{616A01AD-F174-4BA3-A69D-7EEF1D12CFD6}" type="presOf" srcId="{9422E27C-7754-4A3F-A657-56F3E66A3BDE}" destId="{E1BFE188-81D3-4B1F-8E18-914B1673D891}" srcOrd="0" destOrd="0" presId="urn:microsoft.com/office/officeart/2005/8/layout/lProcess2"/>
    <dgm:cxn modelId="{E32B81BA-C01A-438A-A0FC-8AB32A85F8C5}" type="presOf" srcId="{8F672CFE-0619-43F6-B132-F5C30B16AD88}" destId="{6C75F7E7-9D23-4F5C-8DB5-F54802E912EC}" srcOrd="1" destOrd="0" presId="urn:microsoft.com/office/officeart/2005/8/layout/lProcess2"/>
    <dgm:cxn modelId="{2E02A1BD-92A5-4B7F-8CF8-D58B9A2EC915}" srcId="{796CBA81-0DFD-4ED0-9709-1C9E23618DA7}" destId="{F2166A51-2477-4162-9B41-4D05D1249B01}" srcOrd="1" destOrd="0" parTransId="{ED2B4390-9C52-4398-AB58-1B1D069A3679}" sibTransId="{A4EAFB0D-5DB0-4752-926B-3336250E9D56}"/>
    <dgm:cxn modelId="{C65C41CD-5185-4A3B-B660-128585B84B04}" type="presOf" srcId="{8F672CFE-0619-43F6-B132-F5C30B16AD88}" destId="{64F69AD1-5B9C-4A01-BFDA-78BDB02EC748}" srcOrd="0" destOrd="0" presId="urn:microsoft.com/office/officeart/2005/8/layout/lProcess2"/>
    <dgm:cxn modelId="{26AE44DA-1A68-4824-A331-2342F59E8BE4}" type="presOf" srcId="{F2166A51-2477-4162-9B41-4D05D1249B01}" destId="{6C462A50-826D-4289-AE57-BA54ED8964A0}" srcOrd="0" destOrd="0" presId="urn:microsoft.com/office/officeart/2005/8/layout/lProcess2"/>
    <dgm:cxn modelId="{10088FEB-5593-468C-AF93-A8427E6ABFE3}" srcId="{6FA53512-994A-4B96-AA71-7D955BDB3FAA}" destId="{8F672CFE-0619-43F6-B132-F5C30B16AD88}" srcOrd="1" destOrd="0" parTransId="{15BB99FE-6A81-48D7-BD0A-903B8574FBA3}" sibTransId="{5939268C-2E91-4230-8E24-8BACD3C69357}"/>
    <dgm:cxn modelId="{322E8FFD-7331-43E0-8D4F-1B5D1CA081C6}" srcId="{796CBA81-0DFD-4ED0-9709-1C9E23618DA7}" destId="{58A0812D-D276-4B82-A514-5E5175509902}" srcOrd="0" destOrd="0" parTransId="{258B1DF5-8D99-4D8B-85A2-3CF008DCD099}" sibTransId="{C5C96FD9-3BA3-4DF7-9221-E4F9D1944A28}"/>
    <dgm:cxn modelId="{70BB158E-FBA4-4619-8F6C-CDCBEB479107}" type="presParOf" srcId="{7C7B079E-6E58-4C7A-9A7B-4201B4F1C2CC}" destId="{528C21D0-41B5-4F5B-96B2-5028CCDC6719}" srcOrd="0" destOrd="0" presId="urn:microsoft.com/office/officeart/2005/8/layout/lProcess2"/>
    <dgm:cxn modelId="{7E18F384-F2D0-43E9-BF7B-DA4F47CE5701}" type="presParOf" srcId="{528C21D0-41B5-4F5B-96B2-5028CCDC6719}" destId="{5047C88A-8FB4-4FE2-BFE2-8D6EBD2C00B4}" srcOrd="0" destOrd="0" presId="urn:microsoft.com/office/officeart/2005/8/layout/lProcess2"/>
    <dgm:cxn modelId="{28AB62D4-E5A2-4F73-A880-FAD6D16E71D5}" type="presParOf" srcId="{528C21D0-41B5-4F5B-96B2-5028CCDC6719}" destId="{63A0187F-6476-4254-945F-7869581D46D9}" srcOrd="1" destOrd="0" presId="urn:microsoft.com/office/officeart/2005/8/layout/lProcess2"/>
    <dgm:cxn modelId="{E1CF7EEA-DBA2-4ADF-8E12-6828937B9170}" type="presParOf" srcId="{528C21D0-41B5-4F5B-96B2-5028CCDC6719}" destId="{6B83EC2B-9D7A-4809-A401-99AA5DC12E41}" srcOrd="2" destOrd="0" presId="urn:microsoft.com/office/officeart/2005/8/layout/lProcess2"/>
    <dgm:cxn modelId="{B3A1ECE3-954D-46BB-90AD-0A2DB6B18678}" type="presParOf" srcId="{6B83EC2B-9D7A-4809-A401-99AA5DC12E41}" destId="{459C19E2-7A8C-4762-8543-D5B674E4702C}" srcOrd="0" destOrd="0" presId="urn:microsoft.com/office/officeart/2005/8/layout/lProcess2"/>
    <dgm:cxn modelId="{42F9D368-3860-4E0C-A949-56725A44A3BC}" type="presParOf" srcId="{459C19E2-7A8C-4762-8543-D5B674E4702C}" destId="{0F7E9656-F688-4FC0-9571-B8631C59E4C8}" srcOrd="0" destOrd="0" presId="urn:microsoft.com/office/officeart/2005/8/layout/lProcess2"/>
    <dgm:cxn modelId="{EE9D4AE6-788E-4025-AB6E-43F69E6E899C}" type="presParOf" srcId="{459C19E2-7A8C-4762-8543-D5B674E4702C}" destId="{C23745DB-1024-47EF-A5D4-2DF7A065D809}" srcOrd="1" destOrd="0" presId="urn:microsoft.com/office/officeart/2005/8/layout/lProcess2"/>
    <dgm:cxn modelId="{709950C8-5A5F-4B7A-9A94-FC543E85390F}" type="presParOf" srcId="{459C19E2-7A8C-4762-8543-D5B674E4702C}" destId="{6C462A50-826D-4289-AE57-BA54ED8964A0}" srcOrd="2" destOrd="0" presId="urn:microsoft.com/office/officeart/2005/8/layout/lProcess2"/>
    <dgm:cxn modelId="{4AD1519E-1C04-4618-B831-BA679329BE99}" type="presParOf" srcId="{459C19E2-7A8C-4762-8543-D5B674E4702C}" destId="{A9829158-FC66-4F14-94BA-768EE7CE5D8B}" srcOrd="3" destOrd="0" presId="urn:microsoft.com/office/officeart/2005/8/layout/lProcess2"/>
    <dgm:cxn modelId="{2D23A4E1-B64A-4C66-B804-E38FC75C8975}" type="presParOf" srcId="{459C19E2-7A8C-4762-8543-D5B674E4702C}" destId="{59D79E3B-BAEA-4832-AC6F-137CC20A2B8C}" srcOrd="4" destOrd="0" presId="urn:microsoft.com/office/officeart/2005/8/layout/lProcess2"/>
    <dgm:cxn modelId="{2F3FC465-CB4E-4174-8316-D794D696F9AC}" type="presParOf" srcId="{459C19E2-7A8C-4762-8543-D5B674E4702C}" destId="{D8153E51-F6FE-4B6D-9FBE-99D46AAE7A14}" srcOrd="5" destOrd="0" presId="urn:microsoft.com/office/officeart/2005/8/layout/lProcess2"/>
    <dgm:cxn modelId="{B7930C8A-5549-4701-9754-8B96CDE573CD}" type="presParOf" srcId="{459C19E2-7A8C-4762-8543-D5B674E4702C}" destId="{9FE71608-91A2-4B99-A52E-C6787D921CB8}" srcOrd="6" destOrd="0" presId="urn:microsoft.com/office/officeart/2005/8/layout/lProcess2"/>
    <dgm:cxn modelId="{397CC60F-CE7C-43FA-95DF-E8031EF9A0CF}" type="presParOf" srcId="{459C19E2-7A8C-4762-8543-D5B674E4702C}" destId="{DE31510D-735C-47DF-B8E8-7B5C1F267BF0}" srcOrd="7" destOrd="0" presId="urn:microsoft.com/office/officeart/2005/8/layout/lProcess2"/>
    <dgm:cxn modelId="{E39AA55B-C0DF-4F0C-8A3C-6BFDB930F3AB}" type="presParOf" srcId="{459C19E2-7A8C-4762-8543-D5B674E4702C}" destId="{368163DD-4CDF-4E9D-9A5C-9AD098C1553C}" srcOrd="8" destOrd="0" presId="urn:microsoft.com/office/officeart/2005/8/layout/lProcess2"/>
    <dgm:cxn modelId="{CDC8DB6B-C27A-4E82-829C-F0F4520CE1FD}" type="presParOf" srcId="{459C19E2-7A8C-4762-8543-D5B674E4702C}" destId="{CB12169B-1D51-47C7-B88B-E075428A8BB3}" srcOrd="9" destOrd="0" presId="urn:microsoft.com/office/officeart/2005/8/layout/lProcess2"/>
    <dgm:cxn modelId="{1A5D543D-FF3F-482D-98B1-4FC863F8DACE}" type="presParOf" srcId="{459C19E2-7A8C-4762-8543-D5B674E4702C}" destId="{B251C18C-D0DB-41E6-9224-B9A1EB88E3F9}" srcOrd="10" destOrd="0" presId="urn:microsoft.com/office/officeart/2005/8/layout/lProcess2"/>
    <dgm:cxn modelId="{9C680891-F556-4E72-B192-6ACE895EEB3B}" type="presParOf" srcId="{459C19E2-7A8C-4762-8543-D5B674E4702C}" destId="{EB6FC65C-233E-4016-A2C9-922ED310F27A}" srcOrd="11" destOrd="0" presId="urn:microsoft.com/office/officeart/2005/8/layout/lProcess2"/>
    <dgm:cxn modelId="{B593C9D8-613F-48FA-ACF5-3ABFFFD10957}" type="presParOf" srcId="{459C19E2-7A8C-4762-8543-D5B674E4702C}" destId="{2323985C-2D77-4928-A9A1-A811F4ACD94B}" srcOrd="12" destOrd="0" presId="urn:microsoft.com/office/officeart/2005/8/layout/lProcess2"/>
    <dgm:cxn modelId="{6A62C542-0D15-419E-BBB3-E105872399B3}" type="presParOf" srcId="{459C19E2-7A8C-4762-8543-D5B674E4702C}" destId="{7823F02F-07CC-46F8-B70D-0F1C2FC688F4}" srcOrd="13" destOrd="0" presId="urn:microsoft.com/office/officeart/2005/8/layout/lProcess2"/>
    <dgm:cxn modelId="{88AA4680-BE18-474F-893F-D2383EA46EC7}" type="presParOf" srcId="{459C19E2-7A8C-4762-8543-D5B674E4702C}" destId="{3A25E6A5-97FF-4631-AEC7-596FF73A6C72}" srcOrd="14" destOrd="0" presId="urn:microsoft.com/office/officeart/2005/8/layout/lProcess2"/>
    <dgm:cxn modelId="{20FF393B-A86C-49DB-A12B-FD3A092F073F}" type="presParOf" srcId="{7C7B079E-6E58-4C7A-9A7B-4201B4F1C2CC}" destId="{FD4F652B-BB53-4EA4-9DD1-C93FDF8964FD}" srcOrd="1" destOrd="0" presId="urn:microsoft.com/office/officeart/2005/8/layout/lProcess2"/>
    <dgm:cxn modelId="{F800C68B-3573-451E-AEB7-E059F6A84FD8}" type="presParOf" srcId="{7C7B079E-6E58-4C7A-9A7B-4201B4F1C2CC}" destId="{33F11E43-ECD6-4253-86A9-FA6D0A67CF62}" srcOrd="2" destOrd="0" presId="urn:microsoft.com/office/officeart/2005/8/layout/lProcess2"/>
    <dgm:cxn modelId="{DB69B4B5-40E1-4103-8C53-1AB65AF42F65}" type="presParOf" srcId="{33F11E43-ECD6-4253-86A9-FA6D0A67CF62}" destId="{64F69AD1-5B9C-4A01-BFDA-78BDB02EC748}" srcOrd="0" destOrd="0" presId="urn:microsoft.com/office/officeart/2005/8/layout/lProcess2"/>
    <dgm:cxn modelId="{62698882-8C57-43D5-9250-AB096C2F2558}" type="presParOf" srcId="{33F11E43-ECD6-4253-86A9-FA6D0A67CF62}" destId="{6C75F7E7-9D23-4F5C-8DB5-F54802E912EC}" srcOrd="1" destOrd="0" presId="urn:microsoft.com/office/officeart/2005/8/layout/lProcess2"/>
    <dgm:cxn modelId="{40F1EE30-3B45-4A54-B8DB-1DD591E38D92}" type="presParOf" srcId="{33F11E43-ECD6-4253-86A9-FA6D0A67CF62}" destId="{EAF7FCAF-EBF3-416D-93A0-35357556FAF3}" srcOrd="2" destOrd="0" presId="urn:microsoft.com/office/officeart/2005/8/layout/lProcess2"/>
    <dgm:cxn modelId="{98E51A6C-76B9-4D7F-B69B-D53C422EB8B0}" type="presParOf" srcId="{EAF7FCAF-EBF3-416D-93A0-35357556FAF3}" destId="{0FD87567-1E2F-41D8-B508-BC1DB3BB32F3}" srcOrd="0" destOrd="0" presId="urn:microsoft.com/office/officeart/2005/8/layout/lProcess2"/>
    <dgm:cxn modelId="{3BAC7B8C-2689-46E7-8BFD-4BF52DFAD2F1}" type="presParOf" srcId="{0FD87567-1E2F-41D8-B508-BC1DB3BB32F3}" destId="{C12CFA77-6204-43F5-BE5F-CD024E8FF718}" srcOrd="0" destOrd="0" presId="urn:microsoft.com/office/officeart/2005/8/layout/lProcess2"/>
    <dgm:cxn modelId="{9D92A68D-2E61-468C-9E82-3E4F8BE035EC}" type="presParOf" srcId="{0FD87567-1E2F-41D8-B508-BC1DB3BB32F3}" destId="{B6D3FD65-B147-4AD3-B9AE-A92E04934F72}" srcOrd="1" destOrd="0" presId="urn:microsoft.com/office/officeart/2005/8/layout/lProcess2"/>
    <dgm:cxn modelId="{8EC73044-9908-4C2B-9BCD-D5B9FB9809A6}" type="presParOf" srcId="{0FD87567-1E2F-41D8-B508-BC1DB3BB32F3}" destId="{05BB5DD9-75D2-40FF-AA6C-B569CA094AA1}" srcOrd="2" destOrd="0" presId="urn:microsoft.com/office/officeart/2005/8/layout/lProcess2"/>
    <dgm:cxn modelId="{8A32306A-B3CE-4CB8-8E36-2B7A980B4BA0}" type="presParOf" srcId="{0FD87567-1E2F-41D8-B508-BC1DB3BB32F3}" destId="{9C4A35EA-C3F4-44E8-94D7-4A4F6D86594A}" srcOrd="3" destOrd="0" presId="urn:microsoft.com/office/officeart/2005/8/layout/lProcess2"/>
    <dgm:cxn modelId="{CD024C65-C271-4D1D-824B-7E0A26B74B28}" type="presParOf" srcId="{0FD87567-1E2F-41D8-B508-BC1DB3BB32F3}" destId="{E1BFE188-81D3-4B1F-8E18-914B1673D891}"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DC9F7FA2-B93A-4A08-8624-EE9EFC109345}">
      <dgm:prSet/>
      <dgm:spPr/>
      <dgm:t>
        <a:bodyPr/>
        <a:lstStyle/>
        <a:p>
          <a:r>
            <a:rPr lang="en-US" baseline="0" dirty="0"/>
            <a:t>Learn from videos and demos at </a:t>
          </a:r>
          <a:r>
            <a:rPr lang="en-US" baseline="0" dirty="0">
              <a:hlinkClick xmlns:r="http://schemas.openxmlformats.org/officeDocument/2006/relationships" r:id="rId2"/>
            </a:rPr>
            <a:t>https://aka.ms/sqlchannel</a:t>
          </a:r>
          <a:endParaRPr lang="en-US" dirty="0"/>
        </a:p>
      </dgm:t>
    </dgm:pt>
    <dgm:pt modelId="{6A7E0F5E-B8AF-449E-A6FB-88AD6EB0D359}" type="parTrans" cxnId="{B9719488-3CB0-4C60-A62F-3946C8866973}">
      <dgm:prSet/>
      <dgm:spPr/>
      <dgm:t>
        <a:bodyPr/>
        <a:lstStyle/>
        <a:p>
          <a:endParaRPr lang="en-US"/>
        </a:p>
      </dgm:t>
    </dgm:pt>
    <dgm:pt modelId="{251C4239-F807-4475-88C8-C4C222287606}" type="sibTrans" cxnId="{B9719488-3CB0-4C60-A62F-3946C8866973}">
      <dgm:prSet/>
      <dgm:spPr/>
      <dgm:t>
        <a:bodyPr/>
        <a:lstStyle/>
        <a:p>
          <a:endParaRPr lang="en-US"/>
        </a:p>
      </dgm:t>
    </dgm:pt>
    <dgm:pt modelId="{7D373DB3-0060-46DD-AE28-D45FD41C0988}">
      <dgm:prSet/>
      <dgm:spPr/>
      <dgm:t>
        <a:bodyPr/>
        <a:lstStyle/>
        <a:p>
          <a:r>
            <a:rPr lang="en-US" baseline="0" dirty="0"/>
            <a:t>Download and try SQL Server 2019 at </a:t>
          </a:r>
          <a:r>
            <a:rPr lang="en-US" baseline="0" dirty="0">
              <a:hlinkClick xmlns:r="http://schemas.openxmlformats.org/officeDocument/2006/relationships" r:id="rId3"/>
            </a:rPr>
            <a:t>http://aka.ms/ss19</a:t>
          </a:r>
          <a:endParaRPr lang="en-US" dirty="0"/>
        </a:p>
      </dgm:t>
    </dgm:pt>
    <dgm:pt modelId="{AAE583C6-BD27-4937-881A-E3134D13B4C5}" type="parTrans" cxnId="{0901A4E5-A56E-4C4E-A814-E0CC64D45387}">
      <dgm:prSet/>
      <dgm:spPr/>
      <dgm:t>
        <a:bodyPr/>
        <a:lstStyle/>
        <a:p>
          <a:endParaRPr lang="en-US"/>
        </a:p>
      </dgm:t>
    </dgm:pt>
    <dgm:pt modelId="{56154F80-DC79-4A47-ABA9-5F27672B05FD}" type="sibTrans" cxnId="{0901A4E5-A56E-4C4E-A814-E0CC64D45387}">
      <dgm:prSet/>
      <dgm:spPr/>
      <dgm:t>
        <a:bodyPr/>
        <a:lstStyle/>
        <a:p>
          <a:endParaRPr lang="en-US"/>
        </a:p>
      </dgm:t>
    </dgm:pt>
    <dgm:pt modelId="{42919BED-AA03-4D74-8676-1E49BA0CAA3B}">
      <dgm:prSet/>
      <dgm:spPr/>
      <dgm:t>
        <a:bodyPr/>
        <a:lstStyle/>
        <a:p>
          <a:r>
            <a:rPr lang="en-US" baseline="0" dirty="0"/>
            <a:t>Read the what’s new for SQL 2019 </a:t>
          </a:r>
          <a:r>
            <a:rPr lang="en-US" baseline="0" dirty="0">
              <a:hlinkClick xmlns:r="http://schemas.openxmlformats.org/officeDocument/2006/relationships" r:id="rId4"/>
            </a:rPr>
            <a:t>documentation</a:t>
          </a:r>
          <a:endParaRPr lang="en-US" dirty="0"/>
        </a:p>
      </dgm:t>
    </dgm:pt>
    <dgm:pt modelId="{9B4BA0A4-5018-425C-92BC-0333A6BB2281}" type="parTrans" cxnId="{3E613619-4EDC-44DC-83D1-FE94413A665B}">
      <dgm:prSet/>
      <dgm:spPr/>
      <dgm:t>
        <a:bodyPr/>
        <a:lstStyle/>
        <a:p>
          <a:endParaRPr lang="en-US"/>
        </a:p>
      </dgm:t>
    </dgm:pt>
    <dgm:pt modelId="{16F83D88-8AD7-4C4F-B779-C046DFDD0ED7}" type="sibTrans" cxnId="{3E613619-4EDC-44DC-83D1-FE94413A665B}">
      <dgm:prSet/>
      <dgm:spPr/>
      <dgm:t>
        <a:bodyPr/>
        <a:lstStyle/>
        <a:p>
          <a:endParaRPr lang="en-US"/>
        </a:p>
      </dgm:t>
    </dgm:pt>
    <dgm:pt modelId="{80123AA3-F620-4351-A31C-3CAA6C695AD1}">
      <dgm:prSet/>
      <dgm:spPr/>
      <dgm:t>
        <a:bodyPr/>
        <a:lstStyle/>
        <a:p>
          <a:r>
            <a:rPr lang="en-US" baseline="0" dirty="0"/>
            <a:t>Sign-up for the EAP program at </a:t>
          </a:r>
          <a:r>
            <a:rPr lang="en-US" baseline="0" dirty="0">
              <a:hlinkClick xmlns:r="http://schemas.openxmlformats.org/officeDocument/2006/relationships" r:id="rId5"/>
            </a:rPr>
            <a:t>https://aka.ms/eapsignup</a:t>
          </a:r>
          <a:endParaRPr lang="en-US" dirty="0"/>
        </a:p>
      </dgm:t>
    </dgm:pt>
    <dgm:pt modelId="{0491DF6A-D725-4625-8C18-D8665510DAE5}" type="parTrans" cxnId="{894C189C-E52F-4E42-A24C-EEDDA9821542}">
      <dgm:prSet/>
      <dgm:spPr/>
      <dgm:t>
        <a:bodyPr/>
        <a:lstStyle/>
        <a:p>
          <a:endParaRPr lang="en-US"/>
        </a:p>
      </dgm:t>
    </dgm:pt>
    <dgm:pt modelId="{0E6719BF-0405-4D42-935E-88DE347C6DB0}" type="sibTrans" cxnId="{894C189C-E52F-4E42-A24C-EEDDA9821542}">
      <dgm:prSet/>
      <dgm:spPr/>
      <dgm:t>
        <a:bodyPr/>
        <a:lstStyle/>
        <a:p>
          <a:endParaRPr lang="en-US"/>
        </a:p>
      </dgm:t>
    </dgm:pt>
    <dgm:pt modelId="{13274FBD-7A1E-4856-92E0-EEC4611B4603}">
      <dgm:prSet/>
      <dgm:spPr/>
      <dgm:t>
        <a:bodyPr/>
        <a:lstStyle/>
        <a:p>
          <a:r>
            <a:rPr lang="en-US" b="0" dirty="0"/>
            <a:t>Watch the video Modernizing SQL Server at </a:t>
          </a:r>
          <a:r>
            <a:rPr lang="en-US" b="0" dirty="0">
              <a:hlinkClick xmlns:r="http://schemas.openxmlformats.org/officeDocument/2006/relationships" r:id="rId6"/>
            </a:rPr>
            <a:t>https://www.youtube.com/watch?v=</a:t>
          </a:r>
          <a:r>
            <a:rPr lang="en-US" b="0">
              <a:hlinkClick xmlns:r="http://schemas.openxmlformats.org/officeDocument/2006/relationships" r:id="rId6"/>
            </a:rPr>
            <a:t>5RPkuQHcxxsto </a:t>
          </a:r>
          <a:r>
            <a:rPr lang="en-US" b="0"/>
            <a:t>to plan </a:t>
          </a:r>
          <a:r>
            <a:rPr lang="en-US" b="0" dirty="0"/>
            <a:t>your migration</a:t>
          </a:r>
          <a:endParaRPr lang="en-US" dirty="0"/>
        </a:p>
      </dgm:t>
    </dgm:pt>
    <dgm:pt modelId="{7A80EF0C-D6EE-4EC8-B367-8BBB03C991FB}" type="parTrans" cxnId="{EB7E0D34-8BF9-48E7-A207-2DC0ABD52B7F}">
      <dgm:prSet/>
      <dgm:spPr/>
      <dgm:t>
        <a:bodyPr/>
        <a:lstStyle/>
        <a:p>
          <a:endParaRPr lang="en-US"/>
        </a:p>
      </dgm:t>
    </dgm:pt>
    <dgm:pt modelId="{191916B0-C8A8-40BD-88C4-CC5E07FF94A8}" type="sibTrans" cxnId="{EB7E0D34-8BF9-48E7-A207-2DC0ABD52B7F}">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6"/>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6"/>
      <dgm:spPr/>
    </dgm:pt>
    <dgm:pt modelId="{BF3769AA-8DBD-471E-95E0-099211A4EA5A}" type="pres">
      <dgm:prSet presAssocID="{5F028B08-E83D-4669-910D-D1AF5FBB0E1F}" presName="vert1" presStyleCnt="0"/>
      <dgm:spPr/>
    </dgm:pt>
    <dgm:pt modelId="{DF1F2C67-B013-48B5-AC4C-0B7DD6C36E16}" type="pres">
      <dgm:prSet presAssocID="{DC9F7FA2-B93A-4A08-8624-EE9EFC109345}" presName="thickLine" presStyleLbl="alignNode1" presStyleIdx="1" presStyleCnt="6"/>
      <dgm:spPr/>
    </dgm:pt>
    <dgm:pt modelId="{2274248A-C1FB-4EF2-8BD4-1FE6F032E580}" type="pres">
      <dgm:prSet presAssocID="{DC9F7FA2-B93A-4A08-8624-EE9EFC109345}" presName="horz1" presStyleCnt="0"/>
      <dgm:spPr/>
    </dgm:pt>
    <dgm:pt modelId="{F963D305-9319-48F0-90FA-D392CB7E65B2}" type="pres">
      <dgm:prSet presAssocID="{DC9F7FA2-B93A-4A08-8624-EE9EFC109345}" presName="tx1" presStyleLbl="revTx" presStyleIdx="1" presStyleCnt="6"/>
      <dgm:spPr/>
    </dgm:pt>
    <dgm:pt modelId="{25A59B66-03AC-4FC8-8089-3A38D9F17EB0}" type="pres">
      <dgm:prSet presAssocID="{DC9F7FA2-B93A-4A08-8624-EE9EFC109345}" presName="vert1" presStyleCnt="0"/>
      <dgm:spPr/>
    </dgm:pt>
    <dgm:pt modelId="{1E4A7E02-6822-4A87-A819-E82709079753}" type="pres">
      <dgm:prSet presAssocID="{7D373DB3-0060-46DD-AE28-D45FD41C0988}" presName="thickLine" presStyleLbl="alignNode1" presStyleIdx="2" presStyleCnt="6"/>
      <dgm:spPr/>
    </dgm:pt>
    <dgm:pt modelId="{FB98D80A-6CC4-4067-90AF-38D3749D5884}" type="pres">
      <dgm:prSet presAssocID="{7D373DB3-0060-46DD-AE28-D45FD41C0988}" presName="horz1" presStyleCnt="0"/>
      <dgm:spPr/>
    </dgm:pt>
    <dgm:pt modelId="{872FCFC4-5362-446D-B921-32CF86FAC6A7}" type="pres">
      <dgm:prSet presAssocID="{7D373DB3-0060-46DD-AE28-D45FD41C0988}" presName="tx1" presStyleLbl="revTx" presStyleIdx="2" presStyleCnt="6"/>
      <dgm:spPr/>
    </dgm:pt>
    <dgm:pt modelId="{1F510C15-0D65-4617-8143-13CF6D962CEC}" type="pres">
      <dgm:prSet presAssocID="{7D373DB3-0060-46DD-AE28-D45FD41C0988}" presName="vert1" presStyleCnt="0"/>
      <dgm:spPr/>
    </dgm:pt>
    <dgm:pt modelId="{2917FAFC-3F5A-4B50-BA9B-12521720A14E}" type="pres">
      <dgm:prSet presAssocID="{13274FBD-7A1E-4856-92E0-EEC4611B4603}" presName="thickLine" presStyleLbl="alignNode1" presStyleIdx="3" presStyleCnt="6"/>
      <dgm:spPr/>
    </dgm:pt>
    <dgm:pt modelId="{3F638777-452A-4B6A-A867-7269005825A6}" type="pres">
      <dgm:prSet presAssocID="{13274FBD-7A1E-4856-92E0-EEC4611B4603}" presName="horz1" presStyleCnt="0"/>
      <dgm:spPr/>
    </dgm:pt>
    <dgm:pt modelId="{61348FB5-6BF1-4DC3-B2B8-C8829DF8B960}" type="pres">
      <dgm:prSet presAssocID="{13274FBD-7A1E-4856-92E0-EEC4611B4603}" presName="tx1" presStyleLbl="revTx" presStyleIdx="3" presStyleCnt="6"/>
      <dgm:spPr/>
    </dgm:pt>
    <dgm:pt modelId="{B1D5A23B-55BE-4D28-90DD-7B3590DC8071}" type="pres">
      <dgm:prSet presAssocID="{13274FBD-7A1E-4856-92E0-EEC4611B4603}" presName="vert1" presStyleCnt="0"/>
      <dgm:spPr/>
    </dgm:pt>
    <dgm:pt modelId="{E79B3A54-B8FE-41E0-9EF5-31035C61C622}" type="pres">
      <dgm:prSet presAssocID="{42919BED-AA03-4D74-8676-1E49BA0CAA3B}" presName="thickLine" presStyleLbl="alignNode1" presStyleIdx="4" presStyleCnt="6"/>
      <dgm:spPr/>
    </dgm:pt>
    <dgm:pt modelId="{181A54BC-391E-48AC-892A-77F16FBEBC71}" type="pres">
      <dgm:prSet presAssocID="{42919BED-AA03-4D74-8676-1E49BA0CAA3B}" presName="horz1" presStyleCnt="0"/>
      <dgm:spPr/>
    </dgm:pt>
    <dgm:pt modelId="{1C5FA155-999E-4CE1-8205-A566BFF571F2}" type="pres">
      <dgm:prSet presAssocID="{42919BED-AA03-4D74-8676-1E49BA0CAA3B}" presName="tx1" presStyleLbl="revTx" presStyleIdx="4" presStyleCnt="6"/>
      <dgm:spPr/>
    </dgm:pt>
    <dgm:pt modelId="{851AAF47-379E-4080-AE70-1630D4F8FC4F}" type="pres">
      <dgm:prSet presAssocID="{42919BED-AA03-4D74-8676-1E49BA0CAA3B}" presName="vert1" presStyleCnt="0"/>
      <dgm:spPr/>
    </dgm:pt>
    <dgm:pt modelId="{E86B7DE6-FE12-4BB6-B496-846AEB2A349B}" type="pres">
      <dgm:prSet presAssocID="{80123AA3-F620-4351-A31C-3CAA6C695AD1}" presName="thickLine" presStyleLbl="alignNode1" presStyleIdx="5" presStyleCnt="6"/>
      <dgm:spPr/>
    </dgm:pt>
    <dgm:pt modelId="{B284A4EF-AC0B-4761-BE1D-572D6CF521DA}" type="pres">
      <dgm:prSet presAssocID="{80123AA3-F620-4351-A31C-3CAA6C695AD1}" presName="horz1" presStyleCnt="0"/>
      <dgm:spPr/>
    </dgm:pt>
    <dgm:pt modelId="{3167CEF0-5FF5-425A-AD9F-F7D8DA59DEF5}" type="pres">
      <dgm:prSet presAssocID="{80123AA3-F620-4351-A31C-3CAA6C695AD1}" presName="tx1" presStyleLbl="revTx" presStyleIdx="5" presStyleCnt="6"/>
      <dgm:spPr/>
    </dgm:pt>
    <dgm:pt modelId="{9F941997-CD6A-4CA3-BCBF-50B1D65ECDB9}" type="pres">
      <dgm:prSet presAssocID="{80123AA3-F620-4351-A31C-3CAA6C695AD1}" presName="vert1" presStyleCnt="0"/>
      <dgm:spPr/>
    </dgm:pt>
  </dgm:ptLst>
  <dgm:cxnLst>
    <dgm:cxn modelId="{3E78C70A-E38B-40C0-897B-342E1E5F1CD0}" type="presOf" srcId="{80123AA3-F620-4351-A31C-3CAA6C695AD1}" destId="{3167CEF0-5FF5-425A-AD9F-F7D8DA59DEF5}" srcOrd="0" destOrd="0" presId="urn:microsoft.com/office/officeart/2008/layout/LinedList"/>
    <dgm:cxn modelId="{5708F00D-F00F-489C-9537-C083F04AC47E}" type="presOf" srcId="{13274FBD-7A1E-4856-92E0-EEC4611B4603}" destId="{61348FB5-6BF1-4DC3-B2B8-C8829DF8B960}" srcOrd="0" destOrd="0" presId="urn:microsoft.com/office/officeart/2008/layout/LinedList"/>
    <dgm:cxn modelId="{268F9913-36A2-4E66-B081-CD39B1566AD8}" type="presOf" srcId="{42919BED-AA03-4D74-8676-1E49BA0CAA3B}" destId="{1C5FA155-999E-4CE1-8205-A566BFF571F2}" srcOrd="0" destOrd="0" presId="urn:microsoft.com/office/officeart/2008/layout/LinedList"/>
    <dgm:cxn modelId="{3E613619-4EDC-44DC-83D1-FE94413A665B}" srcId="{2100F8AB-C366-47C3-B4E8-814646F66A2F}" destId="{42919BED-AA03-4D74-8676-1E49BA0CAA3B}" srcOrd="4" destOrd="0" parTransId="{9B4BA0A4-5018-425C-92BC-0333A6BB2281}" sibTransId="{16F83D88-8AD7-4C4F-B779-C046DFDD0ED7}"/>
    <dgm:cxn modelId="{EB7E0D34-8BF9-48E7-A207-2DC0ABD52B7F}" srcId="{2100F8AB-C366-47C3-B4E8-814646F66A2F}" destId="{13274FBD-7A1E-4856-92E0-EEC4611B4603}" srcOrd="3" destOrd="0" parTransId="{7A80EF0C-D6EE-4EC8-B367-8BBB03C991FB}" sibTransId="{191916B0-C8A8-40BD-88C4-CC5E07FF94A8}"/>
    <dgm:cxn modelId="{B2E2A663-2FB0-4407-BE06-8D85840927C2}" type="presOf" srcId="{7D373DB3-0060-46DD-AE28-D45FD41C0988}" destId="{872FCFC4-5362-446D-B921-32CF86FAC6A7}" srcOrd="0" destOrd="0" presId="urn:microsoft.com/office/officeart/2008/layout/LinedList"/>
    <dgm:cxn modelId="{B9719488-3CB0-4C60-A62F-3946C8866973}" srcId="{2100F8AB-C366-47C3-B4E8-814646F66A2F}" destId="{DC9F7FA2-B93A-4A08-8624-EE9EFC109345}" srcOrd="1" destOrd="0" parTransId="{6A7E0F5E-B8AF-449E-A6FB-88AD6EB0D359}" sibTransId="{251C4239-F807-4475-88C8-C4C222287606}"/>
    <dgm:cxn modelId="{894C189C-E52F-4E42-A24C-EEDDA9821542}" srcId="{2100F8AB-C366-47C3-B4E8-814646F66A2F}" destId="{80123AA3-F620-4351-A31C-3CAA6C695AD1}" srcOrd="5" destOrd="0" parTransId="{0491DF6A-D725-4625-8C18-D8665510DAE5}" sibTransId="{0E6719BF-0405-4D42-935E-88DE347C6DB0}"/>
    <dgm:cxn modelId="{3F1109C9-D731-4562-A491-4102C7BADC48}" type="presOf" srcId="{5F028B08-E83D-4669-910D-D1AF5FBB0E1F}" destId="{323DD304-8137-4706-8882-B23F07710FCF}" srcOrd="0" destOrd="0" presId="urn:microsoft.com/office/officeart/2008/layout/LinedList"/>
    <dgm:cxn modelId="{0901A4E5-A56E-4C4E-A814-E0CC64D45387}" srcId="{2100F8AB-C366-47C3-B4E8-814646F66A2F}" destId="{7D373DB3-0060-46DD-AE28-D45FD41C0988}" srcOrd="2" destOrd="0" parTransId="{AAE583C6-BD27-4937-881A-E3134D13B4C5}" sibTransId="{56154F80-DC79-4A47-ABA9-5F27672B05FD}"/>
    <dgm:cxn modelId="{A366D1E8-5781-45B0-B713-DE4C5106B55C}" srcId="{2100F8AB-C366-47C3-B4E8-814646F66A2F}" destId="{5F028B08-E83D-4669-910D-D1AF5FBB0E1F}" srcOrd="0" destOrd="0" parTransId="{E960648D-3C20-4BA3-A500-5946A726E610}" sibTransId="{06CB3217-3D32-473A-8A1E-250B24E9B71A}"/>
    <dgm:cxn modelId="{C14F65EC-1628-4D54-992A-25E77105F8D3}" type="presOf" srcId="{DC9F7FA2-B93A-4A08-8624-EE9EFC109345}" destId="{F963D305-9319-48F0-90FA-D392CB7E65B2}" srcOrd="0" destOrd="0" presId="urn:microsoft.com/office/officeart/2008/layout/LinedList"/>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0B84094A-D99E-4588-8B4B-190816BAE543}" type="presParOf" srcId="{E934C1B4-3D96-4055-9986-C9C53444DA1E}" destId="{DF1F2C67-B013-48B5-AC4C-0B7DD6C36E16}" srcOrd="2" destOrd="0" presId="urn:microsoft.com/office/officeart/2008/layout/LinedList"/>
    <dgm:cxn modelId="{D1722B87-7EB3-4C88-8C5E-754E4AA0887F}" type="presParOf" srcId="{E934C1B4-3D96-4055-9986-C9C53444DA1E}" destId="{2274248A-C1FB-4EF2-8BD4-1FE6F032E580}" srcOrd="3" destOrd="0" presId="urn:microsoft.com/office/officeart/2008/layout/LinedList"/>
    <dgm:cxn modelId="{F8F849CD-5DB4-4F1C-AD2D-1322956E65AC}" type="presParOf" srcId="{2274248A-C1FB-4EF2-8BD4-1FE6F032E580}" destId="{F963D305-9319-48F0-90FA-D392CB7E65B2}" srcOrd="0" destOrd="0" presId="urn:microsoft.com/office/officeart/2008/layout/LinedList"/>
    <dgm:cxn modelId="{5A15AB1B-DE8F-4406-B62C-4BE7F793277B}" type="presParOf" srcId="{2274248A-C1FB-4EF2-8BD4-1FE6F032E580}" destId="{25A59B66-03AC-4FC8-8089-3A38D9F17EB0}" srcOrd="1" destOrd="0" presId="urn:microsoft.com/office/officeart/2008/layout/LinedList"/>
    <dgm:cxn modelId="{A3A31EF6-316C-4D17-8A36-09BC2794E732}" type="presParOf" srcId="{E934C1B4-3D96-4055-9986-C9C53444DA1E}" destId="{1E4A7E02-6822-4A87-A819-E82709079753}" srcOrd="4" destOrd="0" presId="urn:microsoft.com/office/officeart/2008/layout/LinedList"/>
    <dgm:cxn modelId="{F8AC4023-1706-4ECA-9971-7B34516781CF}" type="presParOf" srcId="{E934C1B4-3D96-4055-9986-C9C53444DA1E}" destId="{FB98D80A-6CC4-4067-90AF-38D3749D5884}" srcOrd="5" destOrd="0" presId="urn:microsoft.com/office/officeart/2008/layout/LinedList"/>
    <dgm:cxn modelId="{14D83083-0279-43E8-BBCE-5F956BDD1B7A}" type="presParOf" srcId="{FB98D80A-6CC4-4067-90AF-38D3749D5884}" destId="{872FCFC4-5362-446D-B921-32CF86FAC6A7}" srcOrd="0" destOrd="0" presId="urn:microsoft.com/office/officeart/2008/layout/LinedList"/>
    <dgm:cxn modelId="{B021A115-105D-4A7A-82BF-D17151769BF8}" type="presParOf" srcId="{FB98D80A-6CC4-4067-90AF-38D3749D5884}" destId="{1F510C15-0D65-4617-8143-13CF6D962CEC}" srcOrd="1" destOrd="0" presId="urn:microsoft.com/office/officeart/2008/layout/LinedList"/>
    <dgm:cxn modelId="{EF9328C5-915B-44FC-ABEC-38040F1656DF}" type="presParOf" srcId="{E934C1B4-3D96-4055-9986-C9C53444DA1E}" destId="{2917FAFC-3F5A-4B50-BA9B-12521720A14E}" srcOrd="6" destOrd="0" presId="urn:microsoft.com/office/officeart/2008/layout/LinedList"/>
    <dgm:cxn modelId="{EFA577F4-2823-4E8A-B60B-FB4BD13AA0A0}" type="presParOf" srcId="{E934C1B4-3D96-4055-9986-C9C53444DA1E}" destId="{3F638777-452A-4B6A-A867-7269005825A6}" srcOrd="7" destOrd="0" presId="urn:microsoft.com/office/officeart/2008/layout/LinedList"/>
    <dgm:cxn modelId="{89A9BEC1-B5FD-4FD8-9981-F3CD37A432C5}" type="presParOf" srcId="{3F638777-452A-4B6A-A867-7269005825A6}" destId="{61348FB5-6BF1-4DC3-B2B8-C8829DF8B960}" srcOrd="0" destOrd="0" presId="urn:microsoft.com/office/officeart/2008/layout/LinedList"/>
    <dgm:cxn modelId="{753C4093-97F4-4423-8C70-DF58D3B0730E}" type="presParOf" srcId="{3F638777-452A-4B6A-A867-7269005825A6}" destId="{B1D5A23B-55BE-4D28-90DD-7B3590DC8071}" srcOrd="1" destOrd="0" presId="urn:microsoft.com/office/officeart/2008/layout/LinedList"/>
    <dgm:cxn modelId="{63FA2F2A-405A-43D2-8F8A-F770E78CF7D9}" type="presParOf" srcId="{E934C1B4-3D96-4055-9986-C9C53444DA1E}" destId="{E79B3A54-B8FE-41E0-9EF5-31035C61C622}" srcOrd="8" destOrd="0" presId="urn:microsoft.com/office/officeart/2008/layout/LinedList"/>
    <dgm:cxn modelId="{22AA0FDB-5727-4CDC-97E4-F8977B99F770}" type="presParOf" srcId="{E934C1B4-3D96-4055-9986-C9C53444DA1E}" destId="{181A54BC-391E-48AC-892A-77F16FBEBC71}" srcOrd="9" destOrd="0" presId="urn:microsoft.com/office/officeart/2008/layout/LinedList"/>
    <dgm:cxn modelId="{54FB015D-F8B2-4BD9-B2B0-B70B7BE1518E}" type="presParOf" srcId="{181A54BC-391E-48AC-892A-77F16FBEBC71}" destId="{1C5FA155-999E-4CE1-8205-A566BFF571F2}" srcOrd="0" destOrd="0" presId="urn:microsoft.com/office/officeart/2008/layout/LinedList"/>
    <dgm:cxn modelId="{A6B8518D-300F-4359-940E-59DC18D82365}" type="presParOf" srcId="{181A54BC-391E-48AC-892A-77F16FBEBC71}" destId="{851AAF47-379E-4080-AE70-1630D4F8FC4F}" srcOrd="1" destOrd="0" presId="urn:microsoft.com/office/officeart/2008/layout/LinedList"/>
    <dgm:cxn modelId="{7388002A-62B9-4092-B66F-4EEE1BC74494}" type="presParOf" srcId="{E934C1B4-3D96-4055-9986-C9C53444DA1E}" destId="{E86B7DE6-FE12-4BB6-B496-846AEB2A349B}" srcOrd="10" destOrd="0" presId="urn:microsoft.com/office/officeart/2008/layout/LinedList"/>
    <dgm:cxn modelId="{03BA8BEC-2427-4EE7-AA4D-A67FC39D055C}" type="presParOf" srcId="{E934C1B4-3D96-4055-9986-C9C53444DA1E}" destId="{B284A4EF-AC0B-4761-BE1D-572D6CF521DA}" srcOrd="11" destOrd="0" presId="urn:microsoft.com/office/officeart/2008/layout/LinedList"/>
    <dgm:cxn modelId="{F8624FCA-FA4B-4655-98ED-53EB3E930F9B}" type="presParOf" srcId="{B284A4EF-AC0B-4761-BE1D-572D6CF521DA}" destId="{3167CEF0-5FF5-425A-AD9F-F7D8DA59DEF5}" srcOrd="0" destOrd="0" presId="urn:microsoft.com/office/officeart/2008/layout/LinedList"/>
    <dgm:cxn modelId="{81C68D14-DC84-4B68-AEE5-66A89B1F5788}" type="presParOf" srcId="{B284A4EF-AC0B-4761-BE1D-572D6CF521DA}" destId="{9F941997-CD6A-4CA3-BCBF-50B1D65ECDB9}"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12053-EABA-4BFF-BD4C-ACCB269D88EC}">
      <dsp:nvSpPr>
        <dsp:cNvPr id="0" name=""/>
        <dsp:cNvSpPr/>
      </dsp:nvSpPr>
      <dsp:spPr>
        <a:xfrm rot="10800000">
          <a:off x="1527151" y="647"/>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SQL Server and OS server access</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Expansive SQL and OS version support</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File stream, DTC, and Simple Recovery model available</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Automated manageability features for SQL Server</a:t>
          </a:r>
        </a:p>
        <a:p>
          <a:pPr marL="228600" lvl="2"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Automatic security patching</a:t>
          </a:r>
        </a:p>
        <a:p>
          <a:pPr marL="228600" lvl="2"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Point in time restore with Azure Backup</a:t>
          </a:r>
        </a:p>
      </dsp:txBody>
      <dsp:txXfrm rot="10800000">
        <a:off x="1968493" y="647"/>
        <a:ext cx="4963011" cy="1765367"/>
      </dsp:txXfrm>
    </dsp:sp>
    <dsp:sp modelId="{0664ED57-19E0-48AA-8845-F92AB19CB7C2}">
      <dsp:nvSpPr>
        <dsp:cNvPr id="0" name=""/>
        <dsp:cNvSpPr/>
      </dsp:nvSpPr>
      <dsp:spPr>
        <a:xfrm>
          <a:off x="1195342" y="550780"/>
          <a:ext cx="663619" cy="665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C0818-BA99-4BF6-9CA5-E0DDF87981DB}">
      <dsp:nvSpPr>
        <dsp:cNvPr id="0" name=""/>
        <dsp:cNvSpPr/>
      </dsp:nvSpPr>
      <dsp:spPr>
        <a:xfrm rot="10800000">
          <a:off x="1527698" y="2292990"/>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b="0" i="0" kern="1200">
              <a:solidFill>
                <a:srgbClr val="000000"/>
              </a:solidFill>
            </a:rPr>
            <a:t>Free Extended Security Updates for SQL Server 2008/R2*</a:t>
          </a:r>
          <a:endParaRPr lang="en-US" sz="1400" kern="1200">
            <a:solidFill>
              <a:srgbClr val="000000"/>
            </a:solidFill>
          </a:endParaRPr>
        </a:p>
        <a:p>
          <a:pPr marL="114300" lvl="1" indent="-114300" algn="l" defTabSz="622300">
            <a:lnSpc>
              <a:spcPct val="90000"/>
            </a:lnSpc>
            <a:spcBef>
              <a:spcPct val="0"/>
            </a:spcBef>
            <a:spcAft>
              <a:spcPct val="15000"/>
            </a:spcAft>
            <a:buChar char="•"/>
          </a:pPr>
          <a:r>
            <a:rPr lang="en-US" sz="1400" b="0" i="0" kern="1200" dirty="0">
              <a:solidFill>
                <a:srgbClr val="000000"/>
              </a:solidFill>
            </a:rPr>
            <a:t>435 percent overall return on an Azure IaaS investment over five years (Forrester Consulting)</a:t>
          </a:r>
          <a:endParaRPr lang="en-US" sz="1400" kern="1200" dirty="0">
            <a:solidFill>
              <a:srgbClr val="000000"/>
            </a:solidFill>
          </a:endParaRPr>
        </a:p>
        <a:p>
          <a:pPr marL="114300" lvl="1" indent="-114300" algn="l" defTabSz="622300">
            <a:lnSpc>
              <a:spcPct val="90000"/>
            </a:lnSpc>
            <a:spcBef>
              <a:spcPct val="0"/>
            </a:spcBef>
            <a:spcAft>
              <a:spcPct val="15000"/>
            </a:spcAft>
            <a:buChar char="•"/>
          </a:pPr>
          <a:r>
            <a:rPr lang="en-US" sz="1400" kern="1200" dirty="0">
              <a:solidFill>
                <a:srgbClr val="000000"/>
              </a:solidFill>
            </a:rPr>
            <a:t>Up to 3.4x faster and 87% cheaper than AWS EC2**</a:t>
          </a:r>
        </a:p>
        <a:p>
          <a:pPr marL="114300" lvl="1" indent="-114300" algn="l" defTabSz="622300">
            <a:lnSpc>
              <a:spcPct val="90000"/>
            </a:lnSpc>
            <a:spcBef>
              <a:spcPct val="0"/>
            </a:spcBef>
            <a:spcAft>
              <a:spcPct val="15000"/>
            </a:spcAft>
            <a:buChar char="•"/>
          </a:pPr>
          <a:r>
            <a:rPr lang="en-US" sz="1400" kern="1200" dirty="0">
              <a:solidFill>
                <a:srgbClr val="000000"/>
              </a:solidFill>
            </a:rPr>
            <a:t>Azure Key Vault integration</a:t>
          </a:r>
        </a:p>
        <a:p>
          <a:pPr marL="114300" lvl="1" indent="-114300" algn="l" defTabSz="622300">
            <a:lnSpc>
              <a:spcPct val="90000"/>
            </a:lnSpc>
            <a:spcBef>
              <a:spcPct val="0"/>
            </a:spcBef>
            <a:spcAft>
              <a:spcPct val="15000"/>
            </a:spcAft>
            <a:buChar char="•"/>
          </a:pPr>
          <a:r>
            <a:rPr lang="en-US" sz="1400" kern="1200" dirty="0">
              <a:solidFill>
                <a:srgbClr val="000000"/>
              </a:solidFill>
            </a:rPr>
            <a:t>Support for Linux and Windows</a:t>
          </a:r>
        </a:p>
      </dsp:txBody>
      <dsp:txXfrm rot="10800000">
        <a:off x="1969040" y="2292990"/>
        <a:ext cx="4963011" cy="1765367"/>
      </dsp:txXfrm>
    </dsp:sp>
    <dsp:sp modelId="{5B5A01E4-2218-4D94-81CE-0694A833D0EA}">
      <dsp:nvSpPr>
        <dsp:cNvPr id="0" name=""/>
        <dsp:cNvSpPr/>
      </dsp:nvSpPr>
      <dsp:spPr>
        <a:xfrm>
          <a:off x="1194794" y="2845117"/>
          <a:ext cx="665808" cy="66111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12053-EABA-4BFF-BD4C-ACCB269D88EC}">
      <dsp:nvSpPr>
        <dsp:cNvPr id="0" name=""/>
        <dsp:cNvSpPr/>
      </dsp:nvSpPr>
      <dsp:spPr>
        <a:xfrm rot="10800000">
          <a:off x="1527151" y="647"/>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rPr>
            <a:t>Single instance or Instance pool</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latin typeface="Segoe UI"/>
            </a:rPr>
            <a:t>SQL Server surface area (vast majority)</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latin typeface="Segoe UI"/>
            </a:rPr>
            <a:t>Native virtual network support</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Fully managed Service</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Enable your on-premise identities on cloud instances, through integration with Azure Active Directory and AD Connect</a:t>
          </a: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sp:txBody>
      <dsp:txXfrm rot="10800000">
        <a:off x="1968493" y="647"/>
        <a:ext cx="4963011" cy="1765367"/>
      </dsp:txXfrm>
    </dsp:sp>
    <dsp:sp modelId="{0664ED57-19E0-48AA-8845-F92AB19CB7C2}">
      <dsp:nvSpPr>
        <dsp:cNvPr id="0" name=""/>
        <dsp:cNvSpPr/>
      </dsp:nvSpPr>
      <dsp:spPr>
        <a:xfrm>
          <a:off x="1195342" y="550780"/>
          <a:ext cx="663619" cy="665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C0818-BA99-4BF6-9CA5-E0DDF87981DB}">
      <dsp:nvSpPr>
        <dsp:cNvPr id="0" name=""/>
        <dsp:cNvSpPr/>
      </dsp:nvSpPr>
      <dsp:spPr>
        <a:xfrm rot="10800000">
          <a:off x="1527698" y="2292990"/>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Near zero downtime migration using log-shipping</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Fully managed business continuity with failover groups</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Projected return on investment of 212 percent over three years (Forrester Consulting)</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Combine the best of SQL Server with the benefits of a managed service</a:t>
          </a: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a:p>
          <a:pPr marL="114300" lvl="1" indent="0" algn="l" defTabSz="622300">
            <a:lnSpc>
              <a:spcPct val="90000"/>
            </a:lnSpc>
            <a:spcBef>
              <a:spcPct val="0"/>
            </a:spcBef>
            <a:spcAft>
              <a:spcPct val="15000"/>
            </a:spcAft>
            <a:buChar char="•"/>
          </a:pPr>
          <a:endParaRPr lang="en-US" sz="1400" kern="1200">
            <a:solidFill>
              <a:srgbClr val="000000"/>
            </a:solidFill>
          </a:endParaRPr>
        </a:p>
        <a:p>
          <a:pPr marL="114300" lvl="1" indent="0" algn="l" defTabSz="622300">
            <a:lnSpc>
              <a:spcPct val="90000"/>
            </a:lnSpc>
            <a:spcBef>
              <a:spcPct val="0"/>
            </a:spcBef>
            <a:spcAft>
              <a:spcPct val="15000"/>
            </a:spcAft>
            <a:buChar char="•"/>
          </a:pPr>
          <a:endParaRPr lang="en-US" sz="1400" kern="1200">
            <a:solidFill>
              <a:srgbClr val="000000"/>
            </a:solidFill>
          </a:endParaRPr>
        </a:p>
      </dsp:txBody>
      <dsp:txXfrm rot="10800000">
        <a:off x="1969040" y="2292990"/>
        <a:ext cx="4963011" cy="1765367"/>
      </dsp:txXfrm>
    </dsp:sp>
    <dsp:sp modelId="{5B5A01E4-2218-4D94-81CE-0694A833D0EA}">
      <dsp:nvSpPr>
        <dsp:cNvPr id="0" name=""/>
        <dsp:cNvSpPr/>
      </dsp:nvSpPr>
      <dsp:spPr>
        <a:xfrm>
          <a:off x="1194794" y="2845117"/>
          <a:ext cx="665808" cy="66111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12053-EABA-4BFF-BD4C-ACCB269D88EC}">
      <dsp:nvSpPr>
        <dsp:cNvPr id="0" name=""/>
        <dsp:cNvSpPr/>
      </dsp:nvSpPr>
      <dsp:spPr>
        <a:xfrm rot="10800000">
          <a:off x="1527151" y="647"/>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1430" rIns="21336" bIns="11430" numCol="1" spcCol="1270" anchor="t" anchorCtr="0">
          <a:noAutofit/>
        </a:bodyPr>
        <a:lstStyle/>
        <a:p>
          <a:pPr marL="0" lvl="0" indent="0" algn="l" defTabSz="133350">
            <a:lnSpc>
              <a:spcPct val="90000"/>
            </a:lnSpc>
            <a:spcBef>
              <a:spcPct val="0"/>
            </a:spcBef>
            <a:spcAft>
              <a:spcPct val="35000"/>
            </a:spcAft>
            <a:buNone/>
          </a:pPr>
          <a:r>
            <a:rPr lang="en-US" sz="3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rPr>
            <a:t>Single database or elastic pool</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rPr>
            <a:t>Hyperscale storage (100TB+)</a:t>
          </a:r>
        </a:p>
        <a:p>
          <a:pPr marL="114300" lvl="1" indent="-114300" algn="l" defTabSz="622300">
            <a:lnSpc>
              <a:spcPct val="90000"/>
            </a:lnSpc>
            <a:spcBef>
              <a:spcPct val="0"/>
            </a:spcBef>
            <a:spcAft>
              <a:spcPct val="15000"/>
            </a:spcAft>
            <a:buChar char="•"/>
          </a:pPr>
          <a:r>
            <a:rPr lang="en-US" sz="1400" kern="1200">
              <a:solidFill>
                <a:srgbClr val="000000"/>
              </a:solidFill>
            </a:rPr>
            <a:t>Serverless compute</a:t>
          </a:r>
        </a:p>
        <a:p>
          <a:pPr marL="114300" lvl="1" indent="-114300" algn="l" defTabSz="622300">
            <a:lnSpc>
              <a:spcPct val="90000"/>
            </a:lnSpc>
            <a:spcBef>
              <a:spcPct val="0"/>
            </a:spcBef>
            <a:spcAft>
              <a:spcPct val="15000"/>
            </a:spcAft>
            <a:buChar char="•"/>
          </a:pPr>
          <a:r>
            <a:rPr lang="en-US" sz="1400" kern="1200">
              <a:solidFill>
                <a:srgbClr val="000000"/>
              </a:solidFill>
            </a:rPr>
            <a:t>Fully managed service</a:t>
          </a:r>
        </a:p>
        <a:p>
          <a:pPr marL="114300" lvl="1" indent="-114300" algn="l" defTabSz="622300">
            <a:lnSpc>
              <a:spcPct val="90000"/>
            </a:lnSpc>
            <a:spcBef>
              <a:spcPct val="0"/>
            </a:spcBef>
            <a:spcAft>
              <a:spcPct val="15000"/>
            </a:spcAft>
            <a:buChar char="•"/>
          </a:pPr>
          <a:r>
            <a:rPr lang="en-US" sz="1400" kern="1200">
              <a:solidFill>
                <a:srgbClr val="000000"/>
              </a:solidFill>
            </a:rPr>
            <a:t>Private link (preview)</a:t>
          </a:r>
        </a:p>
        <a:p>
          <a:pPr marL="114300" lvl="1" indent="-114300" algn="l" defTabSz="622300">
            <a:lnSpc>
              <a:spcPct val="90000"/>
            </a:lnSpc>
            <a:spcBef>
              <a:spcPct val="0"/>
            </a:spcBef>
            <a:spcAft>
              <a:spcPct val="15000"/>
            </a:spcAft>
            <a:buChar char="•"/>
          </a:pPr>
          <a:r>
            <a:rPr lang="en-US" sz="1400" kern="1200">
              <a:solidFill>
                <a:srgbClr val="000000"/>
              </a:solidFill>
            </a:rPr>
            <a:t>High availability with AZ isolation</a:t>
          </a:r>
        </a:p>
        <a:p>
          <a:pPr marL="114300" lvl="1" indent="-114300" algn="l" defTabSz="622300">
            <a:lnSpc>
              <a:spcPct val="90000"/>
            </a:lnSpc>
            <a:spcBef>
              <a:spcPct val="0"/>
            </a:spcBef>
            <a:spcAft>
              <a:spcPct val="15000"/>
            </a:spcAft>
            <a:buChar char="•"/>
          </a:pPr>
          <a:r>
            <a:rPr lang="en-US" sz="1400" kern="1200">
              <a:solidFill>
                <a:srgbClr val="000000"/>
              </a:solidFill>
            </a:rPr>
            <a:t>Business continuity at scale</a:t>
          </a:r>
        </a:p>
        <a:p>
          <a:pPr marL="114300" lvl="1" indent="-114300" algn="l" defTabSz="622300">
            <a:lnSpc>
              <a:spcPct val="90000"/>
            </a:lnSpc>
            <a:spcBef>
              <a:spcPct val="0"/>
            </a:spcBef>
            <a:spcAft>
              <a:spcPct val="15000"/>
            </a:spcAft>
            <a:buChar char="•"/>
          </a:pPr>
          <a:endParaRPr lang="en-US" sz="1400" kern="1200">
            <a:solidFill>
              <a:srgbClr val="000000"/>
            </a:solidFill>
          </a:endParaRPr>
        </a:p>
      </dsp:txBody>
      <dsp:txXfrm rot="10800000">
        <a:off x="1968493" y="647"/>
        <a:ext cx="4963011" cy="1765367"/>
      </dsp:txXfrm>
    </dsp:sp>
    <dsp:sp modelId="{0664ED57-19E0-48AA-8845-F92AB19CB7C2}">
      <dsp:nvSpPr>
        <dsp:cNvPr id="0" name=""/>
        <dsp:cNvSpPr/>
      </dsp:nvSpPr>
      <dsp:spPr>
        <a:xfrm>
          <a:off x="1195342" y="550780"/>
          <a:ext cx="663619" cy="665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C0818-BA99-4BF6-9CA5-E0DDF87981DB}">
      <dsp:nvSpPr>
        <dsp:cNvPr id="0" name=""/>
        <dsp:cNvSpPr/>
      </dsp:nvSpPr>
      <dsp:spPr>
        <a:xfrm rot="10800000">
          <a:off x="1527698" y="2292990"/>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Intelligent database</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highest availability SLA of 99.995%</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only business continuity SLA with 5 second RPO and 30 second RTO</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Price-performance leader for mission-critical workloads while costing up to 86 percent less than AWS RDS (GigaOm)</a:t>
          </a: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a:p>
          <a:pPr marL="114300" lvl="1" indent="0" algn="l" defTabSz="622300">
            <a:lnSpc>
              <a:spcPct val="90000"/>
            </a:lnSpc>
            <a:spcBef>
              <a:spcPct val="0"/>
            </a:spcBef>
            <a:spcAft>
              <a:spcPct val="15000"/>
            </a:spcAft>
            <a:buChar char="•"/>
          </a:pPr>
          <a:endParaRPr lang="en-US" sz="1400" kern="1200">
            <a:solidFill>
              <a:srgbClr val="000000"/>
            </a:solidFill>
          </a:endParaRPr>
        </a:p>
        <a:p>
          <a:pPr marL="114300" lvl="1" indent="0" algn="l" defTabSz="622300">
            <a:lnSpc>
              <a:spcPct val="90000"/>
            </a:lnSpc>
            <a:spcBef>
              <a:spcPct val="0"/>
            </a:spcBef>
            <a:spcAft>
              <a:spcPct val="15000"/>
            </a:spcAft>
            <a:buChar char="•"/>
          </a:pPr>
          <a:endParaRPr lang="en-US" sz="1400" kern="1200">
            <a:solidFill>
              <a:srgbClr val="000000"/>
            </a:solidFill>
          </a:endParaRPr>
        </a:p>
      </dsp:txBody>
      <dsp:txXfrm rot="10800000">
        <a:off x="1969040" y="2292990"/>
        <a:ext cx="4963011" cy="1765367"/>
      </dsp:txXfrm>
    </dsp:sp>
    <dsp:sp modelId="{5B5A01E4-2218-4D94-81CE-0694A833D0EA}">
      <dsp:nvSpPr>
        <dsp:cNvPr id="0" name=""/>
        <dsp:cNvSpPr/>
      </dsp:nvSpPr>
      <dsp:spPr>
        <a:xfrm>
          <a:off x="1194794" y="2845117"/>
          <a:ext cx="665808" cy="66111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4C26D-0273-479F-86D1-509B19459950}">
      <dsp:nvSpPr>
        <dsp:cNvPr id="0" name=""/>
        <dsp:cNvSpPr/>
      </dsp:nvSpPr>
      <dsp:spPr>
        <a:xfrm>
          <a:off x="1419043" y="2424"/>
          <a:ext cx="2560438" cy="640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SQL Server</a:t>
          </a:r>
        </a:p>
      </dsp:txBody>
      <dsp:txXfrm>
        <a:off x="1437791" y="21172"/>
        <a:ext cx="2522942" cy="602613"/>
      </dsp:txXfrm>
    </dsp:sp>
    <dsp:sp modelId="{C9F5BEC4-3468-4F65-B477-C1E549111A2C}">
      <dsp:nvSpPr>
        <dsp:cNvPr id="0" name=""/>
        <dsp:cNvSpPr/>
      </dsp:nvSpPr>
      <dsp:spPr>
        <a:xfrm rot="5400000">
          <a:off x="2643252" y="698543"/>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E6CDD5-C2C5-4187-BD2C-F773C858C04F}">
      <dsp:nvSpPr>
        <dsp:cNvPr id="0" name=""/>
        <dsp:cNvSpPr/>
      </dsp:nvSpPr>
      <dsp:spPr>
        <a:xfrm>
          <a:off x="1419043" y="866572"/>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Service Status</a:t>
          </a:r>
        </a:p>
      </dsp:txBody>
      <dsp:txXfrm>
        <a:off x="1437791" y="885320"/>
        <a:ext cx="2522942" cy="602613"/>
      </dsp:txXfrm>
    </dsp:sp>
    <dsp:sp modelId="{4F7F1D4C-A2B3-4076-8118-2B8DB261107D}">
      <dsp:nvSpPr>
        <dsp:cNvPr id="0" name=""/>
        <dsp:cNvSpPr/>
      </dsp:nvSpPr>
      <dsp:spPr>
        <a:xfrm rot="5400000">
          <a:off x="2643252" y="1562691"/>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8A03B3-3291-4233-A978-34C5E1C59BC2}">
      <dsp:nvSpPr>
        <dsp:cNvPr id="0" name=""/>
        <dsp:cNvSpPr/>
      </dsp:nvSpPr>
      <dsp:spPr>
        <a:xfrm>
          <a:off x="1419043" y="1730720"/>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ERRORLOG and Event Logs</a:t>
          </a:r>
        </a:p>
      </dsp:txBody>
      <dsp:txXfrm>
        <a:off x="1437791" y="1749468"/>
        <a:ext cx="2522942" cy="602613"/>
      </dsp:txXfrm>
    </dsp:sp>
    <dsp:sp modelId="{86DDD632-1BE5-48BC-AC8E-4041BA0F70F0}">
      <dsp:nvSpPr>
        <dsp:cNvPr id="0" name=""/>
        <dsp:cNvSpPr/>
      </dsp:nvSpPr>
      <dsp:spPr>
        <a:xfrm rot="5400000">
          <a:off x="2643252" y="2426839"/>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1F367F-4296-4CE5-883D-3595ED056709}">
      <dsp:nvSpPr>
        <dsp:cNvPr id="0" name=""/>
        <dsp:cNvSpPr/>
      </dsp:nvSpPr>
      <dsp:spPr>
        <a:xfrm>
          <a:off x="1419043" y="2594868"/>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setup log files</a:t>
          </a:r>
        </a:p>
      </dsp:txBody>
      <dsp:txXfrm>
        <a:off x="1437791" y="2613616"/>
        <a:ext cx="2522942" cy="602613"/>
      </dsp:txXfrm>
    </dsp:sp>
    <dsp:sp modelId="{8146FEBB-4211-423A-A460-F0251FB7CB06}">
      <dsp:nvSpPr>
        <dsp:cNvPr id="0" name=""/>
        <dsp:cNvSpPr/>
      </dsp:nvSpPr>
      <dsp:spPr>
        <a:xfrm rot="5400000">
          <a:off x="2643252" y="3290987"/>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B4845E-ECA8-4C52-8209-4FFD4515E1E3}">
      <dsp:nvSpPr>
        <dsp:cNvPr id="0" name=""/>
        <dsp:cNvSpPr/>
      </dsp:nvSpPr>
      <dsp:spPr>
        <a:xfrm>
          <a:off x="1419043" y="3459016"/>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with SSMS</a:t>
          </a:r>
        </a:p>
      </dsp:txBody>
      <dsp:txXfrm>
        <a:off x="1437791" y="3477764"/>
        <a:ext cx="2522942" cy="602613"/>
      </dsp:txXfrm>
    </dsp:sp>
    <dsp:sp modelId="{85A53D2E-2148-4AC9-8D96-41D4FCF8D5C2}">
      <dsp:nvSpPr>
        <dsp:cNvPr id="0" name=""/>
        <dsp:cNvSpPr/>
      </dsp:nvSpPr>
      <dsp:spPr>
        <a:xfrm rot="5400000">
          <a:off x="2643252" y="4155135"/>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1E4D51-ABF4-4B50-8079-C9FF6565E79A}">
      <dsp:nvSpPr>
        <dsp:cNvPr id="0" name=""/>
        <dsp:cNvSpPr/>
      </dsp:nvSpPr>
      <dsp:spPr>
        <a:xfrm>
          <a:off x="1419043" y="4323164"/>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Run “verify deployment” queries</a:t>
          </a:r>
        </a:p>
      </dsp:txBody>
      <dsp:txXfrm>
        <a:off x="1437791" y="4341912"/>
        <a:ext cx="2522942" cy="602613"/>
      </dsp:txXfrm>
    </dsp:sp>
    <dsp:sp modelId="{8B9873B6-F0A9-462A-8CCE-5AA34B04F006}">
      <dsp:nvSpPr>
        <dsp:cNvPr id="0" name=""/>
        <dsp:cNvSpPr/>
      </dsp:nvSpPr>
      <dsp:spPr>
        <a:xfrm>
          <a:off x="4337943" y="2424"/>
          <a:ext cx="2560438" cy="640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Managed instance</a:t>
          </a:r>
        </a:p>
      </dsp:txBody>
      <dsp:txXfrm>
        <a:off x="4356691" y="21172"/>
        <a:ext cx="2522942" cy="602613"/>
      </dsp:txXfrm>
    </dsp:sp>
    <dsp:sp modelId="{31449259-44DD-4AF4-9B49-5F5BC5BB94FD}">
      <dsp:nvSpPr>
        <dsp:cNvPr id="0" name=""/>
        <dsp:cNvSpPr/>
      </dsp:nvSpPr>
      <dsp:spPr>
        <a:xfrm rot="5400000">
          <a:off x="5562152" y="698543"/>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0C1581-E85B-45BA-AEBA-D4F14908594F}">
      <dsp:nvSpPr>
        <dsp:cNvPr id="0" name=""/>
        <dsp:cNvSpPr/>
      </dsp:nvSpPr>
      <dsp:spPr>
        <a:xfrm>
          <a:off x="4337943" y="866572"/>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managed instance status with Azure portal or Azure CLI</a:t>
          </a:r>
        </a:p>
      </dsp:txBody>
      <dsp:txXfrm>
        <a:off x="4356691" y="885320"/>
        <a:ext cx="2522942" cy="602613"/>
      </dsp:txXfrm>
    </dsp:sp>
    <dsp:sp modelId="{9C21635A-18E9-4D9E-B9AC-1309B0163A18}">
      <dsp:nvSpPr>
        <dsp:cNvPr id="0" name=""/>
        <dsp:cNvSpPr/>
      </dsp:nvSpPr>
      <dsp:spPr>
        <a:xfrm rot="5400000">
          <a:off x="5562152" y="1562691"/>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AD61F4-83D8-4DE3-9EC2-CDCE7800840F}">
      <dsp:nvSpPr>
        <dsp:cNvPr id="0" name=""/>
        <dsp:cNvSpPr/>
      </dsp:nvSpPr>
      <dsp:spPr>
        <a:xfrm>
          <a:off x="4337943" y="1730720"/>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Deployment details and Activity Log</a:t>
          </a:r>
        </a:p>
      </dsp:txBody>
      <dsp:txXfrm>
        <a:off x="4356691" y="1749468"/>
        <a:ext cx="2522942" cy="602613"/>
      </dsp:txXfrm>
    </dsp:sp>
    <dsp:sp modelId="{B1D655BE-A259-42A9-BD4D-8FE4D3332253}">
      <dsp:nvSpPr>
        <dsp:cNvPr id="0" name=""/>
        <dsp:cNvSpPr/>
      </dsp:nvSpPr>
      <dsp:spPr>
        <a:xfrm rot="5400000">
          <a:off x="5562152" y="2426839"/>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699679-D6B6-4C81-9047-2268F3B15110}">
      <dsp:nvSpPr>
        <dsp:cNvPr id="0" name=""/>
        <dsp:cNvSpPr/>
      </dsp:nvSpPr>
      <dsp:spPr>
        <a:xfrm>
          <a:off x="4337943" y="2594868"/>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ERRORLOG</a:t>
          </a:r>
        </a:p>
      </dsp:txBody>
      <dsp:txXfrm>
        <a:off x="4356691" y="2613616"/>
        <a:ext cx="2522942" cy="602613"/>
      </dsp:txXfrm>
    </dsp:sp>
    <dsp:sp modelId="{0CBEC9B3-2EC8-4676-91C3-4EAD73112893}">
      <dsp:nvSpPr>
        <dsp:cNvPr id="0" name=""/>
        <dsp:cNvSpPr/>
      </dsp:nvSpPr>
      <dsp:spPr>
        <a:xfrm rot="5400000">
          <a:off x="5562152" y="3290987"/>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E89069-0A79-4513-81C1-51A2C1E2B8A7}">
      <dsp:nvSpPr>
        <dsp:cNvPr id="0" name=""/>
        <dsp:cNvSpPr/>
      </dsp:nvSpPr>
      <dsp:spPr>
        <a:xfrm>
          <a:off x="4337943" y="3459016"/>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with SSMS</a:t>
          </a:r>
        </a:p>
      </dsp:txBody>
      <dsp:txXfrm>
        <a:off x="4356691" y="3477764"/>
        <a:ext cx="2522942" cy="602613"/>
      </dsp:txXfrm>
    </dsp:sp>
    <dsp:sp modelId="{EB48F45A-DBC5-4411-8E6B-CD880950A27C}">
      <dsp:nvSpPr>
        <dsp:cNvPr id="0" name=""/>
        <dsp:cNvSpPr/>
      </dsp:nvSpPr>
      <dsp:spPr>
        <a:xfrm rot="5400000">
          <a:off x="5562152" y="4155135"/>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BECBD2-8616-4B0A-A6A6-432DFBB677B7}">
      <dsp:nvSpPr>
        <dsp:cNvPr id="0" name=""/>
        <dsp:cNvSpPr/>
      </dsp:nvSpPr>
      <dsp:spPr>
        <a:xfrm>
          <a:off x="4337943" y="4323164"/>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Run “verify deployment” queries</a:t>
          </a:r>
        </a:p>
      </dsp:txBody>
      <dsp:txXfrm>
        <a:off x="4356691" y="4341912"/>
        <a:ext cx="2522942" cy="602613"/>
      </dsp:txXfrm>
    </dsp:sp>
    <dsp:sp modelId="{615B394E-A378-4DD2-AC33-2CD30BEC5874}">
      <dsp:nvSpPr>
        <dsp:cNvPr id="0" name=""/>
        <dsp:cNvSpPr/>
      </dsp:nvSpPr>
      <dsp:spPr>
        <a:xfrm>
          <a:off x="7256843" y="2424"/>
          <a:ext cx="2560438" cy="640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SQL Database</a:t>
          </a:r>
        </a:p>
      </dsp:txBody>
      <dsp:txXfrm>
        <a:off x="7275591" y="21172"/>
        <a:ext cx="2522942" cy="602613"/>
      </dsp:txXfrm>
    </dsp:sp>
    <dsp:sp modelId="{E5229494-786B-439E-A600-0AB02983F7ED}">
      <dsp:nvSpPr>
        <dsp:cNvPr id="0" name=""/>
        <dsp:cNvSpPr/>
      </dsp:nvSpPr>
      <dsp:spPr>
        <a:xfrm rot="5400000">
          <a:off x="8481052" y="698543"/>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AFED9B-E46C-4601-9AD5-9E43F673C095}">
      <dsp:nvSpPr>
        <dsp:cNvPr id="0" name=""/>
        <dsp:cNvSpPr/>
      </dsp:nvSpPr>
      <dsp:spPr>
        <a:xfrm>
          <a:off x="7256843" y="866572"/>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database status with Azure portal or Azure CLI</a:t>
          </a:r>
        </a:p>
      </dsp:txBody>
      <dsp:txXfrm>
        <a:off x="7275591" y="885320"/>
        <a:ext cx="2522942" cy="602613"/>
      </dsp:txXfrm>
    </dsp:sp>
    <dsp:sp modelId="{96FF6CB2-6365-489A-9E4B-CA1CB9EF62D2}">
      <dsp:nvSpPr>
        <dsp:cNvPr id="0" name=""/>
        <dsp:cNvSpPr/>
      </dsp:nvSpPr>
      <dsp:spPr>
        <a:xfrm rot="5400000">
          <a:off x="8481052" y="1562691"/>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CA74BB5-450B-4139-90E1-D6C5D08F16D0}">
      <dsp:nvSpPr>
        <dsp:cNvPr id="0" name=""/>
        <dsp:cNvSpPr/>
      </dsp:nvSpPr>
      <dsp:spPr>
        <a:xfrm>
          <a:off x="7256843" y="1730720"/>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Deployment details and Activity Log</a:t>
          </a:r>
        </a:p>
      </dsp:txBody>
      <dsp:txXfrm>
        <a:off x="7275591" y="1749468"/>
        <a:ext cx="2522942" cy="602613"/>
      </dsp:txXfrm>
    </dsp:sp>
    <dsp:sp modelId="{1FCCD681-9CC6-4147-9457-2D8B5386B567}">
      <dsp:nvSpPr>
        <dsp:cNvPr id="0" name=""/>
        <dsp:cNvSpPr/>
      </dsp:nvSpPr>
      <dsp:spPr>
        <a:xfrm rot="5400000">
          <a:off x="8481052" y="2426839"/>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428730-FFFC-48C6-B90D-9FC1850B94EC}">
      <dsp:nvSpPr>
        <dsp:cNvPr id="0" name=""/>
        <dsp:cNvSpPr/>
      </dsp:nvSpPr>
      <dsp:spPr>
        <a:xfrm>
          <a:off x="7256843" y="2594868"/>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with SSMS</a:t>
          </a:r>
        </a:p>
      </dsp:txBody>
      <dsp:txXfrm>
        <a:off x="7275591" y="2613616"/>
        <a:ext cx="2522942" cy="602613"/>
      </dsp:txXfrm>
    </dsp:sp>
    <dsp:sp modelId="{1ABAE6D7-8714-459E-AE02-C0E498A78E3B}">
      <dsp:nvSpPr>
        <dsp:cNvPr id="0" name=""/>
        <dsp:cNvSpPr/>
      </dsp:nvSpPr>
      <dsp:spPr>
        <a:xfrm rot="5400000">
          <a:off x="8481052" y="3290987"/>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8647257-3535-4174-8611-77A9E3077382}">
      <dsp:nvSpPr>
        <dsp:cNvPr id="0" name=""/>
        <dsp:cNvSpPr/>
      </dsp:nvSpPr>
      <dsp:spPr>
        <a:xfrm>
          <a:off x="7256843" y="3459016"/>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Run “verify deployment queries”</a:t>
          </a:r>
        </a:p>
      </dsp:txBody>
      <dsp:txXfrm>
        <a:off x="7275591" y="3477764"/>
        <a:ext cx="2522942" cy="6026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7C88A-8FB4-4FE2-BFE2-8D6EBD2C00B4}">
      <dsp:nvSpPr>
        <dsp:cNvPr id="0" name=""/>
        <dsp:cNvSpPr/>
      </dsp:nvSpPr>
      <dsp:spPr>
        <a:xfrm>
          <a:off x="5514" y="0"/>
          <a:ext cx="5304814" cy="53799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baseline="0"/>
            <a:t>Performance Capabilities</a:t>
          </a:r>
          <a:endParaRPr lang="en-US" sz="4200" kern="1200"/>
        </a:p>
      </dsp:txBody>
      <dsp:txXfrm>
        <a:off x="5514" y="0"/>
        <a:ext cx="5304814" cy="1613980"/>
      </dsp:txXfrm>
    </dsp:sp>
    <dsp:sp modelId="{0F7E9656-F688-4FC0-9571-B8631C59E4C8}">
      <dsp:nvSpPr>
        <dsp:cNvPr id="0" name=""/>
        <dsp:cNvSpPr/>
      </dsp:nvSpPr>
      <dsp:spPr>
        <a:xfrm>
          <a:off x="535996" y="1614965"/>
          <a:ext cx="4243851" cy="3850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Memory, CPU, I/O Performance</a:t>
          </a:r>
          <a:endParaRPr lang="en-US" sz="1100" kern="1200"/>
        </a:p>
      </dsp:txBody>
      <dsp:txXfrm>
        <a:off x="547273" y="1626242"/>
        <a:ext cx="4221297" cy="362486"/>
      </dsp:txXfrm>
    </dsp:sp>
    <dsp:sp modelId="{6C462A50-826D-4289-AE57-BA54ED8964A0}">
      <dsp:nvSpPr>
        <dsp:cNvPr id="0" name=""/>
        <dsp:cNvSpPr/>
      </dsp:nvSpPr>
      <dsp:spPr>
        <a:xfrm>
          <a:off x="535996" y="2059243"/>
          <a:ext cx="4243851" cy="3850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Indexes</a:t>
          </a:r>
          <a:endParaRPr lang="en-US" sz="1100" kern="1200"/>
        </a:p>
      </dsp:txBody>
      <dsp:txXfrm>
        <a:off x="547273" y="2070520"/>
        <a:ext cx="4221297" cy="362486"/>
      </dsp:txXfrm>
    </dsp:sp>
    <dsp:sp modelId="{59D79E3B-BAEA-4832-AC6F-137CC20A2B8C}">
      <dsp:nvSpPr>
        <dsp:cNvPr id="0" name=""/>
        <dsp:cNvSpPr/>
      </dsp:nvSpPr>
      <dsp:spPr>
        <a:xfrm>
          <a:off x="535996" y="2503521"/>
          <a:ext cx="4243851" cy="3850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Columnstore Indexes</a:t>
          </a:r>
          <a:endParaRPr lang="en-US" sz="1100" kern="1200"/>
        </a:p>
      </dsp:txBody>
      <dsp:txXfrm>
        <a:off x="547273" y="2514798"/>
        <a:ext cx="4221297" cy="362486"/>
      </dsp:txXfrm>
    </dsp:sp>
    <dsp:sp modelId="{9FE71608-91A2-4B99-A52E-C6787D921CB8}">
      <dsp:nvSpPr>
        <dsp:cNvPr id="0" name=""/>
        <dsp:cNvSpPr/>
      </dsp:nvSpPr>
      <dsp:spPr>
        <a:xfrm>
          <a:off x="535996" y="2947799"/>
          <a:ext cx="4243851" cy="3850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In-Memory OLTP</a:t>
          </a:r>
          <a:endParaRPr lang="en-US" sz="1100" kern="1200"/>
        </a:p>
      </dsp:txBody>
      <dsp:txXfrm>
        <a:off x="547273" y="2959076"/>
        <a:ext cx="4221297" cy="362486"/>
      </dsp:txXfrm>
    </dsp:sp>
    <dsp:sp modelId="{368163DD-4CDF-4E9D-9A5C-9AD098C1553C}">
      <dsp:nvSpPr>
        <dsp:cNvPr id="0" name=""/>
        <dsp:cNvSpPr/>
      </dsp:nvSpPr>
      <dsp:spPr>
        <a:xfrm>
          <a:off x="535996" y="3392077"/>
          <a:ext cx="4243851" cy="3850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Partitions</a:t>
          </a:r>
          <a:endParaRPr lang="en-US" sz="1100" kern="1200"/>
        </a:p>
      </dsp:txBody>
      <dsp:txXfrm>
        <a:off x="547273" y="3403354"/>
        <a:ext cx="4221297" cy="362486"/>
      </dsp:txXfrm>
    </dsp:sp>
    <dsp:sp modelId="{B251C18C-D0DB-41E6-9224-B9A1EB88E3F9}">
      <dsp:nvSpPr>
        <dsp:cNvPr id="0" name=""/>
        <dsp:cNvSpPr/>
      </dsp:nvSpPr>
      <dsp:spPr>
        <a:xfrm>
          <a:off x="535996" y="3836355"/>
          <a:ext cx="4243851" cy="3850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Resource Governance</a:t>
          </a:r>
          <a:endParaRPr lang="en-US" sz="1100" kern="1200"/>
        </a:p>
      </dsp:txBody>
      <dsp:txXfrm>
        <a:off x="547273" y="3847632"/>
        <a:ext cx="4221297" cy="362486"/>
      </dsp:txXfrm>
    </dsp:sp>
    <dsp:sp modelId="{2323985C-2D77-4928-A9A1-A811F4ACD94B}">
      <dsp:nvSpPr>
        <dsp:cNvPr id="0" name=""/>
        <dsp:cNvSpPr/>
      </dsp:nvSpPr>
      <dsp:spPr>
        <a:xfrm>
          <a:off x="535996" y="4280633"/>
          <a:ext cx="4243851" cy="3850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EE Edition Specific Enhancements (Bpool Ramp-Up, Read Ahead, …)</a:t>
          </a:r>
          <a:endParaRPr lang="en-US" sz="1100" kern="1200"/>
        </a:p>
      </dsp:txBody>
      <dsp:txXfrm>
        <a:off x="547273" y="4291910"/>
        <a:ext cx="4221297" cy="362486"/>
      </dsp:txXfrm>
    </dsp:sp>
    <dsp:sp modelId="{3A25E6A5-97FF-4631-AEC7-596FF73A6C72}">
      <dsp:nvSpPr>
        <dsp:cNvPr id="0" name=""/>
        <dsp:cNvSpPr/>
      </dsp:nvSpPr>
      <dsp:spPr>
        <a:xfrm>
          <a:off x="535996" y="4724911"/>
          <a:ext cx="4243851" cy="3850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Intelligent Performance</a:t>
          </a:r>
          <a:endParaRPr lang="en-US" sz="1100" kern="1200"/>
        </a:p>
      </dsp:txBody>
      <dsp:txXfrm>
        <a:off x="547273" y="4736188"/>
        <a:ext cx="4221297" cy="362486"/>
      </dsp:txXfrm>
    </dsp:sp>
    <dsp:sp modelId="{64F69AD1-5B9C-4A01-BFDA-78BDB02EC748}">
      <dsp:nvSpPr>
        <dsp:cNvPr id="0" name=""/>
        <dsp:cNvSpPr/>
      </dsp:nvSpPr>
      <dsp:spPr>
        <a:xfrm>
          <a:off x="5708190" y="0"/>
          <a:ext cx="5304814" cy="53799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baseline="0"/>
            <a:t>Performance Tasks</a:t>
          </a:r>
          <a:endParaRPr lang="en-US" sz="4200" kern="1200"/>
        </a:p>
      </dsp:txBody>
      <dsp:txXfrm>
        <a:off x="5708190" y="0"/>
        <a:ext cx="5304814" cy="1613980"/>
      </dsp:txXfrm>
    </dsp:sp>
    <dsp:sp modelId="{C12CFA77-6204-43F5-BE5F-CD024E8FF718}">
      <dsp:nvSpPr>
        <dsp:cNvPr id="0" name=""/>
        <dsp:cNvSpPr/>
      </dsp:nvSpPr>
      <dsp:spPr>
        <a:xfrm>
          <a:off x="6238672" y="1614439"/>
          <a:ext cx="4243851" cy="10569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dirty="0"/>
            <a:t>Configuring and Maintaining for Performance</a:t>
          </a:r>
          <a:endParaRPr lang="en-US" sz="1100" kern="1200" dirty="0"/>
        </a:p>
      </dsp:txBody>
      <dsp:txXfrm>
        <a:off x="6269629" y="1645396"/>
        <a:ext cx="4181937" cy="995027"/>
      </dsp:txXfrm>
    </dsp:sp>
    <dsp:sp modelId="{05BB5DD9-75D2-40FF-AA6C-B569CA094AA1}">
      <dsp:nvSpPr>
        <dsp:cNvPr id="0" name=""/>
        <dsp:cNvSpPr/>
      </dsp:nvSpPr>
      <dsp:spPr>
        <a:xfrm>
          <a:off x="6238672" y="2833987"/>
          <a:ext cx="4243851" cy="10569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Monitoring and Troubleshooting Performance</a:t>
          </a:r>
          <a:endParaRPr lang="en-US" sz="1100" kern="1200"/>
        </a:p>
      </dsp:txBody>
      <dsp:txXfrm>
        <a:off x="6269629" y="2864944"/>
        <a:ext cx="4181937" cy="995027"/>
      </dsp:txXfrm>
    </dsp:sp>
    <dsp:sp modelId="{E1BFE188-81D3-4B1F-8E18-914B1673D891}">
      <dsp:nvSpPr>
        <dsp:cNvPr id="0" name=""/>
        <dsp:cNvSpPr/>
      </dsp:nvSpPr>
      <dsp:spPr>
        <a:xfrm>
          <a:off x="6238672" y="4053535"/>
          <a:ext cx="4243851" cy="10569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Accelerating and Tuning Performance</a:t>
          </a:r>
          <a:endParaRPr lang="en-US" sz="1100" kern="1200"/>
        </a:p>
      </dsp:txBody>
      <dsp:txXfrm>
        <a:off x="6269629" y="4084492"/>
        <a:ext cx="4181937" cy="99502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2261"/>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2261"/>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Use our free training at </a:t>
          </a:r>
          <a:r>
            <a:rPr lang="en-US" sz="2000" kern="1200" baseline="0" dirty="0">
              <a:hlinkClick xmlns:r="http://schemas.openxmlformats.org/officeDocument/2006/relationships" r:id="rId1"/>
            </a:rPr>
            <a:t>https://aka.ms/sqlworkshops</a:t>
          </a:r>
          <a:endParaRPr lang="en-US" sz="2000" kern="1200" dirty="0"/>
        </a:p>
      </dsp:txBody>
      <dsp:txXfrm>
        <a:off x="0" y="2261"/>
        <a:ext cx="10643309" cy="771015"/>
      </dsp:txXfrm>
    </dsp:sp>
    <dsp:sp modelId="{DF1F2C67-B013-48B5-AC4C-0B7DD6C36E16}">
      <dsp:nvSpPr>
        <dsp:cNvPr id="0" name=""/>
        <dsp:cNvSpPr/>
      </dsp:nvSpPr>
      <dsp:spPr>
        <a:xfrm>
          <a:off x="0" y="773276"/>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3D305-9319-48F0-90FA-D392CB7E65B2}">
      <dsp:nvSpPr>
        <dsp:cNvPr id="0" name=""/>
        <dsp:cNvSpPr/>
      </dsp:nvSpPr>
      <dsp:spPr>
        <a:xfrm>
          <a:off x="0" y="773276"/>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Learn from videos and demos at </a:t>
          </a:r>
          <a:r>
            <a:rPr lang="en-US" sz="2000" kern="1200" baseline="0" dirty="0">
              <a:hlinkClick xmlns:r="http://schemas.openxmlformats.org/officeDocument/2006/relationships" r:id="rId2"/>
            </a:rPr>
            <a:t>https://aka.ms/sqlchannel</a:t>
          </a:r>
          <a:endParaRPr lang="en-US" sz="2000" kern="1200" dirty="0"/>
        </a:p>
      </dsp:txBody>
      <dsp:txXfrm>
        <a:off x="0" y="773276"/>
        <a:ext cx="10643309" cy="771015"/>
      </dsp:txXfrm>
    </dsp:sp>
    <dsp:sp modelId="{1E4A7E02-6822-4A87-A819-E82709079753}">
      <dsp:nvSpPr>
        <dsp:cNvPr id="0" name=""/>
        <dsp:cNvSpPr/>
      </dsp:nvSpPr>
      <dsp:spPr>
        <a:xfrm>
          <a:off x="0" y="1544292"/>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FCFC4-5362-446D-B921-32CF86FAC6A7}">
      <dsp:nvSpPr>
        <dsp:cNvPr id="0" name=""/>
        <dsp:cNvSpPr/>
      </dsp:nvSpPr>
      <dsp:spPr>
        <a:xfrm>
          <a:off x="0" y="1544292"/>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Download and try SQL Server 2019 at </a:t>
          </a:r>
          <a:r>
            <a:rPr lang="en-US" sz="2000" kern="1200" baseline="0" dirty="0">
              <a:hlinkClick xmlns:r="http://schemas.openxmlformats.org/officeDocument/2006/relationships" r:id="rId3"/>
            </a:rPr>
            <a:t>http://aka.ms/ss19</a:t>
          </a:r>
          <a:endParaRPr lang="en-US" sz="2000" kern="1200" dirty="0"/>
        </a:p>
      </dsp:txBody>
      <dsp:txXfrm>
        <a:off x="0" y="1544292"/>
        <a:ext cx="10643309" cy="771015"/>
      </dsp:txXfrm>
    </dsp:sp>
    <dsp:sp modelId="{2917FAFC-3F5A-4B50-BA9B-12521720A14E}">
      <dsp:nvSpPr>
        <dsp:cNvPr id="0" name=""/>
        <dsp:cNvSpPr/>
      </dsp:nvSpPr>
      <dsp:spPr>
        <a:xfrm>
          <a:off x="0" y="2315307"/>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348FB5-6BF1-4DC3-B2B8-C8829DF8B960}">
      <dsp:nvSpPr>
        <dsp:cNvPr id="0" name=""/>
        <dsp:cNvSpPr/>
      </dsp:nvSpPr>
      <dsp:spPr>
        <a:xfrm>
          <a:off x="0" y="2315307"/>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kern="1200" dirty="0"/>
            <a:t>Watch the video Modernizing SQL Server at </a:t>
          </a:r>
          <a:r>
            <a:rPr lang="en-US" sz="2000" b="0" kern="1200" dirty="0">
              <a:hlinkClick xmlns:r="http://schemas.openxmlformats.org/officeDocument/2006/relationships" r:id="rId4"/>
            </a:rPr>
            <a:t>https://www.youtube.com/watch?v=</a:t>
          </a:r>
          <a:r>
            <a:rPr lang="en-US" sz="2000" b="0" kern="1200">
              <a:hlinkClick xmlns:r="http://schemas.openxmlformats.org/officeDocument/2006/relationships" r:id="rId4"/>
            </a:rPr>
            <a:t>5RPkuQHcxxsto </a:t>
          </a:r>
          <a:r>
            <a:rPr lang="en-US" sz="2000" b="0" kern="1200"/>
            <a:t>to plan </a:t>
          </a:r>
          <a:r>
            <a:rPr lang="en-US" sz="2000" b="0" kern="1200" dirty="0"/>
            <a:t>your migration</a:t>
          </a:r>
          <a:endParaRPr lang="en-US" sz="2000" kern="1200" dirty="0"/>
        </a:p>
      </dsp:txBody>
      <dsp:txXfrm>
        <a:off x="0" y="2315307"/>
        <a:ext cx="10643309" cy="771015"/>
      </dsp:txXfrm>
    </dsp:sp>
    <dsp:sp modelId="{E79B3A54-B8FE-41E0-9EF5-31035C61C622}">
      <dsp:nvSpPr>
        <dsp:cNvPr id="0" name=""/>
        <dsp:cNvSpPr/>
      </dsp:nvSpPr>
      <dsp:spPr>
        <a:xfrm>
          <a:off x="0" y="3086322"/>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5FA155-999E-4CE1-8205-A566BFF571F2}">
      <dsp:nvSpPr>
        <dsp:cNvPr id="0" name=""/>
        <dsp:cNvSpPr/>
      </dsp:nvSpPr>
      <dsp:spPr>
        <a:xfrm>
          <a:off x="0" y="3086322"/>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Read the what’s new for SQL 2019 </a:t>
          </a:r>
          <a:r>
            <a:rPr lang="en-US" sz="2000" kern="1200" baseline="0" dirty="0">
              <a:hlinkClick xmlns:r="http://schemas.openxmlformats.org/officeDocument/2006/relationships" r:id="rId5"/>
            </a:rPr>
            <a:t>documentation</a:t>
          </a:r>
          <a:endParaRPr lang="en-US" sz="2000" kern="1200" dirty="0"/>
        </a:p>
      </dsp:txBody>
      <dsp:txXfrm>
        <a:off x="0" y="3086322"/>
        <a:ext cx="10643309" cy="771015"/>
      </dsp:txXfrm>
    </dsp:sp>
    <dsp:sp modelId="{E86B7DE6-FE12-4BB6-B496-846AEB2A349B}">
      <dsp:nvSpPr>
        <dsp:cNvPr id="0" name=""/>
        <dsp:cNvSpPr/>
      </dsp:nvSpPr>
      <dsp:spPr>
        <a:xfrm>
          <a:off x="0" y="3857338"/>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67CEF0-5FF5-425A-AD9F-F7D8DA59DEF5}">
      <dsp:nvSpPr>
        <dsp:cNvPr id="0" name=""/>
        <dsp:cNvSpPr/>
      </dsp:nvSpPr>
      <dsp:spPr>
        <a:xfrm>
          <a:off x="0" y="3857338"/>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Sign-up for the EAP program at </a:t>
          </a:r>
          <a:r>
            <a:rPr lang="en-US" sz="2000" kern="1200" baseline="0" dirty="0">
              <a:hlinkClick xmlns:r="http://schemas.openxmlformats.org/officeDocument/2006/relationships" r:id="rId6"/>
            </a:rPr>
            <a:t>https://aka.ms/eapsignup</a:t>
          </a:r>
          <a:endParaRPr lang="en-US" sz="2000" kern="1200" dirty="0"/>
        </a:p>
      </dsp:txBody>
      <dsp:txXfrm>
        <a:off x="0" y="3857338"/>
        <a:ext cx="10643309" cy="771015"/>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2/16/2020 7:55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2/16/2020 7:30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sql/database-engine/configure-windows/buffer-pool-extension?view=sql-server-2017"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7:30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a:solidFill>
                  <a:schemeClr val="tx1"/>
                </a:solidFill>
                <a:effectLst/>
                <a:latin typeface="+mn-lt"/>
                <a:ea typeface="+mn-ea"/>
                <a:cs typeface="+mn-cs"/>
              </a:rPr>
              <a:t>2 min</a:t>
            </a:r>
          </a:p>
          <a:p>
            <a:pPr rtl="0" fontAlgn="base"/>
            <a:endParaRPr lang="en-US" sz="1200" b="0" i="0" u="none" strike="noStrike" kern="1200">
              <a:solidFill>
                <a:schemeClr val="tx1"/>
              </a:solidFill>
              <a:effectLst/>
              <a:latin typeface="+mn-lt"/>
              <a:ea typeface="+mn-ea"/>
              <a:cs typeface="+mn-cs"/>
            </a:endParaRPr>
          </a:p>
          <a:p>
            <a:pPr rtl="0" fontAlgn="base"/>
            <a:r>
              <a:rPr lang="en-US" sz="1200" b="0" i="0" u="none" strike="noStrike" kern="1200">
                <a:solidFill>
                  <a:schemeClr val="tx1"/>
                </a:solidFill>
                <a:effectLst/>
                <a:latin typeface="+mn-lt"/>
                <a:ea typeface="+mn-ea"/>
                <a:cs typeface="+mn-cs"/>
              </a:rPr>
              <a:t>Potential demos here: </a:t>
            </a:r>
          </a:p>
          <a:p>
            <a:pPr marL="171450" indent="-171450" rtl="0" fontAlgn="base">
              <a:buFontTx/>
              <a:buChar char="-"/>
            </a:pPr>
            <a:r>
              <a:rPr lang="en-US" sz="1200" b="0" i="0" u="none" strike="noStrike" kern="1200">
                <a:solidFill>
                  <a:schemeClr val="tx1"/>
                </a:solidFill>
                <a:effectLst/>
                <a:latin typeface="+mn-lt"/>
                <a:ea typeface="+mn-ea"/>
                <a:cs typeface="+mn-cs"/>
              </a:rPr>
              <a:t>Online gaming site build demo for BC MI and read scale out</a:t>
            </a:r>
          </a:p>
          <a:p>
            <a:pPr marL="171450" indent="-171450" rtl="0" fontAlgn="base">
              <a:buFontTx/>
              <a:buChar char="-"/>
            </a:pPr>
            <a:r>
              <a:rPr lang="en-US" sz="1200" b="0" i="0" u="none" strike="noStrike" kern="1200">
                <a:solidFill>
                  <a:schemeClr val="tx1"/>
                </a:solidFill>
                <a:effectLst/>
                <a:latin typeface="+mn-lt"/>
                <a:ea typeface="+mn-ea"/>
                <a:cs typeface="+mn-cs"/>
              </a:rPr>
              <a:t>Serverless wine quality database</a:t>
            </a:r>
          </a:p>
          <a:p>
            <a:endParaRPr lang="en-US" sz="1200"/>
          </a:p>
          <a:p>
            <a:endParaRPr lang="en-US" sz="1200"/>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sz="12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3921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7:30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Overview: </a:t>
            </a:r>
            <a:r>
              <a:rPr lang="en-US" sz="900" b="0" i="0" u="none" strike="noStrike" kern="120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a:p>
          <a:p>
            <a:endParaRPr lang="en-US" b="1"/>
          </a:p>
          <a:p>
            <a:r>
              <a:rPr lang="en-US" b="1"/>
              <a:t>Talking Points:</a:t>
            </a:r>
          </a:p>
          <a:p>
            <a:r>
              <a:rPr lang="en-US" b="0"/>
              <a:t>Azure SQL Database give you flexible purchasing models to have simple preconfigured compute &amp; storage or independent control over compute &amp; storage.</a:t>
            </a:r>
          </a:p>
          <a:p>
            <a:endParaRPr lang="en-US" b="1"/>
          </a:p>
          <a:p>
            <a:r>
              <a:rPr lang="en-US" b="1"/>
              <a:t>vCore model. </a:t>
            </a:r>
            <a:r>
              <a:rPr lang="en-US" sz="900" b="0" i="0" u="none" strike="noStrike" kern="120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a:solidFill>
                  <a:schemeClr val="tx1"/>
                </a:solidFill>
                <a:effectLst/>
                <a:latin typeface="+mn-lt"/>
                <a:ea typeface="+mn-ea"/>
                <a:cs typeface="+mn-cs"/>
              </a:rPr>
              <a:t>Best for customers who value flexibility; control and transparency</a:t>
            </a:r>
          </a:p>
          <a:p>
            <a:pPr lvl="1"/>
            <a:r>
              <a:rPr lang="en-US"/>
              <a:t>Customers can select compute and storage independently</a:t>
            </a:r>
          </a:p>
          <a:p>
            <a:pPr lvl="1"/>
            <a:r>
              <a:rPr lang="en-US"/>
              <a:t>Allows customers to right-size their compute requirements in the cloud</a:t>
            </a:r>
          </a:p>
          <a:p>
            <a:pPr lvl="1"/>
            <a:r>
              <a:rPr lang="en-ZA"/>
              <a:t>v</a:t>
            </a:r>
            <a:r>
              <a:rPr lang="en-US"/>
              <a:t>Core sizing offers flexibility of choice</a:t>
            </a:r>
          </a:p>
          <a:p>
            <a:endParaRPr lang="en-US" sz="900" b="0" i="0" u="none" strike="noStrike" kern="1200">
              <a:solidFill>
                <a:schemeClr val="tx1"/>
              </a:solidFill>
              <a:effectLst/>
              <a:latin typeface="+mn-lt"/>
              <a:ea typeface="+mn-ea"/>
              <a:cs typeface="+mn-cs"/>
            </a:endParaRPr>
          </a:p>
          <a:p>
            <a:endParaRPr lang="en-US" sz="900" b="0"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Database Transaction Unit (DTU) model. </a:t>
            </a:r>
            <a:r>
              <a:rPr lang="en-US" sz="900" b="0" i="0" u="none" strike="noStrike" kern="1200">
                <a:solidFill>
                  <a:schemeClr val="tx1"/>
                </a:solidFill>
                <a:effectLst/>
                <a:latin typeface="+mn-lt"/>
                <a:ea typeface="+mn-ea"/>
                <a:cs typeface="+mn-cs"/>
              </a:rPr>
              <a:t>Bundled measure of compute, storage and IO resources. </a:t>
            </a:r>
          </a:p>
          <a:p>
            <a:r>
              <a:rPr lang="en-US" sz="900" b="0" i="0" u="none" strike="noStrike" kern="1200">
                <a:solidFill>
                  <a:schemeClr val="tx1"/>
                </a:solidFill>
                <a:effectLst/>
                <a:latin typeface="+mn-lt"/>
                <a:ea typeface="+mn-ea"/>
                <a:cs typeface="+mn-cs"/>
              </a:rPr>
              <a:t>Best for customers who want simple, pre-configured resource options</a:t>
            </a:r>
          </a:p>
          <a:p>
            <a:endParaRPr lang="en-US" sz="900" b="1"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Reference</a:t>
            </a:r>
          </a:p>
          <a:p>
            <a:r>
              <a:rPr lang="en-US" sz="900" b="0" i="0" u="none" strike="noStrike" kern="1200">
                <a:solidFill>
                  <a:schemeClr val="tx1"/>
                </a:solidFill>
                <a:effectLst/>
                <a:latin typeface="+mn-lt"/>
                <a:ea typeface="+mn-ea"/>
                <a:cs typeface="+mn-cs"/>
              </a:rPr>
              <a:t>https://docs.microsoft.com/en-us/azure/sql-database/sql-database-service-tiers</a:t>
            </a:r>
          </a:p>
          <a:p>
            <a:endParaRPr lang="en-US" sz="9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527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4876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1978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571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36658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7:30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F8D3B47-7903-4415-A970-DFC5293F74AD}"/>
              </a:ext>
            </a:extLst>
          </p:cNvPr>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Completely separated compute from storage</a:t>
            </a:r>
          </a:p>
          <a:p>
            <a:r>
              <a:rPr lang="en-US" sz="1224" kern="1200" dirty="0">
                <a:solidFill>
                  <a:schemeClr val="tx1"/>
                </a:solidFill>
                <a:effectLst/>
                <a:latin typeface="+mn-lt"/>
                <a:ea typeface="+mn-ea"/>
                <a:cs typeface="+mn-cs"/>
              </a:rPr>
              <a:t>Introduced multi-tier caching level</a:t>
            </a:r>
          </a:p>
          <a:p>
            <a:r>
              <a:rPr lang="en-US" sz="1224" kern="1200" dirty="0">
                <a:solidFill>
                  <a:schemeClr val="tx1"/>
                </a:solidFill>
                <a:effectLst/>
                <a:latin typeface="+mn-lt"/>
                <a:ea typeface="+mn-ea"/>
                <a:cs typeface="+mn-cs"/>
              </a:rPr>
              <a:t>Delivers performance and helps with availability of the system</a:t>
            </a:r>
          </a:p>
          <a:p>
            <a:r>
              <a:rPr lang="en-US" sz="1224" kern="1200" dirty="0">
                <a:solidFill>
                  <a:schemeClr val="tx1"/>
                </a:solidFill>
                <a:effectLst/>
                <a:latin typeface="+mn-lt"/>
                <a:ea typeface="+mn-ea"/>
                <a:cs typeface="+mn-cs"/>
              </a:rPr>
              <a:t>Separated out the log service to remove traditional contention that exists between log and data files</a:t>
            </a:r>
          </a:p>
          <a:p>
            <a:r>
              <a:rPr lang="en-US" sz="1224" kern="1200" dirty="0">
                <a:solidFill>
                  <a:schemeClr val="tx1"/>
                </a:solidFill>
                <a:effectLst/>
                <a:latin typeface="+mn-lt"/>
                <a:ea typeface="+mn-ea"/>
                <a:cs typeface="+mn-cs"/>
              </a:rPr>
              <a:t>Removed backup operations from the compute node</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Unlike normal sql which traditionally, when you have to add more space, you would grow the file</a:t>
            </a:r>
          </a:p>
          <a:p>
            <a:r>
              <a:rPr lang="en-US" sz="1224" kern="1200" dirty="0">
                <a:solidFill>
                  <a:schemeClr val="tx1"/>
                </a:solidFill>
                <a:effectLst/>
                <a:latin typeface="+mn-lt"/>
                <a:ea typeface="+mn-ea"/>
                <a:cs typeface="+mn-cs"/>
              </a:rPr>
              <a:t>In hyperscale we add more files so we can scale the storage layer on the horizontal axes</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Multiple layers of tier performance </a:t>
            </a:r>
            <a:r>
              <a:rPr lang="en-US" sz="1224" kern="1200" dirty="0" err="1">
                <a:solidFill>
                  <a:schemeClr val="tx1"/>
                </a:solidFill>
                <a:effectLst/>
                <a:latin typeface="+mn-lt"/>
                <a:ea typeface="+mn-ea"/>
                <a:cs typeface="+mn-cs"/>
              </a:rPr>
              <a:t>cahce</a:t>
            </a:r>
            <a:r>
              <a:rPr lang="en-US" sz="1224" kern="1200" dirty="0">
                <a:solidFill>
                  <a:schemeClr val="tx1"/>
                </a:solidFill>
                <a:effectLst/>
                <a:latin typeface="+mn-lt"/>
                <a:ea typeface="+mn-ea"/>
                <a:cs typeface="+mn-cs"/>
              </a:rPr>
              <a:t>, its stateless</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i="0" dirty="0">
              <a:solidFill>
                <a:srgbClr val="000000"/>
              </a:solidFill>
              <a:latin typeface="Calibri" panose="020F0502020204030204" pitchFamily="34"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i="0" dirty="0">
              <a:solidFill>
                <a:srgbClr val="000000"/>
              </a:solidFill>
              <a:latin typeface="Calibri" panose="020F0502020204030204" pitchFamily="34"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i="0" dirty="0">
                <a:solidFill>
                  <a:srgbClr val="000000"/>
                </a:solidFill>
                <a:latin typeface="Calibri" panose="020F0502020204030204" pitchFamily="34" charset="0"/>
              </a:rPr>
              <a:t>Hyperscale is built based on a new cloud-born architecture which decouples compute, log and storage. </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i="0" dirty="0">
              <a:solidFill>
                <a:srgbClr val="000000"/>
              </a:solidFill>
              <a:latin typeface="Calibri" panose="020F0502020204030204" pitchFamily="34" charset="0"/>
            </a:endParaRPr>
          </a:p>
          <a:p>
            <a:pPr marL="171450" indent="-171450">
              <a:buFont typeface="Arial" panose="020B0604020202020204" pitchFamily="34" charset="0"/>
              <a:buChar char="•"/>
            </a:pPr>
            <a:r>
              <a:rPr lang="en-US" b="1" dirty="0"/>
              <a:t>Compute. </a:t>
            </a:r>
            <a:r>
              <a:rPr lang="en-US" sz="1400" b="0" i="0" u="none" strike="noStrike" kern="1200" dirty="0">
                <a:solidFill>
                  <a:schemeClr val="tx1"/>
                </a:solidFill>
                <a:effectLst/>
                <a:latin typeface="+mn-lt"/>
                <a:ea typeface="+mn-ea"/>
                <a:cs typeface="+mn-cs"/>
              </a:rPr>
              <a:t>The compute node is where the relational engine lives, so all the language elements, query processing, and so on, occur. All user interactions with a Hyperscale database happen through these compute nodes. Compute nodes have SSD-based caches (labeled RBPEX - Resilient Buffer Pool Extension in the preceding diagram) to minimize the number of network round trips required to fetch a page of data. There is one primary compute node where all the read-write workloads and transactions are processed. There are one or more secondary compute nodes that act as hot standby nodes for failover purposes, as well as act as read-only compute nodes for offloading read workloads (if this functionality is desired).</a:t>
            </a:r>
          </a:p>
          <a:p>
            <a:pPr marL="171450" indent="-171450">
              <a:buFont typeface="Arial" panose="020B0604020202020204" pitchFamily="34" charset="0"/>
              <a:buChar char="•"/>
            </a:pPr>
            <a:r>
              <a:rPr lang="en-US" dirty="0"/>
              <a:t>Log Service: Local SSD cache</a:t>
            </a:r>
          </a:p>
          <a:p>
            <a:pPr marL="171450" indent="-171450">
              <a:buFont typeface="Arial" panose="020B0604020202020204" pitchFamily="34" charset="0"/>
              <a:buChar char="•"/>
            </a:pPr>
            <a:r>
              <a:rPr lang="en-US" b="1" dirty="0"/>
              <a:t>Page Servers. </a:t>
            </a:r>
            <a:r>
              <a:rPr lang="en-US" sz="1400" b="0" i="0" u="none" strike="noStrike" kern="1200" dirty="0">
                <a:solidFill>
                  <a:schemeClr val="tx1"/>
                </a:solidFill>
                <a:effectLst/>
                <a:latin typeface="+mn-lt"/>
                <a:ea typeface="+mn-ea"/>
                <a:cs typeface="+mn-cs"/>
              </a:rPr>
              <a:t>Page servers are systems representing a scaled-out storage engine. Each page server is responsible for a subset of the pages in the database. Nominally, each page server controls 128 of data. No data is shared on more than one page server (outside of replicas that are kept for redundancy and availability). The job of a page server is to serve database pages out to the compute nodes on demand, and to keep the pages updated as transactions update data. Page servers are kept up-to-date by playing log records from the log service. Page servers also maintain SSD-based caches to enhance performance. Long-term storage of data pages is kept in Azure Storage for additional reliability.</a:t>
            </a:r>
          </a:p>
          <a:p>
            <a:pPr marL="171450" indent="-171450">
              <a:buFont typeface="Arial" panose="020B0604020202020204" pitchFamily="34" charset="0"/>
              <a:buChar char="•"/>
            </a:pPr>
            <a:r>
              <a:rPr lang="en-US" sz="1400" b="1" i="0" u="none" strike="noStrike" kern="1200" dirty="0">
                <a:solidFill>
                  <a:schemeClr val="tx1"/>
                </a:solidFill>
                <a:effectLst/>
                <a:latin typeface="+mn-lt"/>
                <a:ea typeface="+mn-ea"/>
                <a:cs typeface="+mn-cs"/>
              </a:rPr>
              <a:t>Log service</a:t>
            </a:r>
            <a:r>
              <a:rPr lang="en-US" sz="1400" b="0" i="0" u="none" strike="noStrike" kern="1200" dirty="0">
                <a:solidFill>
                  <a:schemeClr val="tx1"/>
                </a:solidFill>
                <a:effectLst/>
                <a:latin typeface="+mn-lt"/>
                <a:ea typeface="+mn-ea"/>
                <a:cs typeface="+mn-cs"/>
              </a:rPr>
              <a:t>. The log service node accepts log records from the primary compute node, persists them in a durable cache, and forwards the log records to the rest of the compute nodes (so they can update their caches) as well as the relevant page server(s), so that the data can be updated there. In this way, all data changes from the primary compute node are propagated through the log service to all the secondary compute nodes and page servers. Finally, the log record(s) are pushed out to long-term storage in Azure Storage, which is an infinite storage repository. This mechanism removes the necessity for frequent log truncation. The log service also has local cache to speed up access.</a:t>
            </a:r>
            <a:endParaRPr lang="en-US" dirty="0"/>
          </a:p>
          <a:p>
            <a:pPr marL="171450" indent="-171450">
              <a:buFont typeface="Arial" panose="020B0604020202020204" pitchFamily="34" charset="0"/>
              <a:buChar char="•"/>
            </a:pPr>
            <a:r>
              <a:rPr lang="en-US" b="1" dirty="0"/>
              <a:t>Remote Data Storage. </a:t>
            </a:r>
            <a:r>
              <a:rPr lang="en-US" sz="1400" b="0" i="0" u="none" strike="noStrike" kern="1200" dirty="0">
                <a:solidFill>
                  <a:schemeClr val="tx1"/>
                </a:solidFill>
                <a:effectLst/>
                <a:latin typeface="+mn-lt"/>
                <a:ea typeface="+mn-ea"/>
                <a:cs typeface="+mn-cs"/>
              </a:rPr>
              <a:t>The Azure storage node is the final destination of data from page servers. This storage is used for backup purposes as well as for replication between Azure regions. Backups consist of snapshots of data files. Restore operation are fast from these snapshots and data can be restored to any point in time.</a:t>
            </a:r>
            <a:endParaRPr lang="en-US" dirty="0"/>
          </a:p>
          <a:p>
            <a:endParaRPr lang="en-US" dirty="0"/>
          </a:p>
          <a:p>
            <a:endParaRPr lang="en-US" dirty="0"/>
          </a:p>
          <a:p>
            <a:r>
              <a:rPr lang="en-US" dirty="0"/>
              <a:t>Hyperscale is an all new storage layer under the database</a:t>
            </a:r>
          </a:p>
          <a:p>
            <a:r>
              <a:rPr lang="en-US" dirty="0"/>
              <a:t>Hyperscale is architected for the cloud from the ground up.</a:t>
            </a:r>
          </a:p>
          <a:p>
            <a:r>
              <a:rPr lang="en-US" dirty="0"/>
              <a:t>Hyperscale is fully compatible with Azure SQL Database</a:t>
            </a:r>
          </a:p>
          <a:p>
            <a:r>
              <a:rPr lang="en-US" dirty="0"/>
              <a:t>Hyperscale is no limits</a:t>
            </a:r>
          </a:p>
          <a:p>
            <a:r>
              <a:rPr lang="en-US" dirty="0"/>
              <a:t>Hyperscale is VLDB size without the VLDB headaches</a:t>
            </a:r>
          </a:p>
          <a:p>
            <a:r>
              <a:rPr lang="en-US" dirty="0"/>
              <a:t>Support for </a:t>
            </a:r>
            <a:r>
              <a:rPr lang="en-US" dirty="0">
                <a:solidFill>
                  <a:srgbClr val="00B050"/>
                </a:solidFill>
              </a:rPr>
              <a:t>100TB</a:t>
            </a:r>
            <a:r>
              <a:rPr lang="en-US" dirty="0"/>
              <a:t>+</a:t>
            </a:r>
          </a:p>
          <a:p>
            <a:endParaRPr lang="en-US" dirty="0"/>
          </a:p>
          <a:p>
            <a:pPr marL="0" lvl="1" indent="0">
              <a:buNone/>
            </a:pPr>
            <a:r>
              <a:rPr lang="en-US" sz="3264" dirty="0">
                <a:latin typeface="Segoe UI Light" panose="020B0502040204020203" pitchFamily="34" charset="0"/>
                <a:cs typeface="Segoe UI Light" panose="020B0502040204020203" pitchFamily="34" charset="0"/>
              </a:rPr>
              <a:t>Low latency, high throughput for large databases.</a:t>
            </a:r>
          </a:p>
          <a:p>
            <a:pPr marL="0" lvl="1" indent="0">
              <a:buNone/>
            </a:pPr>
            <a:r>
              <a:rPr lang="en-US" sz="3264" dirty="0">
                <a:latin typeface="Segoe UI Light" panose="020B0502040204020203" pitchFamily="34" charset="0"/>
                <a:cs typeface="Segoe UI Light" panose="020B0502040204020203" pitchFamily="34" charset="0"/>
              </a:rPr>
              <a:t>Backups are snapshot-based</a:t>
            </a:r>
          </a:p>
          <a:p>
            <a:pPr marL="401524" lvl="2" indent="0">
              <a:buNone/>
            </a:pPr>
            <a:r>
              <a:rPr lang="en-US" sz="2856" dirty="0">
                <a:latin typeface="Segoe UI Light" panose="020B0502040204020203" pitchFamily="34" charset="0"/>
                <a:cs typeface="Segoe UI Light" panose="020B0502040204020203" pitchFamily="34" charset="0"/>
              </a:rPr>
              <a:t>No impact on query performance</a:t>
            </a:r>
            <a:endParaRPr lang="en-US" sz="3264" dirty="0">
              <a:latin typeface="Segoe UI Light" panose="020B0502040204020203" pitchFamily="34" charset="0"/>
              <a:cs typeface="Segoe UI Light" panose="020B0502040204020203" pitchFamily="34" charset="0"/>
            </a:endParaRPr>
          </a:p>
          <a:p>
            <a:pPr marL="0" lvl="1" indent="0">
              <a:buNone/>
            </a:pPr>
            <a:r>
              <a:rPr lang="en-US" sz="3264" dirty="0">
                <a:latin typeface="Segoe UI Light" panose="020B0502040204020203" pitchFamily="34" charset="0"/>
                <a:cs typeface="Segoe UI Light" panose="020B0502040204020203" pitchFamily="34" charset="0"/>
              </a:rPr>
              <a:t>Rapid database restore</a:t>
            </a:r>
            <a:endParaRPr lang="en-US" dirty="0"/>
          </a:p>
          <a:p>
            <a:endParaRPr lang="en-US" dirty="0"/>
          </a:p>
          <a:p>
            <a:pPr marL="171450" indent="-171450">
              <a:buFont typeface="Arial" panose="020B0604020202020204" pitchFamily="34" charset="0"/>
              <a:buChar char="•"/>
            </a:pPr>
            <a:r>
              <a:rPr lang="en-US" dirty="0"/>
              <a:t>ADR - </a:t>
            </a:r>
            <a:r>
              <a:rPr lang="en-US" sz="882" b="0" i="0" kern="1200" dirty="0">
                <a:solidFill>
                  <a:schemeClr val="tx1"/>
                </a:solidFill>
                <a:effectLst/>
                <a:latin typeface="Segoe UI" panose="020B0502040204020203" pitchFamily="34" charset="0"/>
                <a:ea typeface="+mn-ea"/>
                <a:cs typeface="+mn-cs"/>
              </a:rPr>
              <a:t>Accelerated Database Recovery feature in SQL Server 2019, which makes the undo phase of recovery much faster </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RBPEx – SQL 2016 </a:t>
            </a:r>
            <a:r>
              <a:rPr lang="en-US" sz="882" b="1" i="0" u="none" strike="noStrike" kern="1200" dirty="0">
                <a:solidFill>
                  <a:schemeClr val="tx1"/>
                </a:solidFill>
                <a:effectLst/>
                <a:latin typeface="Segoe UI" panose="020B0502040204020203" pitchFamily="34" charset="0"/>
                <a:ea typeface="+mn-ea"/>
                <a:cs typeface="+mn-cs"/>
                <a:hlinkClick r:id="rId3"/>
              </a:rPr>
              <a:t>buffer pool extensions</a:t>
            </a:r>
            <a:r>
              <a:rPr lang="en-US" sz="882" b="0" i="0" kern="1200" dirty="0">
                <a:solidFill>
                  <a:schemeClr val="tx1"/>
                </a:solidFill>
                <a:effectLst/>
                <a:latin typeface="Segoe UI" panose="020B0502040204020203" pitchFamily="34" charset="0"/>
                <a:ea typeface="+mn-ea"/>
                <a:cs typeface="+mn-cs"/>
              </a:rPr>
              <a:t> (BPE), or the ability to extend the buffer pool of SQL Server onto local SSD to simulate having more RAM. In Azure SQL Database Hyperscale, Microsoft further improved this feature with the use of </a:t>
            </a:r>
            <a:r>
              <a:rPr lang="en-US" sz="882" b="0" i="0" kern="1200" dirty="0" err="1">
                <a:solidFill>
                  <a:schemeClr val="tx1"/>
                </a:solidFill>
                <a:effectLst/>
                <a:latin typeface="Segoe UI" panose="020B0502040204020203" pitchFamily="34" charset="0"/>
                <a:ea typeface="+mn-ea"/>
                <a:cs typeface="+mn-cs"/>
              </a:rPr>
              <a:t>Hekaton</a:t>
            </a:r>
            <a:r>
              <a:rPr lang="en-US" sz="882" b="0" i="0" kern="1200" dirty="0">
                <a:solidFill>
                  <a:schemeClr val="tx1"/>
                </a:solidFill>
                <a:effectLst/>
                <a:latin typeface="Segoe UI" panose="020B0502040204020203" pitchFamily="34" charset="0"/>
                <a:ea typeface="+mn-ea"/>
                <a:cs typeface="+mn-cs"/>
              </a:rPr>
              <a:t>, its in-memory, latch-free database structure, to make the data written there recoverable in the event of failure. BPE, which is now called RBPEX for "resilient buffer pool extension," ultimately allows the scaling-out of data via the use of page servers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Snapshot-based backups: SQL Server 2014 introduced the ability to store data files in Azure Storage as http endpoints, and later advances in Azure Storage combined with code enhancements allowed for constant backup with very fast restore times, even at hundreds of terabytes.</a:t>
            </a:r>
          </a:p>
          <a:p>
            <a:pPr marL="171450" indent="-171450">
              <a:buFont typeface="Arial" panose="020B0604020202020204" pitchFamily="34" charset="0"/>
              <a:buChar char="•"/>
            </a:pPr>
            <a:endParaRPr lang="en-US" sz="882" b="0" i="0" kern="1200" dirty="0">
              <a:solidFill>
                <a:schemeClr val="tx1"/>
              </a:solidFill>
              <a:effectLst/>
              <a:latin typeface="Segoe UI" panose="020B0502040204020203" pitchFamily="34" charset="0"/>
              <a:ea typeface="+mn-ea"/>
              <a:cs typeface="+mn-cs"/>
            </a:endParaRPr>
          </a:p>
          <a:p>
            <a:pPr marL="336145" indent="-336145" defTabSz="914314">
              <a:buFont typeface="Arial" panose="020B0604020202020204" pitchFamily="34" charset="0"/>
              <a:buChar char="•"/>
            </a:pPr>
            <a:r>
              <a:rPr lang="en-US" sz="900" dirty="0">
                <a:solidFill>
                  <a:prstClr val="black"/>
                </a:solidFill>
                <a:latin typeface="Segoe UI" panose="020B0502040204020203" pitchFamily="34" charset="0"/>
                <a:cs typeface="Segoe UI" panose="020B0502040204020203" pitchFamily="34" charset="0"/>
              </a:rPr>
              <a:t>Scalable new tiered storage architecture</a:t>
            </a:r>
          </a:p>
          <a:p>
            <a:pPr marL="336145" indent="-336145" defTabSz="914314">
              <a:buFont typeface="Arial" panose="020B0604020202020204" pitchFamily="34" charset="0"/>
              <a:buChar char="•"/>
            </a:pPr>
            <a:r>
              <a:rPr lang="en-US" sz="900" dirty="0">
                <a:solidFill>
                  <a:prstClr val="black"/>
                </a:solidFill>
                <a:latin typeface="Segoe UI" panose="020B0502040204020203" pitchFamily="34" charset="0"/>
                <a:cs typeface="Segoe UI" panose="020B0502040204020203" pitchFamily="34" charset="0"/>
              </a:rPr>
              <a:t>Architected for cloud</a:t>
            </a:r>
          </a:p>
          <a:p>
            <a:pPr marL="336145" indent="-336145" defTabSz="914314">
              <a:buFont typeface="Arial" panose="020B0604020202020204" pitchFamily="34" charset="0"/>
              <a:buChar char="•"/>
            </a:pPr>
            <a:r>
              <a:rPr lang="en-US" sz="900" dirty="0">
                <a:solidFill>
                  <a:prstClr val="black"/>
                </a:solidFill>
                <a:latin typeface="Segoe UI" panose="020B0502040204020203" pitchFamily="34" charset="0"/>
                <a:cs typeface="Segoe UI" panose="020B0502040204020203" pitchFamily="34" charset="0"/>
              </a:rPr>
              <a:t>Fully compatible with Azure SQL Database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Scale compute and storage separately</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Scale up in constant time.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Support for 100TB+ Infinite Log</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Supports 4 Read replicas</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Restore in constant time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No impact of backups on compute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No impact of checkpoints on compute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Accelerated database recovery</a:t>
            </a:r>
          </a:p>
          <a:p>
            <a:pPr marL="171450" indent="-171450">
              <a:buFont typeface="Arial" panose="020B0604020202020204" pitchFamily="34" charset="0"/>
              <a:buChar char="•"/>
            </a:pPr>
            <a:endParaRPr lang="en-US" sz="882" b="0" i="0" kern="1200" dirty="0">
              <a:solidFill>
                <a:schemeClr val="tx1"/>
              </a:solidFill>
              <a:effectLst/>
              <a:latin typeface="Segoe UI" panose="020B0502040204020203" pitchFamily="34" charset="0"/>
              <a:ea typeface="+mn-ea"/>
              <a:cs typeface="+mn-cs"/>
            </a:endParaRPr>
          </a:p>
          <a:p>
            <a:endParaRPr lang="en-US" dirty="0"/>
          </a:p>
          <a:p>
            <a:endParaRPr lang="en-US" dirty="0"/>
          </a:p>
          <a:p>
            <a:endParaRPr lang="en-US" dirty="0"/>
          </a:p>
        </p:txBody>
      </p:sp>
    </p:spTree>
    <p:extLst>
      <p:ext uri="{BB962C8B-B14F-4D97-AF65-F5344CB8AC3E}">
        <p14:creationId xmlns:p14="http://schemas.microsoft.com/office/powerpoint/2010/main" val="582208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3 min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Line-of-business applications, dev/test databases, content management and e-commerce systems are just some examples across a range of applications that often fit the usage pattern ideal for serverless.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Serverless is also well-suited for new applications with compute sizing uncertainty or workloads requiring frequent rescaling in order to reduce costs. </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a:t>
            </a:r>
          </a:p>
          <a:p>
            <a:endParaRPr lang="en-US"/>
          </a:p>
          <a:p>
            <a:r>
              <a:rPr lang="en-US"/>
              <a:t>In the case of multiple databases with unpredictable and intermittent usage - which is not uncommon in multi-tenant SaaS scenarios – consolidating the databases into a single server, then using elastic pools will likely provide better price optimization</a:t>
            </a:r>
          </a:p>
          <a:p>
            <a:endParaRPr lang="en-US"/>
          </a:p>
          <a:p>
            <a:r>
              <a:rPr lang="en-US" sz="1000" b="1">
                <a:effectLst/>
                <a:latin typeface="Segoe UI" panose="020B0502040204020203" pitchFamily="34" charset="0"/>
                <a:cs typeface="Segoe UI" panose="020B0502040204020203" pitchFamily="34" charset="0"/>
              </a:rPr>
              <a:t>Objective:</a:t>
            </a:r>
            <a:r>
              <a:rPr lang="en-US" sz="1000" b="0" baseline="0">
                <a:effectLst/>
                <a:latin typeface="Segoe UI" panose="020B0502040204020203" pitchFamily="34" charset="0"/>
                <a:cs typeface="Segoe UI" panose="020B0502040204020203" pitchFamily="34" charset="0"/>
              </a:rPr>
              <a:t> Scaling </a:t>
            </a:r>
            <a:r>
              <a:rPr lang="en-US" sz="1000">
                <a:latin typeface="Segoe UI" panose="020B0502040204020203" pitchFamily="34" charset="0"/>
                <a:cs typeface="Segoe UI" panose="020B0502040204020203" pitchFamily="34" charset="0"/>
              </a:rPr>
              <a:t>o</a:t>
            </a:r>
            <a:r>
              <a:rPr lang="en-US" sz="1000" b="0" baseline="0">
                <a:effectLst/>
                <a:latin typeface="Segoe UI" panose="020B0502040204020203" pitchFamily="34" charset="0"/>
                <a:cs typeface="Segoe UI" panose="020B0502040204020203" pitchFamily="34" charset="0"/>
              </a:rPr>
              <a:t>ut refers to building apps using multiple databases spread over multiple independent nodes. Typically nodes are cost-effective, commodity class hardware. There are multiple approaches to scale-out but among alternatives, patterns such as sharding and horizontal partitioning provide the best scalability. With these patterns, apps can decentralize their processing, spread their workload to many nodes, and harness the collective computational capacity. You can achieve linear cost-to-scalability ratio as you add more nodes. </a:t>
            </a:r>
            <a:endParaRPr lang="en-US" sz="1000" b="0">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Achieving elasticity and scale for cloud applications has been straightforward for compute and blob storage―simply add or subtract units. But it has remained a challenge for stateful data processing in relational databases. We have seen these challenges emerge most prominently in the following two scenarios:</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Growing and shrinking capacity for the relational database part of your workload</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Managing hotspots that may arise affecting a specific subset of data―such as a particularly busy end customer (tenant)</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Traditionally, scenarios like these have been addressed by investing in larger-scale database servers to support the application. However, this option is limited in the cloud, where all processing happens on predefined commodity hardware. Instead, distributing data and processing across many identically structured databases (a scale-out pattern known as "sharding") provides an alternative to traditional scale-up approaches both in terms of cost and elasticity.</a:t>
            </a:r>
          </a:p>
          <a:p>
            <a:r>
              <a:rPr lang="en-US"/>
              <a:t>n.</a:t>
            </a:r>
          </a:p>
          <a:p>
            <a:endParaRPr lang="en-US"/>
          </a:p>
          <a:p>
            <a:endParaRPr lang="en-US"/>
          </a:p>
          <a:p>
            <a:pPr defTabSz="685775">
              <a:lnSpc>
                <a:spcPct val="90000"/>
              </a:lnSpc>
              <a:spcAft>
                <a:spcPts val="250"/>
              </a:spcAft>
              <a:defRPr/>
            </a:pPr>
            <a:r>
              <a:rPr lang="en-US" sz="1200">
                <a:solidFill>
                  <a:srgbClr val="000000"/>
                </a:solidFill>
                <a:latin typeface="Segoe UI"/>
              </a:rPr>
              <a:t>Elastic Pools: Paychex https://customers.microsoft.com/en-us/story/paychex-azure-sql-database-us</a:t>
            </a:r>
          </a:p>
          <a:p>
            <a:pPr defTabSz="685775">
              <a:lnSpc>
                <a:spcPct val="90000"/>
              </a:lnSpc>
              <a:spcAft>
                <a:spcPts val="250"/>
              </a:spcAft>
              <a:defRPr/>
            </a:pPr>
            <a:r>
              <a:rPr lang="en-US" sz="1200">
                <a:solidFill>
                  <a:srgbClr val="000000"/>
                </a:solidFill>
                <a:latin typeface="Segoe UI" panose="020B0502040204020203" pitchFamily="34" charset="0"/>
              </a:rPr>
              <a:t>650,000 businesses across the U.S.  - able to manage time and pay management for all of them in business-critical applications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697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Explain the Manual, Lab or Walk-through process, regardless of how you are teaching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112073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a:t>Restores are not  a size of data operation.</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323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7:30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7:30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659717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7:30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7:30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24945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(NOTE: Replace artwork on right with stock photo of your location)</a:t>
            </a:r>
          </a:p>
          <a:p>
            <a:pPr marL="228600" indent="-228600">
              <a:buFont typeface="+mj-lt"/>
              <a:buAutoNum type="arabicPeriod"/>
            </a:pPr>
            <a:r>
              <a:rPr lang="en-US" dirty="0"/>
              <a:t>Explain the Modules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7:30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83500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7:30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3901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7:30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7:30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5726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2 min</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dirty="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lvl="0"/>
            <a:r>
              <a:rPr lang="en-US" sz="1200" b="0" i="0" dirty="0">
                <a:solidFill>
                  <a:schemeClr val="accent1"/>
                </a:solidFill>
              </a:rPr>
              <a:t>Rehost SQL Server 2008 and 2008 R2 in Azure Virtual Machines to get three years of Extended Security Updates at no additional charge and upgrade to a newer version when ready</a:t>
            </a:r>
            <a:endParaRPr lang="en-US" sz="1200" dirty="0">
              <a:solidFill>
                <a:schemeClr val="accent1"/>
              </a:solidFill>
            </a:endParaRPr>
          </a:p>
          <a:p>
            <a:pPr lvl="0"/>
            <a:r>
              <a:rPr lang="en-US" sz="1200" b="0" i="0" dirty="0">
                <a:solidFill>
                  <a:schemeClr val="accent1"/>
                </a:solidFill>
              </a:rPr>
              <a:t>435 percent overall return on an Azure IaaS investment over five years (for a composite organization based on the interviewed customers) (Forrester Consulting)</a:t>
            </a:r>
            <a:endParaRPr lang="en-US" sz="1200" dirty="0">
              <a:solidFill>
                <a:schemeClr val="accent1"/>
              </a:solidFill>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hlinkClick r:id="rId3"/>
              </a:rPr>
              <a:t>https://azure.microsoft.com/en-us/overview/azure-vs-aws/cost-savings/#sql-server-iaas</a:t>
            </a:r>
            <a:endParaRPr lang="en-US" sz="1200" dirty="0">
              <a:solidFill>
                <a:srgbClr val="000000"/>
              </a:solidFill>
              <a:latin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535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99.99% of the time, 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replicas, 1 read-scale replica, zone-redundant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creating readable replicas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adding more resources (CPU, memory, storage) without long provisioning.</a:t>
            </a:r>
          </a:p>
          <a:p>
            <a:pPr lvl="0"/>
            <a:r>
              <a:rPr lang="en-US" dirty="0">
                <a:hlinkClick r:id="rId9" tooltip="https://docs.microsoft.com/en-us/azure/sql-database/sql-database-security-index"/>
              </a:rPr>
              <a:t>Advanced security</a:t>
            </a:r>
            <a:r>
              <a:rPr lang="en-US" dirty="0"/>
              <a:t> detects threats and vulnerabilities in your databases and enables you to secure your data.</a:t>
            </a:r>
          </a:p>
          <a:p>
            <a:pPr lvl="0"/>
            <a:r>
              <a:rPr lang="en-US" dirty="0">
                <a:hlinkClick r:id="rId10" tooltip="https://docs.microsoft.com/en-us/azure/sql-database/sql-database-automatic-tuning"/>
              </a:rPr>
              <a:t>Automatic tuning</a:t>
            </a:r>
            <a:r>
              <a:rPr lang="en-US" dirty="0"/>
              <a:t> analyzes your workload and provides you the recommendations that can optimize performance of your applications by adding indexes, removing unused indexes, and automatically fixing the query plan issues.</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potential issues in your workload and provides you the recommendations that can help you to fix the problems.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7:30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0921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775">
              <a:lnSpc>
                <a:spcPct val="90000"/>
              </a:lnSpc>
              <a:spcAft>
                <a:spcPts val="250"/>
              </a:spcAft>
              <a:defRPr/>
            </a:pPr>
            <a:r>
              <a:rPr lang="en-US" sz="1200" dirty="0">
                <a:solidFill>
                  <a:srgbClr val="000000"/>
                </a:solidFill>
                <a:latin typeface="Segoe UI"/>
              </a:rPr>
              <a:t>2 min</a:t>
            </a:r>
          </a:p>
          <a:p>
            <a:pPr defTabSz="685775">
              <a:lnSpc>
                <a:spcPct val="90000"/>
              </a:lnSpc>
              <a:spcAft>
                <a:spcPts val="250"/>
              </a:spcAft>
              <a:defRPr/>
            </a:pPr>
            <a:endParaRPr lang="en-US" sz="1200" dirty="0">
              <a:solidFill>
                <a:srgbClr val="000000"/>
              </a:solidFill>
              <a:latin typeface="Segoe UI"/>
            </a:endParaRPr>
          </a:p>
          <a:p>
            <a:r>
              <a:rPr lang="en-US" sz="1200" dirty="0">
                <a:solidFill>
                  <a:srgbClr val="000000"/>
                </a:solidFill>
                <a:latin typeface="Segoe UI"/>
              </a:rPr>
              <a:t>You get two levels of </a:t>
            </a:r>
            <a:r>
              <a:rPr lang="en-US" sz="1200" kern="1200" dirty="0">
                <a:solidFill>
                  <a:schemeClr val="tx1"/>
                </a:solidFill>
                <a:effectLst/>
                <a:latin typeface="+mn-lt"/>
                <a:ea typeface="+mn-ea"/>
                <a:cs typeface="+mn-cs"/>
              </a:rPr>
              <a:t>isolation:</a:t>
            </a:r>
          </a:p>
          <a:p>
            <a:pPr lvl="0"/>
            <a:r>
              <a:rPr lang="en-US" sz="1200" kern="1200" dirty="0">
                <a:solidFill>
                  <a:schemeClr val="tx1"/>
                </a:solidFill>
                <a:effectLst/>
                <a:latin typeface="+mn-lt"/>
                <a:ea typeface="+mn-ea"/>
                <a:cs typeface="+mn-cs"/>
              </a:rPr>
              <a:t>Cluster level: Managed Instances for a tenant are fully isolated from other tenants. No connectivity or resource sharing is possible between different tenants.</a:t>
            </a:r>
          </a:p>
          <a:p>
            <a:pPr lvl="0"/>
            <a:r>
              <a:rPr lang="en-US" sz="1200" kern="1200" dirty="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dirty="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dirty="0">
                <a:solidFill>
                  <a:srgbClr val="000000"/>
                </a:solidFill>
                <a:latin typeface="Segoe UI"/>
              </a:rPr>
              <a:t>49% reduction in cost and 25% increase in performance gains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68634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2/16/2020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400814230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2/16/2020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98BB7-F343-46E2-8EA6-DA9254594F76}"/>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97739FF1-7DA0-489C-B29D-DD51920513E8}"/>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F8AB32-21E1-4E1C-856F-9FDACF420FB5}"/>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5" name="Footer Placeholder 4">
            <a:extLst>
              <a:ext uri="{FF2B5EF4-FFF2-40B4-BE49-F238E27FC236}">
                <a16:creationId xmlns:a16="http://schemas.microsoft.com/office/drawing/2014/main" id="{59E09E3B-B58E-48C5-9D2C-A3A775CAF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1F00BA-96CF-41BE-8D81-32E0372D669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95988539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E32E0-DC72-4561-A356-05B22D207F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1EAE11-0ACC-4AD1-A48B-F76B6876F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508D5-8A04-44DA-918D-9DF372E8846F}"/>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5" name="Footer Placeholder 4">
            <a:extLst>
              <a:ext uri="{FF2B5EF4-FFF2-40B4-BE49-F238E27FC236}">
                <a16:creationId xmlns:a16="http://schemas.microsoft.com/office/drawing/2014/main" id="{80F0DBF4-F638-434B-B8D5-C108FFA6F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CA953-BA24-4581-B9F1-D7B7B0DCDD2C}"/>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185141958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CAD86-3EC1-43E3-A8B1-7F607DE9A7EF}"/>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05D76CDF-B721-44C6-AE1F-991CD4DFF13D}"/>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ED0A7-1E88-4912-B23D-79AE0EF22EDB}"/>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5" name="Footer Placeholder 4">
            <a:extLst>
              <a:ext uri="{FF2B5EF4-FFF2-40B4-BE49-F238E27FC236}">
                <a16:creationId xmlns:a16="http://schemas.microsoft.com/office/drawing/2014/main" id="{29931806-7B3A-4EFB-9168-BE3EF23E50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00D7F-B597-4C36-8F3F-3E36B6D292B9}"/>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3311201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31358-2DF3-4D9E-9693-0CE6762B8B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41D9CA-4FEA-466D-92FE-21D16A9B0A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20A138-B8B9-42D5-8F21-050D3657E1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113AE4-B5EA-4318-B5F7-59955C9B9F84}"/>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6" name="Footer Placeholder 5">
            <a:extLst>
              <a:ext uri="{FF2B5EF4-FFF2-40B4-BE49-F238E27FC236}">
                <a16:creationId xmlns:a16="http://schemas.microsoft.com/office/drawing/2014/main" id="{52E33B1C-542D-4D2A-AC69-BFDCDCF1EE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1CC229-82E9-49E7-9252-DAF6A7BE2E7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45935794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0A33-B0D2-4A52-9CDD-333F7A597453}"/>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478368-9B21-4EA4-A1FC-F3B617EACDD2}"/>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9045A8-5245-44D3-A63B-E4FB4CA004F5}"/>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00F5E4-7B58-4259-9E48-208DA8E12F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C9D840-1238-47C9-A10B-7108601A81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60D7FA-422B-4BC7-B0A9-6C7B92E749FC}"/>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8" name="Footer Placeholder 7">
            <a:extLst>
              <a:ext uri="{FF2B5EF4-FFF2-40B4-BE49-F238E27FC236}">
                <a16:creationId xmlns:a16="http://schemas.microsoft.com/office/drawing/2014/main" id="{76F695D6-F572-4028-8948-AB6EA6CEEB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7D0D25-365E-4789-B91F-BA2838A6445B}"/>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11081445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175F-B8C2-43CB-85E9-0D30CBB7F4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6B8D59-DC63-4FAC-A264-CE347ECC03EE}"/>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4" name="Footer Placeholder 3">
            <a:extLst>
              <a:ext uri="{FF2B5EF4-FFF2-40B4-BE49-F238E27FC236}">
                <a16:creationId xmlns:a16="http://schemas.microsoft.com/office/drawing/2014/main" id="{98845C19-ACD0-4689-A265-829C14E1EE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D0987D-0008-487D-BD69-C75BB50DF4E8}"/>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53875933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462471-C052-4CD7-ABFF-7061C7C22A90}"/>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3" name="Footer Placeholder 2">
            <a:extLst>
              <a:ext uri="{FF2B5EF4-FFF2-40B4-BE49-F238E27FC236}">
                <a16:creationId xmlns:a16="http://schemas.microsoft.com/office/drawing/2014/main" id="{75D033D0-8AAE-4773-9BB5-AB2F4FC0D9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F842BE-8EFB-45C5-86B4-01CBFC9B8AE7}"/>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77150521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2B612-FBB1-4193-A738-FDAB6113DCF1}"/>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37A079-CC1D-4CA9-A71E-B8A702228F75}"/>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D08100-3484-439A-8DDA-E9FA395BF438}"/>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86EEF1-CE9C-4278-9E81-61285100F4AD}"/>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6" name="Footer Placeholder 5">
            <a:extLst>
              <a:ext uri="{FF2B5EF4-FFF2-40B4-BE49-F238E27FC236}">
                <a16:creationId xmlns:a16="http://schemas.microsoft.com/office/drawing/2014/main" id="{51C6AE56-FB39-40FC-9DF7-F0C52016D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35E3E2-335C-46C8-AEFB-66D6FF6F5A4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72267546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3AE4-16FA-4B94-8A1A-F0C34404EDD2}"/>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433886-CFFF-4A9F-B585-6DA1584DD69C}"/>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a:extLst>
              <a:ext uri="{FF2B5EF4-FFF2-40B4-BE49-F238E27FC236}">
                <a16:creationId xmlns:a16="http://schemas.microsoft.com/office/drawing/2014/main" id="{8C28FE14-BE00-4188-9486-AE5F90187EC3}"/>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317CAA-4DB8-4E51-81BC-D3CDBF5C069E}"/>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6" name="Footer Placeholder 5">
            <a:extLst>
              <a:ext uri="{FF2B5EF4-FFF2-40B4-BE49-F238E27FC236}">
                <a16:creationId xmlns:a16="http://schemas.microsoft.com/office/drawing/2014/main" id="{D5D055B3-5FF9-43B3-A7C1-D370E25C26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1F097D-F25F-4502-98C1-53D9F04BC645}"/>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139801350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45AA-439C-4413-8B43-6DACC47395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5C2F35-2B4D-4CC3-9EEB-CABB90A017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8A1C8-14A5-495B-989B-0009757935FA}"/>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5" name="Footer Placeholder 4">
            <a:extLst>
              <a:ext uri="{FF2B5EF4-FFF2-40B4-BE49-F238E27FC236}">
                <a16:creationId xmlns:a16="http://schemas.microsoft.com/office/drawing/2014/main" id="{6E923362-7938-4B26-BA4D-ACD8DEC102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E34A5-47AB-4A32-BC5D-D7B45F3261A0}"/>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400848443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79F28-28D4-496B-A485-0FC1EA5D6423}"/>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094956-32AA-4CB3-8F16-97286F08F3DB}"/>
              </a:ext>
            </a:extLst>
          </p:cNvPr>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BDDABC-745C-4CD8-9C41-C060E15B6CCF}"/>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5" name="Footer Placeholder 4">
            <a:extLst>
              <a:ext uri="{FF2B5EF4-FFF2-40B4-BE49-F238E27FC236}">
                <a16:creationId xmlns:a16="http://schemas.microsoft.com/office/drawing/2014/main" id="{110CD9BD-38B1-4509-AAA3-8C23D3E345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2C6FE9-C805-499D-AE92-7FB1E2E7ED98}"/>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95205561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6" y="300004"/>
            <a:ext cx="11306469" cy="813819"/>
          </a:xfrm>
        </p:spPr>
        <p:txBody>
          <a:bodyPr/>
          <a:lstStyle/>
          <a:p>
            <a:r>
              <a:rPr lang="en-US"/>
              <a:t>Click to edit Master title style</a:t>
            </a:r>
          </a:p>
        </p:txBody>
      </p:sp>
    </p:spTree>
    <p:extLst>
      <p:ext uri="{BB962C8B-B14F-4D97-AF65-F5344CB8AC3E}">
        <p14:creationId xmlns:p14="http://schemas.microsoft.com/office/powerpoint/2010/main" val="167760423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dirty="0"/>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dirty="0"/>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3148355"/>
            <a:ext cx="5146330" cy="561290"/>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9782"/>
            <a:ext cx="4616560" cy="1258441"/>
          </a:xfrm>
          <a:prstGeom prst="rect">
            <a:avLst/>
          </a:prstGeo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859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2/16/2020</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1836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2/16/2020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0406365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image" Target="../media/image1.emf"/><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theme" Target="../theme/theme10.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theme" Target="../theme/theme1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image" Target="../media/image14.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theme" Target="../theme/theme12.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1.emf"/><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image" Target="../media/image1.emf"/><Relationship Id="rId5" Type="http://schemas.openxmlformats.org/officeDocument/2006/relationships/slideLayout" Target="../slideLayouts/slideLayout28.xml"/><Relationship Id="rId10" Type="http://schemas.openxmlformats.org/officeDocument/2006/relationships/theme" Target="../theme/theme4.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theme" Target="../theme/theme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image" Target="../media/image6.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8" Type="http://schemas.openxmlformats.org/officeDocument/2006/relationships/slideLayout" Target="../slideLayouts/slideLayout40.xml"/><Relationship Id="rId3"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9" Type="http://schemas.openxmlformats.org/officeDocument/2006/relationships/slideLayout" Target="../slideLayouts/slideLayout16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45" Type="http://schemas.openxmlformats.org/officeDocument/2006/relationships/image" Target="../media/image6.emf"/><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theme" Target="../theme/theme8.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slideLayout" Target="../slideLayouts/slideLayout176.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 Id="rId20" Type="http://schemas.openxmlformats.org/officeDocument/2006/relationships/slideLayout" Target="../slideLayouts/slideLayout153.xml"/><Relationship Id="rId41" Type="http://schemas.openxmlformats.org/officeDocument/2006/relationships/slideLayout" Target="../slideLayouts/slideLayout1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theme" Target="../theme/theme9.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2" r:id="rId25"/>
    <p:sldLayoutId id="2147485063" r:id="rId26"/>
    <p:sldLayoutId id="2147485064" r:id="rId27"/>
    <p:sldLayoutId id="2147485065" r:id="rId28"/>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928"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 id="21474848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2" r:id="rId37"/>
    <p:sldLayoutId id="2147484993" r:id="rId38"/>
    <p:sldLayoutId id="2147484994" r:id="rId39"/>
    <p:sldLayoutId id="2147484995" r:id="rId40"/>
    <p:sldLayoutId id="2147484996" r:id="rId41"/>
    <p:sldLayoutId id="2147484997" r:id="rId42"/>
    <p:sldLayoutId id="2147484998" r:id="rId43"/>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4F98C4-BE19-4404-B78A-0D6678928327}"/>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70293D-B400-41CE-B2D6-8536DC0FC3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1D842-4B1D-4371-A469-45A5415C9F5A}"/>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EAACF-8C87-44EA-A065-A1173270F563}" type="datetimeFigureOut">
              <a:rPr lang="en-US" smtClean="0"/>
              <a:t>2/16/2020</a:t>
            </a:fld>
            <a:endParaRPr lang="en-US"/>
          </a:p>
        </p:txBody>
      </p:sp>
      <p:sp>
        <p:nvSpPr>
          <p:cNvPr id="5" name="Footer Placeholder 4">
            <a:extLst>
              <a:ext uri="{FF2B5EF4-FFF2-40B4-BE49-F238E27FC236}">
                <a16:creationId xmlns:a16="http://schemas.microsoft.com/office/drawing/2014/main" id="{D202F91A-3129-4DBA-AF70-C3226BEFCABA}"/>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595861-CE43-4370-B14D-904F931C35C6}"/>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35E86-1D8F-428B-94A1-C2894A763B6E}" type="slidenum">
              <a:rPr lang="en-US" smtClean="0"/>
              <a:t>‹#›</a:t>
            </a:fld>
            <a:endParaRPr lang="en-US"/>
          </a:p>
        </p:txBody>
      </p:sp>
    </p:spTree>
    <p:extLst>
      <p:ext uri="{BB962C8B-B14F-4D97-AF65-F5344CB8AC3E}">
        <p14:creationId xmlns:p14="http://schemas.microsoft.com/office/powerpoint/2010/main" val="3519415068"/>
      </p:ext>
    </p:extLst>
  </p:cSld>
  <p:clrMap bg1="lt1" tx1="dk1" bg2="lt2" tx2="dk2" accent1="accent1" accent2="accent2" accent3="accent3" accent4="accent4" accent5="accent5" accent6="accent6" hlink="hlink" folHlink="folHlink"/>
  <p:sldLayoutIdLst>
    <p:sldLayoutId id="2147485001" r:id="rId1"/>
    <p:sldLayoutId id="2147485002" r:id="rId2"/>
    <p:sldLayoutId id="2147485003" r:id="rId3"/>
    <p:sldLayoutId id="2147485004" r:id="rId4"/>
    <p:sldLayoutId id="2147485005" r:id="rId5"/>
    <p:sldLayoutId id="2147485006" r:id="rId6"/>
    <p:sldLayoutId id="2147485007" r:id="rId7"/>
    <p:sldLayoutId id="2147485008" r:id="rId8"/>
    <p:sldLayoutId id="2147485009" r:id="rId9"/>
    <p:sldLayoutId id="2147485010" r:id="rId10"/>
    <p:sldLayoutId id="2147485011" r:id="rId11"/>
    <p:sldLayoutId id="2147485012"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20.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42.png"/><Relationship Id="rId2" Type="http://schemas.openxmlformats.org/officeDocument/2006/relationships/notesSlide" Target="../notesSlides/notesSlide9.xml"/><Relationship Id="rId16" Type="http://schemas.openxmlformats.org/officeDocument/2006/relationships/image" Target="../media/image44.png"/><Relationship Id="rId1" Type="http://schemas.openxmlformats.org/officeDocument/2006/relationships/slideLayout" Target="../slideLayouts/slideLayout109.xml"/><Relationship Id="rId6" Type="http://schemas.openxmlformats.org/officeDocument/2006/relationships/diagramColors" Target="../diagrams/colors4.xml"/><Relationship Id="rId11" Type="http://schemas.openxmlformats.org/officeDocument/2006/relationships/image" Target="../media/image41.svg"/><Relationship Id="rId5" Type="http://schemas.openxmlformats.org/officeDocument/2006/relationships/diagramQuickStyle" Target="../diagrams/quickStyle4.xml"/><Relationship Id="rId15" Type="http://schemas.openxmlformats.org/officeDocument/2006/relationships/image" Target="../media/image28.svg"/><Relationship Id="rId10" Type="http://schemas.openxmlformats.org/officeDocument/2006/relationships/image" Target="../media/image40.png"/><Relationship Id="rId4" Type="http://schemas.openxmlformats.org/officeDocument/2006/relationships/diagramLayout" Target="../diagrams/layout4.xml"/><Relationship Id="rId9" Type="http://schemas.openxmlformats.org/officeDocument/2006/relationships/image" Target="../media/image39.pn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sv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42.png"/><Relationship Id="rId2" Type="http://schemas.openxmlformats.org/officeDocument/2006/relationships/notesSlide" Target="../notesSlides/notesSlide10.xml"/><Relationship Id="rId16" Type="http://schemas.openxmlformats.org/officeDocument/2006/relationships/image" Target="../media/image45.png"/><Relationship Id="rId1" Type="http://schemas.openxmlformats.org/officeDocument/2006/relationships/slideLayout" Target="../slideLayouts/slideLayout109.xml"/><Relationship Id="rId6" Type="http://schemas.openxmlformats.org/officeDocument/2006/relationships/diagramColors" Target="../diagrams/colors5.xml"/><Relationship Id="rId11" Type="http://schemas.openxmlformats.org/officeDocument/2006/relationships/image" Target="../media/image41.svg"/><Relationship Id="rId5" Type="http://schemas.openxmlformats.org/officeDocument/2006/relationships/diagramQuickStyle" Target="../diagrams/quickStyle5.xml"/><Relationship Id="rId15" Type="http://schemas.openxmlformats.org/officeDocument/2006/relationships/image" Target="../media/image30.svg"/><Relationship Id="rId10" Type="http://schemas.openxmlformats.org/officeDocument/2006/relationships/image" Target="../media/image40.png"/><Relationship Id="rId4" Type="http://schemas.openxmlformats.org/officeDocument/2006/relationships/diagramLayout" Target="../diagrams/layout5.xml"/><Relationship Id="rId9" Type="http://schemas.openxmlformats.org/officeDocument/2006/relationships/image" Target="../media/image39.png"/><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notesSlide" Target="../notesSlides/notesSlide11.xml"/><Relationship Id="rId1" Type="http://schemas.openxmlformats.org/officeDocument/2006/relationships/slideLayout" Target="../slideLayouts/slideLayout70.xml"/><Relationship Id="rId6" Type="http://schemas.openxmlformats.org/officeDocument/2006/relationships/image" Target="../media/image47.svg"/><Relationship Id="rId11" Type="http://schemas.openxmlformats.org/officeDocument/2006/relationships/image" Target="../media/image31.png"/><Relationship Id="rId5" Type="http://schemas.openxmlformats.org/officeDocument/2006/relationships/image" Target="../media/image46.png"/><Relationship Id="rId10" Type="http://schemas.openxmlformats.org/officeDocument/2006/relationships/image" Target="../media/image49.svg"/><Relationship Id="rId4" Type="http://schemas.openxmlformats.org/officeDocument/2006/relationships/image" Target="../media/image28.svg"/><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0.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performance#premium-storage-disk-sizes" TargetMode="External"/><Relationship Id="rId2" Type="http://schemas.openxmlformats.org/officeDocument/2006/relationships/notesSlide" Target="../notesSlides/notesSlide13.xml"/><Relationship Id="rId1" Type="http://schemas.openxmlformats.org/officeDocument/2006/relationships/slideLayout" Target="../slideLayouts/slideLayout195.xml"/><Relationship Id="rId4" Type="http://schemas.openxmlformats.org/officeDocument/2006/relationships/hyperlink" Target="https://docs.microsoft.com/en-us/azure/service-fabric/service-fabric-overvie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sql-database/sql-database-in-memory" TargetMode="External"/><Relationship Id="rId2" Type="http://schemas.openxmlformats.org/officeDocument/2006/relationships/notesSlide" Target="../notesSlides/notesSlide14.xml"/><Relationship Id="rId1" Type="http://schemas.openxmlformats.org/officeDocument/2006/relationships/slideLayout" Target="../slideLayouts/slideLayout195.xml"/><Relationship Id="rId6" Type="http://schemas.openxmlformats.org/officeDocument/2006/relationships/hyperlink" Target="https://docs.microsoft.com/en-us/azure/service-fabric/service-fabric-overview" TargetMode="External"/><Relationship Id="rId5" Type="http://schemas.openxmlformats.org/officeDocument/2006/relationships/hyperlink" Target="https://docs.microsoft.com/sql/database-engine/availability-groups/windows/always-on-availability-groups-sql-server" TargetMode="External"/><Relationship Id="rId4" Type="http://schemas.openxmlformats.org/officeDocument/2006/relationships/hyperlink" Target="https://docs.microsoft.com/en-us/azure/sql-database/sql-database-read-scale-ou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95.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performance#premium-storage-disk-sizes" TargetMode="External"/><Relationship Id="rId2" Type="http://schemas.openxmlformats.org/officeDocument/2006/relationships/notesSlide" Target="../notesSlides/notesSlide16.xml"/><Relationship Id="rId1" Type="http://schemas.openxmlformats.org/officeDocument/2006/relationships/slideLayout" Target="../slideLayouts/slideLayout140.xml"/></Relationships>
</file>

<file path=ppt/slides/_rels/slide2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40.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40.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8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5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4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hyperlink" Target="http://aka.ms/bobwardms" TargetMode="External"/><Relationship Id="rId7" Type="http://schemas.openxmlformats.org/officeDocument/2006/relationships/diagramLayout" Target="../diagrams/layout8.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Data" Target="../diagrams/data8.xml"/><Relationship Id="rId5" Type="http://schemas.openxmlformats.org/officeDocument/2006/relationships/hyperlink" Target="http://aka.ms/sqllinuxbook" TargetMode="External"/><Relationship Id="rId10" Type="http://schemas.microsoft.com/office/2007/relationships/diagramDrawing" Target="../diagrams/drawing8.xml"/><Relationship Id="rId4" Type="http://schemas.openxmlformats.org/officeDocument/2006/relationships/hyperlink" Target="http://aka.ms/bobsqldemos" TargetMode="External"/><Relationship Id="rId9" Type="http://schemas.openxmlformats.org/officeDocument/2006/relationships/diagramColors" Target="../diagrams/colors8.xml"/></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0.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diagramColors" Target="../diagrams/colors1.xml"/><Relationship Id="rId12" Type="http://schemas.openxmlformats.org/officeDocument/2006/relationships/image" Target="../media/image41.svg"/><Relationship Id="rId2" Type="http://schemas.openxmlformats.org/officeDocument/2006/relationships/notesSlide" Target="../notesSlides/notesSlide7.xml"/><Relationship Id="rId16" Type="http://schemas.openxmlformats.org/officeDocument/2006/relationships/image" Target="../media/image32.svg"/><Relationship Id="rId1" Type="http://schemas.openxmlformats.org/officeDocument/2006/relationships/slideLayout" Target="../slideLayouts/slideLayout109.xml"/><Relationship Id="rId6" Type="http://schemas.openxmlformats.org/officeDocument/2006/relationships/diagramQuickStyle" Target="../diagrams/quickStyle1.xml"/><Relationship Id="rId11" Type="http://schemas.openxmlformats.org/officeDocument/2006/relationships/image" Target="../media/image40.png"/><Relationship Id="rId5" Type="http://schemas.openxmlformats.org/officeDocument/2006/relationships/diagramLayout" Target="../diagrams/layout1.xml"/><Relationship Id="rId15" Type="http://schemas.openxmlformats.org/officeDocument/2006/relationships/image" Target="../media/image31.png"/><Relationship Id="rId10" Type="http://schemas.openxmlformats.org/officeDocument/2006/relationships/image" Target="../media/image39.png"/><Relationship Id="rId4" Type="http://schemas.openxmlformats.org/officeDocument/2006/relationships/diagramData" Target="../diagrams/data1.xml"/><Relationship Id="rId9" Type="http://schemas.openxmlformats.org/officeDocument/2006/relationships/image" Target="../media/image38.jpeg"/><Relationship Id="rId14" Type="http://schemas.openxmlformats.org/officeDocument/2006/relationships/image" Target="../media/image43.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The Azure SQL Workshop</a:t>
            </a:r>
            <a:endParaRPr lang="en-US" sz="2000" spc="0" dirty="0">
              <a:solidFill>
                <a:schemeClr val="tx1"/>
              </a:solidFill>
            </a:endParaRPr>
          </a:p>
        </p:txBody>
      </p:sp>
    </p:spTree>
    <p:extLst>
      <p:ext uri="{BB962C8B-B14F-4D97-AF65-F5344CB8AC3E}">
        <p14:creationId xmlns:p14="http://schemas.microsoft.com/office/powerpoint/2010/main" val="354660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IaaS vs PaaS</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68605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28">
            <a:extLst>
              <a:ext uri="{FF2B5EF4-FFF2-40B4-BE49-F238E27FC236}">
                <a16:creationId xmlns:a16="http://schemas.microsoft.com/office/drawing/2014/main" id="{5F9324C3-1B1E-4701-9CC1-FAE887CA9537}"/>
              </a:ext>
            </a:extLst>
          </p:cNvPr>
          <p:cNvSpPr>
            <a:spLocks noGrp="1"/>
          </p:cNvSpPr>
          <p:nvPr>
            <p:ph type="title"/>
          </p:nvPr>
        </p:nvSpPr>
        <p:spPr>
          <a:xfrm>
            <a:off x="4222067" y="1026076"/>
            <a:ext cx="5902968" cy="553982"/>
          </a:xfrm>
        </p:spPr>
        <p:txBody>
          <a:bodyPr/>
          <a:lstStyle/>
          <a:p>
            <a:pPr algn="l"/>
            <a:r>
              <a:rPr lang="en-US" dirty="0"/>
              <a:t>Azure SQL managed instance</a:t>
            </a:r>
          </a:p>
        </p:txBody>
      </p:sp>
      <p:sp>
        <p:nvSpPr>
          <p:cNvPr id="55" name="Rectangle 54">
            <a:extLst>
              <a:ext uri="{FF2B5EF4-FFF2-40B4-BE49-F238E27FC236}">
                <a16:creationId xmlns:a16="http://schemas.microsoft.com/office/drawing/2014/main" id="{29D0180E-B803-47F1-8FF6-A4203439AA80}"/>
              </a:ext>
            </a:extLst>
          </p:cNvPr>
          <p:cNvSpPr/>
          <p:nvPr/>
        </p:nvSpPr>
        <p:spPr>
          <a:xfrm>
            <a:off x="4141466" y="1590023"/>
            <a:ext cx="7381452" cy="338542"/>
          </a:xfrm>
          <a:prstGeom prst="rect">
            <a:avLst/>
          </a:prstGeom>
        </p:spPr>
        <p:txBody>
          <a:bodyPr wrap="square" lIns="91427" tIns="45713" rIns="91427" bIns="45713" anchor="t">
            <a:spAutoFit/>
          </a:bodyPr>
          <a:lstStyle/>
          <a:p>
            <a:pPr defTabSz="914048">
              <a:spcAft>
                <a:spcPts val="800"/>
              </a:spcAft>
              <a:defRPr/>
            </a:pPr>
            <a:r>
              <a:rPr lang="en-US" sz="1600" kern="0">
                <a:solidFill>
                  <a:srgbClr val="0078D4"/>
                </a:solidFill>
                <a:latin typeface="Segoe UI Semibold"/>
              </a:rPr>
              <a:t>Best for </a:t>
            </a:r>
            <a:r>
              <a:rPr lang="en-US" sz="1600" kern="0">
                <a:gradFill>
                  <a:gsLst>
                    <a:gs pos="1770">
                      <a:srgbClr val="1A1A1A"/>
                    </a:gs>
                    <a:gs pos="16000">
                      <a:srgbClr val="1A1A1A"/>
                    </a:gs>
                  </a:gsLst>
                  <a:lin ang="0" scaled="0"/>
                </a:gradFill>
                <a:latin typeface="Segoe UI Semibold"/>
              </a:rPr>
              <a:t>most lift-and-shift migrations to the cloud</a:t>
            </a:r>
            <a:endParaRPr lang="en-US" sz="1600" kern="0">
              <a:gradFill>
                <a:gsLst>
                  <a:gs pos="1770">
                    <a:srgbClr val="1A1A1A"/>
                  </a:gs>
                  <a:gs pos="16000">
                    <a:srgbClr val="1A1A1A"/>
                  </a:gs>
                </a:gsLst>
                <a:lin ang="0" scaled="0"/>
              </a:gradFill>
              <a:latin typeface="Segoe UI Semibold"/>
              <a:cs typeface="Segoe UI Semibold"/>
            </a:endParaRPr>
          </a:p>
        </p:txBody>
      </p:sp>
      <p:grpSp>
        <p:nvGrpSpPr>
          <p:cNvPr id="68" name="Group 67">
            <a:extLst>
              <a:ext uri="{FF2B5EF4-FFF2-40B4-BE49-F238E27FC236}">
                <a16:creationId xmlns:a16="http://schemas.microsoft.com/office/drawing/2014/main" id="{14901030-DDD7-4E2F-821D-1C50F7309C8C}"/>
              </a:ext>
            </a:extLst>
          </p:cNvPr>
          <p:cNvGrpSpPr/>
          <p:nvPr/>
        </p:nvGrpSpPr>
        <p:grpSpPr>
          <a:xfrm>
            <a:off x="296385" y="351153"/>
            <a:ext cx="3408949" cy="2821261"/>
            <a:chOff x="629690" y="5072901"/>
            <a:chExt cx="2786657" cy="402828"/>
          </a:xfrm>
        </p:grpSpPr>
        <p:sp>
          <p:nvSpPr>
            <p:cNvPr id="69" name="Freeform: Shape 68">
              <a:extLst>
                <a:ext uri="{FF2B5EF4-FFF2-40B4-BE49-F238E27FC236}">
                  <a16:creationId xmlns:a16="http://schemas.microsoft.com/office/drawing/2014/main" id="{E6B52E60-ECDE-41D3-B2B6-D1C6D3C393F9}"/>
                </a:ext>
              </a:extLst>
            </p:cNvPr>
            <p:cNvSpPr/>
            <p:nvPr/>
          </p:nvSpPr>
          <p:spPr>
            <a:xfrm>
              <a:off x="629690" y="5152619"/>
              <a:ext cx="2786657" cy="32311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marL="336145" indent="-336145" defTabSz="914314">
                <a:buFont typeface="Arial" panose="020B0604020202020204" pitchFamily="34" charset="0"/>
                <a:buChar char="•"/>
              </a:pPr>
              <a:r>
                <a:rPr lang="en-US" sz="1568">
                  <a:solidFill>
                    <a:srgbClr val="000000"/>
                  </a:solidFill>
                  <a:latin typeface="Segoe UI"/>
                </a:rPr>
                <a:t>I want to migrate to Azure </a:t>
              </a:r>
            </a:p>
            <a:p>
              <a:pPr marL="336145" indent="-336145" defTabSz="914314">
                <a:buFont typeface="Arial" panose="020B0604020202020204" pitchFamily="34" charset="0"/>
                <a:buChar char="•"/>
              </a:pPr>
              <a:r>
                <a:rPr lang="en-US" sz="1568">
                  <a:solidFill>
                    <a:srgbClr val="000000"/>
                  </a:solidFill>
                  <a:latin typeface="Segoe UI"/>
                </a:rPr>
                <a:t>I want to remove some of the management overhead and stress with regards to business continuity, high availability, and disaster recovery</a:t>
              </a:r>
            </a:p>
            <a:p>
              <a:pPr marL="336145" indent="-336145" defTabSz="914314">
                <a:buFont typeface="Arial" panose="020B0604020202020204" pitchFamily="34" charset="0"/>
                <a:buChar char="•"/>
              </a:pPr>
              <a:r>
                <a:rPr lang="en-US" sz="1568">
                  <a:solidFill>
                    <a:srgbClr val="000000"/>
                  </a:solidFill>
                  <a:latin typeface="Segoe UI"/>
                </a:rPr>
                <a:t>I need instance-scoped features like SQL Server Agent, Database Mail, Service Broker, CLR, etc. </a:t>
              </a:r>
            </a:p>
          </p:txBody>
        </p:sp>
        <p:sp>
          <p:nvSpPr>
            <p:cNvPr id="70" name="Freeform: Shape 69">
              <a:extLst>
                <a:ext uri="{FF2B5EF4-FFF2-40B4-BE49-F238E27FC236}">
                  <a16:creationId xmlns:a16="http://schemas.microsoft.com/office/drawing/2014/main" id="{D00CCA5A-FA26-4D3E-8807-DD6F5BAC1361}"/>
                </a:ext>
              </a:extLst>
            </p:cNvPr>
            <p:cNvSpPr/>
            <p:nvPr/>
          </p:nvSpPr>
          <p:spPr>
            <a:xfrm>
              <a:off x="1250439" y="5072901"/>
              <a:ext cx="2157657" cy="7971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Challenges</a:t>
              </a:r>
            </a:p>
          </p:txBody>
        </p:sp>
      </p:grpSp>
      <p:graphicFrame>
        <p:nvGraphicFramePr>
          <p:cNvPr id="3" name="Diagram 2">
            <a:extLst>
              <a:ext uri="{FF2B5EF4-FFF2-40B4-BE49-F238E27FC236}">
                <a16:creationId xmlns:a16="http://schemas.microsoft.com/office/drawing/2014/main" id="{16C6641C-105F-4711-A108-93B0BC22430F}"/>
              </a:ext>
            </a:extLst>
          </p:cNvPr>
          <p:cNvGraphicFramePr/>
          <p:nvPr/>
        </p:nvGraphicFramePr>
        <p:xfrm>
          <a:off x="3768769" y="2151174"/>
          <a:ext cx="8126847" cy="4059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8" name="Freeform: Shape 77">
            <a:extLst>
              <a:ext uri="{FF2B5EF4-FFF2-40B4-BE49-F238E27FC236}">
                <a16:creationId xmlns:a16="http://schemas.microsoft.com/office/drawing/2014/main" id="{ABC6E835-EE23-4C19-9ABD-3FD6485DEEE1}"/>
              </a:ext>
            </a:extLst>
          </p:cNvPr>
          <p:cNvSpPr/>
          <p:nvPr/>
        </p:nvSpPr>
        <p:spPr>
          <a:xfrm>
            <a:off x="312837" y="4996295"/>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pic>
        <p:nvPicPr>
          <p:cNvPr id="1026" name="Picture 2" descr="Image result for road icon">
            <a:extLst>
              <a:ext uri="{FF2B5EF4-FFF2-40B4-BE49-F238E27FC236}">
                <a16:creationId xmlns:a16="http://schemas.microsoft.com/office/drawing/2014/main" id="{48E6B510-0F31-468F-9705-9B250608F781}"/>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85" y="351164"/>
            <a:ext cx="749617" cy="5583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6A357A-7D4A-4243-A88E-BECFD1D046F8}"/>
              </a:ext>
            </a:extLst>
          </p:cNvPr>
          <p:cNvGrpSpPr/>
          <p:nvPr/>
        </p:nvGrpSpPr>
        <p:grpSpPr>
          <a:xfrm>
            <a:off x="4249182" y="388184"/>
            <a:ext cx="5805897" cy="558320"/>
            <a:chOff x="4334386" y="395471"/>
            <a:chExt cx="5922317" cy="569515"/>
          </a:xfrm>
        </p:grpSpPr>
        <p:sp>
          <p:nvSpPr>
            <p:cNvPr id="77" name="Rectangle 76">
              <a:extLst>
                <a:ext uri="{FF2B5EF4-FFF2-40B4-BE49-F238E27FC236}">
                  <a16:creationId xmlns:a16="http://schemas.microsoft.com/office/drawing/2014/main" id="{AD52D645-5080-4510-B41B-C4D39B9B1B3B}"/>
                </a:ext>
              </a:extLst>
            </p:cNvPr>
            <p:cNvSpPr/>
            <p:nvPr/>
          </p:nvSpPr>
          <p:spPr>
            <a:xfrm>
              <a:off x="4938150" y="395471"/>
              <a:ext cx="5318553" cy="56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Solution</a:t>
              </a:r>
              <a:endParaRPr lang="en-US" sz="2000" b="1" kern="0">
                <a:solidFill>
                  <a:srgbClr val="9BF00B">
                    <a:lumMod val="75000"/>
                  </a:srgbClr>
                </a:solidFill>
                <a:latin typeface="Segoe UI Semibold"/>
                <a:cs typeface="Segoe UI Semibold" panose="020B0502040204020203" pitchFamily="34" charset="0"/>
              </a:endParaRPr>
            </a:p>
          </p:txBody>
        </p:sp>
        <p:pic>
          <p:nvPicPr>
            <p:cNvPr id="1028" name="Picture 4" descr="See the source image">
              <a:extLst>
                <a:ext uri="{FF2B5EF4-FFF2-40B4-BE49-F238E27FC236}">
                  <a16:creationId xmlns:a16="http://schemas.microsoft.com/office/drawing/2014/main" id="{EEABFCE9-EA0C-4A98-A8B8-8C838AD66327}"/>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4386" y="395471"/>
              <a:ext cx="569515" cy="5695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C87E3B-68AF-42FE-BC35-E0C70468820D}"/>
              </a:ext>
            </a:extLst>
          </p:cNvPr>
          <p:cNvSpPr/>
          <p:nvPr/>
        </p:nvSpPr>
        <p:spPr bwMode="auto">
          <a:xfrm>
            <a:off x="296385" y="336810"/>
            <a:ext cx="3398855" cy="4381488"/>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32B6FB3-D0E8-4E01-9FDC-B7CC5728A2EF}"/>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50676" y="2336539"/>
            <a:ext cx="1319539" cy="1319539"/>
          </a:xfrm>
          <a:prstGeom prst="rect">
            <a:avLst/>
          </a:prstGeom>
        </p:spPr>
      </p:pic>
      <p:pic>
        <p:nvPicPr>
          <p:cNvPr id="21" name="Graphic 20">
            <a:extLst>
              <a:ext uri="{FF2B5EF4-FFF2-40B4-BE49-F238E27FC236}">
                <a16:creationId xmlns:a16="http://schemas.microsoft.com/office/drawing/2014/main" id="{0FF49DF9-6F6E-41BB-93A5-7ADF26EF03C7}"/>
              </a:ext>
            </a:extLst>
          </p:cNvPr>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47867" y="4718298"/>
            <a:ext cx="1319539" cy="1319539"/>
          </a:xfrm>
          <a:prstGeom prst="rect">
            <a:avLst/>
          </a:prstGeom>
        </p:spPr>
      </p:pic>
      <p:sp>
        <p:nvSpPr>
          <p:cNvPr id="23" name="Rectangle 22">
            <a:extLst>
              <a:ext uri="{FF2B5EF4-FFF2-40B4-BE49-F238E27FC236}">
                <a16:creationId xmlns:a16="http://schemas.microsoft.com/office/drawing/2014/main" id="{EF658551-98D5-485F-B6DB-772C0B4B3635}"/>
              </a:ext>
            </a:extLst>
          </p:cNvPr>
          <p:cNvSpPr/>
          <p:nvPr/>
        </p:nvSpPr>
        <p:spPr bwMode="auto">
          <a:xfrm>
            <a:off x="4141466" y="388184"/>
            <a:ext cx="7872688" cy="6258211"/>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0C57CBA-3224-4CE5-BC24-411FA727BECA}"/>
              </a:ext>
            </a:extLst>
          </p:cNvPr>
          <p:cNvSpPr/>
          <p:nvPr/>
        </p:nvSpPr>
        <p:spPr bwMode="auto">
          <a:xfrm>
            <a:off x="312837" y="4996295"/>
            <a:ext cx="3382402" cy="165010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4" name="Graphic 23">
            <a:extLst>
              <a:ext uri="{FF2B5EF4-FFF2-40B4-BE49-F238E27FC236}">
                <a16:creationId xmlns:a16="http://schemas.microsoft.com/office/drawing/2014/main" id="{DC97055F-444F-46A6-913B-35F32DBC6FA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61167" y="497084"/>
            <a:ext cx="1354675" cy="1354675"/>
          </a:xfrm>
          <a:prstGeom prst="rect">
            <a:avLst/>
          </a:prstGeom>
        </p:spPr>
      </p:pic>
      <p:pic>
        <p:nvPicPr>
          <p:cNvPr id="27" name="Picture 26">
            <a:extLst>
              <a:ext uri="{FF2B5EF4-FFF2-40B4-BE49-F238E27FC236}">
                <a16:creationId xmlns:a16="http://schemas.microsoft.com/office/drawing/2014/main" id="{B6236359-B3A5-4DFE-81D4-0B9750039090}"/>
              </a:ext>
            </a:extLst>
          </p:cNvPr>
          <p:cNvPicPr>
            <a:picLocks noChangeAspect="1"/>
          </p:cNvPicPr>
          <p:nvPr/>
        </p:nvPicPr>
        <p:blipFill>
          <a:blip r:embed="rId16"/>
          <a:stretch>
            <a:fillRect/>
          </a:stretch>
        </p:blipFill>
        <p:spPr>
          <a:xfrm>
            <a:off x="458883" y="5693379"/>
            <a:ext cx="3073856" cy="6998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23512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664ED57-19E0-48AA-8845-F92AB19CB7C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2F012053-EABA-4BFF-BD4C-ACCB269D88EC}"/>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5B5A01E4-2218-4D94-81CE-0694A833D0E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22CC0818-BA99-4BF6-9CA5-E0DDF87981DB}"/>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55" grpId="0"/>
      <p:bldGraphic spid="3" grpId="0" uiExpand="1">
        <p:bldSub>
          <a:bldDgm bld="one"/>
        </p:bldSub>
      </p:bldGraphic>
      <p:bldP spid="78" grpId="0" animBg="1"/>
      <p:bldP spid="2" grpId="0" animBg="1"/>
      <p:bldP spid="23"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28">
            <a:extLst>
              <a:ext uri="{FF2B5EF4-FFF2-40B4-BE49-F238E27FC236}">
                <a16:creationId xmlns:a16="http://schemas.microsoft.com/office/drawing/2014/main" id="{5F9324C3-1B1E-4701-9CC1-FAE887CA9537}"/>
              </a:ext>
            </a:extLst>
          </p:cNvPr>
          <p:cNvSpPr>
            <a:spLocks noGrp="1"/>
          </p:cNvSpPr>
          <p:nvPr>
            <p:ph type="title"/>
          </p:nvPr>
        </p:nvSpPr>
        <p:spPr>
          <a:xfrm>
            <a:off x="4222067" y="1026076"/>
            <a:ext cx="5902968" cy="553982"/>
          </a:xfrm>
        </p:spPr>
        <p:txBody>
          <a:bodyPr/>
          <a:lstStyle/>
          <a:p>
            <a:pPr algn="l"/>
            <a:r>
              <a:rPr lang="en-US"/>
              <a:t>Azure SQL Database</a:t>
            </a:r>
          </a:p>
        </p:txBody>
      </p:sp>
      <p:sp>
        <p:nvSpPr>
          <p:cNvPr id="55" name="Rectangle 54">
            <a:extLst>
              <a:ext uri="{FF2B5EF4-FFF2-40B4-BE49-F238E27FC236}">
                <a16:creationId xmlns:a16="http://schemas.microsoft.com/office/drawing/2014/main" id="{29D0180E-B803-47F1-8FF6-A4203439AA80}"/>
              </a:ext>
            </a:extLst>
          </p:cNvPr>
          <p:cNvSpPr/>
          <p:nvPr/>
        </p:nvSpPr>
        <p:spPr>
          <a:xfrm>
            <a:off x="4141466" y="1590023"/>
            <a:ext cx="7381452" cy="338542"/>
          </a:xfrm>
          <a:prstGeom prst="rect">
            <a:avLst/>
          </a:prstGeom>
        </p:spPr>
        <p:txBody>
          <a:bodyPr wrap="square" lIns="91427" tIns="45713" rIns="91427" bIns="45713" anchor="t">
            <a:spAutoFit/>
          </a:bodyPr>
          <a:lstStyle/>
          <a:p>
            <a:pPr defTabSz="914048">
              <a:spcAft>
                <a:spcPts val="800"/>
              </a:spcAft>
              <a:defRPr/>
            </a:pPr>
            <a:r>
              <a:rPr lang="en-US" sz="1600" kern="0">
                <a:solidFill>
                  <a:srgbClr val="0078D4"/>
                </a:solidFill>
                <a:latin typeface="Segoe UI Semibold"/>
              </a:rPr>
              <a:t>Best for </a:t>
            </a:r>
            <a:r>
              <a:rPr lang="en-US" sz="1600" kern="0">
                <a:gradFill>
                  <a:gsLst>
                    <a:gs pos="1770">
                      <a:srgbClr val="1A1A1A"/>
                    </a:gs>
                    <a:gs pos="16000">
                      <a:srgbClr val="1A1A1A"/>
                    </a:gs>
                  </a:gsLst>
                  <a:lin ang="0" scaled="0"/>
                </a:gradFill>
                <a:latin typeface="Segoe UI Semibold"/>
              </a:rPr>
              <a:t>modern cloud applications</a:t>
            </a:r>
            <a:endParaRPr lang="en-US" sz="1600" kern="0">
              <a:gradFill>
                <a:gsLst>
                  <a:gs pos="1770">
                    <a:srgbClr val="1A1A1A"/>
                  </a:gs>
                  <a:gs pos="16000">
                    <a:srgbClr val="1A1A1A"/>
                  </a:gs>
                </a:gsLst>
                <a:lin ang="0" scaled="0"/>
              </a:gradFill>
              <a:latin typeface="Segoe UI Semibold"/>
              <a:cs typeface="Segoe UI Semibold"/>
            </a:endParaRPr>
          </a:p>
        </p:txBody>
      </p:sp>
      <p:grpSp>
        <p:nvGrpSpPr>
          <p:cNvPr id="68" name="Group 67">
            <a:extLst>
              <a:ext uri="{FF2B5EF4-FFF2-40B4-BE49-F238E27FC236}">
                <a16:creationId xmlns:a16="http://schemas.microsoft.com/office/drawing/2014/main" id="{14901030-DDD7-4E2F-821D-1C50F7309C8C}"/>
              </a:ext>
            </a:extLst>
          </p:cNvPr>
          <p:cNvGrpSpPr/>
          <p:nvPr/>
        </p:nvGrpSpPr>
        <p:grpSpPr>
          <a:xfrm>
            <a:off x="296385" y="351145"/>
            <a:ext cx="3408949" cy="4752477"/>
            <a:chOff x="629690" y="5072901"/>
            <a:chExt cx="2786657" cy="678573"/>
          </a:xfrm>
        </p:grpSpPr>
        <p:sp>
          <p:nvSpPr>
            <p:cNvPr id="69" name="Freeform: Shape 68">
              <a:extLst>
                <a:ext uri="{FF2B5EF4-FFF2-40B4-BE49-F238E27FC236}">
                  <a16:creationId xmlns:a16="http://schemas.microsoft.com/office/drawing/2014/main" id="{E6B52E60-ECDE-41D3-B2B6-D1C6D3C393F9}"/>
                </a:ext>
              </a:extLst>
            </p:cNvPr>
            <p:cNvSpPr/>
            <p:nvPr/>
          </p:nvSpPr>
          <p:spPr>
            <a:xfrm>
              <a:off x="629690" y="5152619"/>
              <a:ext cx="2786657" cy="59885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marL="336145" indent="-336145" defTabSz="914314">
                <a:buFont typeface="Arial" panose="020B0604020202020204" pitchFamily="34" charset="0"/>
                <a:buChar char="•"/>
              </a:pPr>
              <a:r>
                <a:rPr lang="en-US" sz="1568">
                  <a:solidFill>
                    <a:srgbClr val="000000"/>
                  </a:solidFill>
                  <a:latin typeface="Segoe UI"/>
                </a:rPr>
                <a:t>I want to build a modern multi-tenant SaaS app </a:t>
              </a:r>
            </a:p>
            <a:p>
              <a:pPr marL="336145" indent="-336145" defTabSz="914314">
                <a:buFont typeface="Arial" panose="020B0604020202020204" pitchFamily="34" charset="0"/>
                <a:buChar char="•"/>
              </a:pPr>
              <a:r>
                <a:rPr lang="en-US" sz="1568">
                  <a:solidFill>
                    <a:srgbClr val="000000"/>
                  </a:solidFill>
                  <a:latin typeface="Segoe UI"/>
                </a:rPr>
                <a:t>I want to use a database with dedicated resources and predictable performance</a:t>
              </a:r>
            </a:p>
            <a:p>
              <a:pPr marL="336145" indent="-336145" defTabSz="914314">
                <a:buFont typeface="Arial" panose="020B0604020202020204" pitchFamily="34" charset="0"/>
                <a:buChar char="•"/>
              </a:pPr>
              <a:r>
                <a:rPr lang="en-US" sz="1568">
                  <a:solidFill>
                    <a:srgbClr val="000000"/>
                  </a:solidFill>
                  <a:latin typeface="Segoe UI"/>
                </a:rPr>
                <a:t>I want to independently scale compute and storage in my database</a:t>
              </a:r>
            </a:p>
            <a:p>
              <a:pPr marL="336145" indent="-336145" defTabSz="914314">
                <a:buFont typeface="Arial" panose="020B0604020202020204" pitchFamily="34" charset="0"/>
                <a:buChar char="•"/>
              </a:pPr>
              <a:r>
                <a:rPr lang="en-US" sz="1568">
                  <a:solidFill>
                    <a:srgbClr val="000000"/>
                  </a:solidFill>
                  <a:latin typeface="Segoe UI"/>
                </a:rPr>
                <a:t>I want to have unlimited databases storage when I need it</a:t>
              </a:r>
            </a:p>
            <a:p>
              <a:pPr marL="336145" indent="-336145" defTabSz="914314">
                <a:buFont typeface="Arial" panose="020B0604020202020204" pitchFamily="34" charset="0"/>
                <a:buChar char="•"/>
              </a:pPr>
              <a:r>
                <a:rPr lang="en-US" sz="1568">
                  <a:solidFill>
                    <a:srgbClr val="000000"/>
                  </a:solidFill>
                  <a:latin typeface="Segoe UI"/>
                </a:rPr>
                <a:t>I want to build a mission critical application with highest uptime</a:t>
              </a:r>
            </a:p>
            <a:p>
              <a:pPr marL="336145" indent="-336145" defTabSz="914314">
                <a:buFont typeface="Arial" panose="020B0604020202020204" pitchFamily="34" charset="0"/>
                <a:buChar char="•"/>
              </a:pPr>
              <a:r>
                <a:rPr lang="en-US" sz="1568">
                  <a:solidFill>
                    <a:srgbClr val="000000"/>
                  </a:solidFill>
                  <a:latin typeface="Segoe UI"/>
                </a:rPr>
                <a:t>I want to integrate Azure services into my applications</a:t>
              </a:r>
            </a:p>
            <a:p>
              <a:pPr marL="336145" indent="-336145" defTabSz="914314">
                <a:buFont typeface="Arial" panose="020B0604020202020204" pitchFamily="34" charset="0"/>
                <a:buChar char="•"/>
              </a:pPr>
              <a:endParaRPr lang="en-US" sz="1568">
                <a:solidFill>
                  <a:srgbClr val="000000"/>
                </a:solidFill>
                <a:latin typeface="Segoe UI"/>
              </a:endParaRPr>
            </a:p>
            <a:p>
              <a:pPr defTabSz="914314"/>
              <a:endParaRPr lang="en-US" sz="1568">
                <a:solidFill>
                  <a:srgbClr val="000000"/>
                </a:solidFill>
                <a:latin typeface="Segoe UI"/>
              </a:endParaRPr>
            </a:p>
          </p:txBody>
        </p:sp>
        <p:sp>
          <p:nvSpPr>
            <p:cNvPr id="70" name="Freeform: Shape 69">
              <a:extLst>
                <a:ext uri="{FF2B5EF4-FFF2-40B4-BE49-F238E27FC236}">
                  <a16:creationId xmlns:a16="http://schemas.microsoft.com/office/drawing/2014/main" id="{D00CCA5A-FA26-4D3E-8807-DD6F5BAC1361}"/>
                </a:ext>
              </a:extLst>
            </p:cNvPr>
            <p:cNvSpPr/>
            <p:nvPr/>
          </p:nvSpPr>
          <p:spPr>
            <a:xfrm>
              <a:off x="1250439" y="5072901"/>
              <a:ext cx="2157657" cy="7971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Challenges</a:t>
              </a:r>
            </a:p>
          </p:txBody>
        </p:sp>
      </p:grpSp>
      <p:graphicFrame>
        <p:nvGraphicFramePr>
          <p:cNvPr id="3" name="Diagram 2">
            <a:extLst>
              <a:ext uri="{FF2B5EF4-FFF2-40B4-BE49-F238E27FC236}">
                <a16:creationId xmlns:a16="http://schemas.microsoft.com/office/drawing/2014/main" id="{16C6641C-105F-4711-A108-93B0BC22430F}"/>
              </a:ext>
            </a:extLst>
          </p:cNvPr>
          <p:cNvGraphicFramePr/>
          <p:nvPr/>
        </p:nvGraphicFramePr>
        <p:xfrm>
          <a:off x="3768769" y="2151174"/>
          <a:ext cx="8126847" cy="4059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8" name="Freeform: Shape 77">
            <a:extLst>
              <a:ext uri="{FF2B5EF4-FFF2-40B4-BE49-F238E27FC236}">
                <a16:creationId xmlns:a16="http://schemas.microsoft.com/office/drawing/2014/main" id="{ABC6E835-EE23-4C19-9ABD-3FD6485DEEE1}"/>
              </a:ext>
            </a:extLst>
          </p:cNvPr>
          <p:cNvSpPr/>
          <p:nvPr/>
        </p:nvSpPr>
        <p:spPr>
          <a:xfrm>
            <a:off x="312837" y="4996295"/>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pic>
        <p:nvPicPr>
          <p:cNvPr id="1026" name="Picture 2" descr="Image result for road icon">
            <a:extLst>
              <a:ext uri="{FF2B5EF4-FFF2-40B4-BE49-F238E27FC236}">
                <a16:creationId xmlns:a16="http://schemas.microsoft.com/office/drawing/2014/main" id="{48E6B510-0F31-468F-9705-9B250608F781}"/>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85" y="351164"/>
            <a:ext cx="749617" cy="5583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6A357A-7D4A-4243-A88E-BECFD1D046F8}"/>
              </a:ext>
            </a:extLst>
          </p:cNvPr>
          <p:cNvGrpSpPr/>
          <p:nvPr/>
        </p:nvGrpSpPr>
        <p:grpSpPr>
          <a:xfrm>
            <a:off x="4249182" y="388184"/>
            <a:ext cx="5805897" cy="558320"/>
            <a:chOff x="4334386" y="395471"/>
            <a:chExt cx="5922317" cy="569515"/>
          </a:xfrm>
        </p:grpSpPr>
        <p:sp>
          <p:nvSpPr>
            <p:cNvPr id="77" name="Rectangle 76">
              <a:extLst>
                <a:ext uri="{FF2B5EF4-FFF2-40B4-BE49-F238E27FC236}">
                  <a16:creationId xmlns:a16="http://schemas.microsoft.com/office/drawing/2014/main" id="{AD52D645-5080-4510-B41B-C4D39B9B1B3B}"/>
                </a:ext>
              </a:extLst>
            </p:cNvPr>
            <p:cNvSpPr/>
            <p:nvPr/>
          </p:nvSpPr>
          <p:spPr>
            <a:xfrm>
              <a:off x="4938150" y="395471"/>
              <a:ext cx="5318553" cy="56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Solution</a:t>
              </a:r>
              <a:endParaRPr lang="en-US" sz="2000" b="1" kern="0">
                <a:solidFill>
                  <a:srgbClr val="9BF00B">
                    <a:lumMod val="75000"/>
                  </a:srgbClr>
                </a:solidFill>
                <a:latin typeface="Segoe UI Semibold"/>
                <a:cs typeface="Segoe UI Semibold" panose="020B0502040204020203" pitchFamily="34" charset="0"/>
              </a:endParaRPr>
            </a:p>
          </p:txBody>
        </p:sp>
        <p:pic>
          <p:nvPicPr>
            <p:cNvPr id="1028" name="Picture 4" descr="See the source image">
              <a:extLst>
                <a:ext uri="{FF2B5EF4-FFF2-40B4-BE49-F238E27FC236}">
                  <a16:creationId xmlns:a16="http://schemas.microsoft.com/office/drawing/2014/main" id="{EEABFCE9-EA0C-4A98-A8B8-8C838AD66327}"/>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4386" y="395471"/>
              <a:ext cx="569515" cy="5695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C87E3B-68AF-42FE-BC35-E0C70468820D}"/>
              </a:ext>
            </a:extLst>
          </p:cNvPr>
          <p:cNvSpPr/>
          <p:nvPr/>
        </p:nvSpPr>
        <p:spPr bwMode="auto">
          <a:xfrm>
            <a:off x="296385" y="336810"/>
            <a:ext cx="3398855" cy="4381488"/>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32B6FB3-D0E8-4E01-9FDC-B7CC5728A2EF}"/>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50676" y="2336539"/>
            <a:ext cx="1319539" cy="1319539"/>
          </a:xfrm>
          <a:prstGeom prst="rect">
            <a:avLst/>
          </a:prstGeom>
        </p:spPr>
      </p:pic>
      <p:pic>
        <p:nvPicPr>
          <p:cNvPr id="21" name="Graphic 20">
            <a:extLst>
              <a:ext uri="{FF2B5EF4-FFF2-40B4-BE49-F238E27FC236}">
                <a16:creationId xmlns:a16="http://schemas.microsoft.com/office/drawing/2014/main" id="{0FF49DF9-6F6E-41BB-93A5-7ADF26EF03C7}"/>
              </a:ext>
            </a:extLst>
          </p:cNvPr>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47867" y="4718298"/>
            <a:ext cx="1319539" cy="1319539"/>
          </a:xfrm>
          <a:prstGeom prst="rect">
            <a:avLst/>
          </a:prstGeom>
        </p:spPr>
      </p:pic>
      <p:sp>
        <p:nvSpPr>
          <p:cNvPr id="23" name="Rectangle 22">
            <a:extLst>
              <a:ext uri="{FF2B5EF4-FFF2-40B4-BE49-F238E27FC236}">
                <a16:creationId xmlns:a16="http://schemas.microsoft.com/office/drawing/2014/main" id="{EF658551-98D5-485F-B6DB-772C0B4B3635}"/>
              </a:ext>
            </a:extLst>
          </p:cNvPr>
          <p:cNvSpPr/>
          <p:nvPr/>
        </p:nvSpPr>
        <p:spPr bwMode="auto">
          <a:xfrm>
            <a:off x="4141466" y="388184"/>
            <a:ext cx="7872688" cy="6258211"/>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0C57CBA-3224-4CE5-BC24-411FA727BECA}"/>
              </a:ext>
            </a:extLst>
          </p:cNvPr>
          <p:cNvSpPr/>
          <p:nvPr/>
        </p:nvSpPr>
        <p:spPr bwMode="auto">
          <a:xfrm>
            <a:off x="312837" y="4996295"/>
            <a:ext cx="3382402" cy="165010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2" name="Graphic 21">
            <a:extLst>
              <a:ext uri="{FF2B5EF4-FFF2-40B4-BE49-F238E27FC236}">
                <a16:creationId xmlns:a16="http://schemas.microsoft.com/office/drawing/2014/main" id="{49D69853-70A8-4DD0-B617-51E306E8617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76603" y="614710"/>
            <a:ext cx="1288850" cy="1288850"/>
          </a:xfrm>
          <a:prstGeom prst="rect">
            <a:avLst/>
          </a:prstGeom>
        </p:spPr>
      </p:pic>
      <p:pic>
        <p:nvPicPr>
          <p:cNvPr id="26" name="Picture 25">
            <a:extLst>
              <a:ext uri="{FF2B5EF4-FFF2-40B4-BE49-F238E27FC236}">
                <a16:creationId xmlns:a16="http://schemas.microsoft.com/office/drawing/2014/main" id="{9D3F8014-C925-408F-91D5-59C0CB6D50EB}"/>
              </a:ext>
            </a:extLst>
          </p:cNvPr>
          <p:cNvPicPr>
            <a:picLocks noChangeAspect="1"/>
          </p:cNvPicPr>
          <p:nvPr/>
        </p:nvPicPr>
        <p:blipFill>
          <a:blip r:embed="rId16"/>
          <a:stretch>
            <a:fillRect/>
          </a:stretch>
        </p:blipFill>
        <p:spPr>
          <a:xfrm>
            <a:off x="591454" y="5702561"/>
            <a:ext cx="2808715" cy="6705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363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664ED57-19E0-48AA-8845-F92AB19CB7C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2F012053-EABA-4BFF-BD4C-ACCB269D88EC}"/>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5B5A01E4-2218-4D94-81CE-0694A833D0E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22CC0818-BA99-4BF6-9CA5-E0DDF87981DB}"/>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55" grpId="0"/>
      <p:bldGraphic spid="3" grpId="0" uiExpand="1">
        <p:bldSub>
          <a:bldDgm bld="one"/>
        </p:bldSub>
      </p:bldGraphic>
      <p:bldP spid="78" grpId="0" animBg="1"/>
      <p:bldP spid="2" grpId="0" animBg="1"/>
      <p:bldP spid="23"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9FC615A4-6FC5-9E49-9C88-117692FD4D78}"/>
              </a:ext>
            </a:extLst>
          </p:cNvPr>
          <p:cNvSpPr/>
          <p:nvPr/>
        </p:nvSpPr>
        <p:spPr>
          <a:xfrm>
            <a:off x="3536980" y="970499"/>
            <a:ext cx="2853557" cy="38472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6" y="319566"/>
            <a:ext cx="11288843" cy="553997"/>
          </a:xfrm>
        </p:spPr>
        <p:txBody>
          <a:bodyPr/>
          <a:lstStyle/>
          <a:p>
            <a:pPr algn="ctr"/>
            <a:r>
              <a:rPr lang="en-GB"/>
              <a:t>Azure SQL  </a:t>
            </a:r>
            <a:endParaRPr lang="en-US"/>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3175959" y="1380405"/>
            <a:ext cx="3575600" cy="1159292"/>
          </a:xfrm>
        </p:spPr>
        <p:txBody>
          <a:bodyPr vert="horz" wrap="square" lIns="91440" tIns="45720" rIns="91440" bIns="45720" rtlCol="0">
            <a:spAutoFit/>
          </a:bodyPr>
          <a:lstStyle/>
          <a:p>
            <a:pPr marL="0" indent="0" algn="ctr" defTabSz="914377">
              <a:spcBef>
                <a:spcPts val="0"/>
              </a:spcBef>
              <a:spcAft>
                <a:spcPts val="800"/>
              </a:spcAft>
              <a:buSzTx/>
              <a:buNone/>
            </a:pPr>
            <a:r>
              <a:rPr lang="en-US" sz="1400" kern="0">
                <a:gradFill>
                  <a:gsLst>
                    <a:gs pos="1770">
                      <a:schemeClr val="tx1"/>
                    </a:gs>
                    <a:gs pos="16000">
                      <a:schemeClr val="tx1"/>
                    </a:gs>
                  </a:gsLst>
                  <a:lin ang="0" scaled="0"/>
                </a:gradFill>
                <a:latin typeface="+mj-lt"/>
                <a:cs typeface="+mn-cs"/>
              </a:rPr>
              <a:t>Best for most lift-and-shift migrations to the cloud</a:t>
            </a:r>
          </a:p>
          <a:p>
            <a:pPr marL="0" indent="0" algn="ctr" defTabSz="914377">
              <a:spcBef>
                <a:spcPts val="0"/>
              </a:spcBef>
              <a:spcAft>
                <a:spcPts val="800"/>
              </a:spcAft>
              <a:buSzTx/>
              <a:buNone/>
            </a:pPr>
            <a:r>
              <a:rPr lang="en-US" sz="1400" kern="0">
                <a:gradFill>
                  <a:gsLst>
                    <a:gs pos="1770">
                      <a:schemeClr val="tx1"/>
                    </a:gs>
                    <a:gs pos="16000">
                      <a:schemeClr val="tx1"/>
                    </a:gs>
                  </a:gsLst>
                  <a:lin ang="0" scaled="0"/>
                </a:gradFill>
                <a:latin typeface="+mj-lt"/>
                <a:cs typeface="+mn-cs"/>
              </a:rPr>
              <a:t> </a:t>
            </a:r>
          </a:p>
          <a:p>
            <a:pPr marL="0" indent="0" algn="ctr" defTabSz="914377">
              <a:spcBef>
                <a:spcPts val="0"/>
              </a:spcBef>
              <a:spcAft>
                <a:spcPts val="800"/>
              </a:spcAft>
              <a:buSzTx/>
              <a:buNone/>
            </a:pPr>
            <a:endParaRPr lang="en-US" sz="1400" kern="0">
              <a:gradFill>
                <a:gsLst>
                  <a:gs pos="1770">
                    <a:schemeClr val="tx1"/>
                  </a:gs>
                  <a:gs pos="16000">
                    <a:schemeClr val="tx1"/>
                  </a:gs>
                </a:gsLst>
                <a:lin ang="0" scaled="0"/>
              </a:gradFill>
              <a:latin typeface="+mj-lt"/>
              <a:cs typeface="+mn-cs"/>
            </a:endParaRPr>
          </a:p>
        </p:txBody>
      </p:sp>
      <p:grpSp>
        <p:nvGrpSpPr>
          <p:cNvPr id="5" name="Group 4">
            <a:extLst>
              <a:ext uri="{FF2B5EF4-FFF2-40B4-BE49-F238E27FC236}">
                <a16:creationId xmlns:a16="http://schemas.microsoft.com/office/drawing/2014/main" id="{FC0CEB49-C21E-4440-B952-AA650AE84054}"/>
              </a:ext>
            </a:extLst>
          </p:cNvPr>
          <p:cNvGrpSpPr/>
          <p:nvPr/>
        </p:nvGrpSpPr>
        <p:grpSpPr>
          <a:xfrm>
            <a:off x="-74139" y="970499"/>
            <a:ext cx="2790220" cy="1121504"/>
            <a:chOff x="271651" y="869974"/>
            <a:chExt cx="2092665" cy="841128"/>
          </a:xfrm>
        </p:grpSpPr>
        <p:sp>
          <p:nvSpPr>
            <p:cNvPr id="85" name="Rectangle 84">
              <a:extLst>
                <a:ext uri="{FF2B5EF4-FFF2-40B4-BE49-F238E27FC236}">
                  <a16:creationId xmlns:a16="http://schemas.microsoft.com/office/drawing/2014/main" id="{CDAD9DB7-3ECE-4141-B0C5-5152B51D3E24}"/>
                </a:ext>
              </a:extLst>
            </p:cNvPr>
            <p:cNvSpPr/>
            <p:nvPr/>
          </p:nvSpPr>
          <p:spPr>
            <a:xfrm>
              <a:off x="327255" y="869974"/>
              <a:ext cx="2037061" cy="28854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39" name="Rectangle 38">
              <a:extLst>
                <a:ext uri="{FF2B5EF4-FFF2-40B4-BE49-F238E27FC236}">
                  <a16:creationId xmlns:a16="http://schemas.microsoft.com/office/drawing/2014/main" id="{1BC88B79-87FD-4949-B38D-B84A04A3688D}"/>
                </a:ext>
              </a:extLst>
            </p:cNvPr>
            <p:cNvSpPr/>
            <p:nvPr/>
          </p:nvSpPr>
          <p:spPr>
            <a:xfrm>
              <a:off x="271651" y="1157104"/>
              <a:ext cx="1914858" cy="553998"/>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a:ln>
                    <a:noFill/>
                  </a:ln>
                  <a:gradFill>
                    <a:gsLst>
                      <a:gs pos="1770">
                        <a:srgbClr val="1A1A1A"/>
                      </a:gs>
                      <a:gs pos="16000">
                        <a:srgbClr val="1A1A1A"/>
                      </a:gs>
                    </a:gsLst>
                    <a:lin ang="0" scaled="0"/>
                  </a:gradFill>
                  <a:effectLst/>
                  <a:uLnTx/>
                  <a:uFillTx/>
                  <a:latin typeface="Segoe UI Semibold"/>
                  <a:ea typeface="+mn-ea"/>
                  <a:cs typeface="+mn-cs"/>
                </a:rPr>
                <a:t>Best for migrations and applications requiring OS-level access</a:t>
              </a:r>
              <a:endParaRPr kumimoji="0" lang="en-US" sz="1400" b="0" i="0" u="none" strike="noStrike" kern="0" cap="none" spc="0" normalizeH="0" baseline="0" noProof="0">
                <a:ln>
                  <a:noFill/>
                </a:ln>
                <a:gradFill>
                  <a:gsLst>
                    <a:gs pos="1770">
                      <a:srgbClr val="1A1A1A"/>
                    </a:gs>
                    <a:gs pos="16000">
                      <a:srgbClr val="1A1A1A"/>
                    </a:gs>
                  </a:gsLst>
                  <a:lin ang="0" scaled="0"/>
                </a:gradFill>
                <a:effectLst/>
                <a:uLnTx/>
                <a:uFillTx/>
                <a:latin typeface="Segoe UI Semibold"/>
                <a:ea typeface="+mn-ea"/>
                <a:cs typeface="Segoe UI Semibold"/>
              </a:endParaRPr>
            </a:p>
          </p:txBody>
        </p: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1128023" y="1619248"/>
              <a:ext cx="148263" cy="81067"/>
            </a:xfrm>
            <a:prstGeom prst="line">
              <a:avLst/>
            </a:prstGeom>
            <a:solidFill>
              <a:srgbClr val="4CB1FF"/>
            </a:solid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2C82175E-FE05-4B66-AE1B-CD8C67DD6803}"/>
              </a:ext>
            </a:extLst>
          </p:cNvPr>
          <p:cNvSpPr/>
          <p:nvPr/>
        </p:nvSpPr>
        <p:spPr>
          <a:xfrm>
            <a:off x="8316986" y="970500"/>
            <a:ext cx="2853557" cy="38472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7448513" y="1368490"/>
            <a:ext cx="4576651" cy="523220"/>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400" b="0" i="0" u="none" strike="noStrike" kern="0" cap="none" spc="0" normalizeH="0" baseline="0" noProof="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rPr>
              <a:t>Best for modern cloud applications. Hyperscale and serverless options are available</a:t>
            </a:r>
          </a:p>
        </p:txBody>
      </p:sp>
      <p:sp>
        <p:nvSpPr>
          <p:cNvPr id="54" name="Freeform: Shape 53">
            <a:extLst>
              <a:ext uri="{FF2B5EF4-FFF2-40B4-BE49-F238E27FC236}">
                <a16:creationId xmlns:a16="http://schemas.microsoft.com/office/drawing/2014/main" id="{C91675D6-94A6-4BD9-9813-EB8E7285E80C}"/>
              </a:ext>
            </a:extLst>
          </p:cNvPr>
          <p:cNvSpPr/>
          <p:nvPr/>
        </p:nvSpPr>
        <p:spPr>
          <a:xfrm>
            <a:off x="6137647" y="4263584"/>
            <a:ext cx="2516188" cy="153431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no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endPar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F9E22514-0D6D-4900-B20C-A642E8F5FA6E}"/>
              </a:ext>
            </a:extLst>
          </p:cNvPr>
          <p:cNvGrpSpPr/>
          <p:nvPr/>
        </p:nvGrpSpPr>
        <p:grpSpPr>
          <a:xfrm>
            <a:off x="2672822" y="3688089"/>
            <a:ext cx="2151213" cy="2541129"/>
            <a:chOff x="601416" y="3327036"/>
            <a:chExt cx="2525800" cy="3057728"/>
          </a:xfrm>
        </p:grpSpPr>
        <p:sp>
          <p:nvSpPr>
            <p:cNvPr id="56" name="Freeform: Shape 55">
              <a:extLst>
                <a:ext uri="{FF2B5EF4-FFF2-40B4-BE49-F238E27FC236}">
                  <a16:creationId xmlns:a16="http://schemas.microsoft.com/office/drawing/2014/main" id="{06D705DA-F061-4EAC-95CF-32D96709B49B}"/>
                </a:ext>
              </a:extLst>
            </p:cNvPr>
            <p:cNvSpPr/>
            <p:nvPr/>
          </p:nvSpPr>
          <p:spPr>
            <a:xfrm>
              <a:off x="601416" y="3327036"/>
              <a:ext cx="2525800" cy="6666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Single instance</a:t>
              </a:r>
            </a:p>
          </p:txBody>
        </p:sp>
        <p:sp>
          <p:nvSpPr>
            <p:cNvPr id="57" name="Freeform: Shape 56">
              <a:extLst>
                <a:ext uri="{FF2B5EF4-FFF2-40B4-BE49-F238E27FC236}">
                  <a16:creationId xmlns:a16="http://schemas.microsoft.com/office/drawing/2014/main" id="{26B8DA18-7B40-46E3-A1DE-70607AFB9AAE}"/>
                </a:ext>
              </a:extLst>
            </p:cNvPr>
            <p:cNvSpPr/>
            <p:nvPr/>
          </p:nvSpPr>
          <p:spPr>
            <a:xfrm>
              <a:off x="601416" y="3993659"/>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SQL Server surface area (vast majority)</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Native virtual network support</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Fully managed service</a:t>
              </a:r>
            </a:p>
          </p:txBody>
        </p:sp>
      </p:grpSp>
      <p:grpSp>
        <p:nvGrpSpPr>
          <p:cNvPr id="8" name="Group 7">
            <a:extLst>
              <a:ext uri="{FF2B5EF4-FFF2-40B4-BE49-F238E27FC236}">
                <a16:creationId xmlns:a16="http://schemas.microsoft.com/office/drawing/2014/main" id="{33D75913-4358-40CC-860D-2418EE9C7AD1}"/>
              </a:ext>
            </a:extLst>
          </p:cNvPr>
          <p:cNvGrpSpPr/>
          <p:nvPr/>
        </p:nvGrpSpPr>
        <p:grpSpPr>
          <a:xfrm>
            <a:off x="67864" y="3688089"/>
            <a:ext cx="2411139" cy="2541129"/>
            <a:chOff x="440902" y="5054460"/>
            <a:chExt cx="2476148" cy="2541129"/>
          </a:xfrm>
        </p:grpSpPr>
        <p:sp>
          <p:nvSpPr>
            <p:cNvPr id="60" name="Freeform: Shape 59">
              <a:extLst>
                <a:ext uri="{FF2B5EF4-FFF2-40B4-BE49-F238E27FC236}">
                  <a16:creationId xmlns:a16="http://schemas.microsoft.com/office/drawing/2014/main" id="{7A10C7FC-1F89-4C4A-9C94-D8CB5695857C}"/>
                </a:ext>
              </a:extLst>
            </p:cNvPr>
            <p:cNvSpPr/>
            <p:nvPr/>
          </p:nvSpPr>
          <p:spPr>
            <a:xfrm>
              <a:off x="440902"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SQL Server and OS server access</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Expansive SQL And OS version support</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Automated manageability features for SQL Server</a:t>
              </a:r>
            </a:p>
          </p:txBody>
        </p:sp>
        <p:sp>
          <p:nvSpPr>
            <p:cNvPr id="70" name="Freeform: Shape 69">
              <a:extLst>
                <a:ext uri="{FF2B5EF4-FFF2-40B4-BE49-F238E27FC236}">
                  <a16:creationId xmlns:a16="http://schemas.microsoft.com/office/drawing/2014/main" id="{B34713A0-BD10-40F6-8553-31EEB7E7FD8C}"/>
                </a:ext>
              </a:extLst>
            </p:cNvPr>
            <p:cNvSpPr/>
            <p:nvPr/>
          </p:nvSpPr>
          <p:spPr>
            <a:xfrm>
              <a:off x="440902" y="5054460"/>
              <a:ext cx="2476148" cy="55399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SQL virtual machine</a:t>
              </a:r>
            </a:p>
          </p:txBody>
        </p:sp>
      </p:grpSp>
      <p:grpSp>
        <p:nvGrpSpPr>
          <p:cNvPr id="10" name="Group 9">
            <a:extLst>
              <a:ext uri="{FF2B5EF4-FFF2-40B4-BE49-F238E27FC236}">
                <a16:creationId xmlns:a16="http://schemas.microsoft.com/office/drawing/2014/main" id="{50886245-05AD-49BE-9D12-21C5B5A75DE6}"/>
              </a:ext>
            </a:extLst>
          </p:cNvPr>
          <p:cNvGrpSpPr/>
          <p:nvPr/>
        </p:nvGrpSpPr>
        <p:grpSpPr>
          <a:xfrm>
            <a:off x="4964534" y="3676469"/>
            <a:ext cx="2366681" cy="2541129"/>
            <a:chOff x="6707137" y="5054460"/>
            <a:chExt cx="2476148" cy="2541129"/>
          </a:xfrm>
        </p:grpSpPr>
        <p:sp>
          <p:nvSpPr>
            <p:cNvPr id="63" name="Freeform: Shape 62">
              <a:extLst>
                <a:ext uri="{FF2B5EF4-FFF2-40B4-BE49-F238E27FC236}">
                  <a16:creationId xmlns:a16="http://schemas.microsoft.com/office/drawing/2014/main" id="{BC876974-8646-4CCF-BB23-59982B1EF2C7}"/>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Pre-provision compute resources for migration</a:t>
              </a:r>
            </a:p>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Enables cost-efficient migration.</a:t>
              </a:r>
            </a:p>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Ability to host smaller instances (2Vcore)</a:t>
              </a:r>
            </a:p>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Currently in public preview</a:t>
              </a:r>
            </a:p>
          </p:txBody>
        </p:sp>
        <p:sp>
          <p:nvSpPr>
            <p:cNvPr id="71" name="Freeform: Shape 70">
              <a:extLst>
                <a:ext uri="{FF2B5EF4-FFF2-40B4-BE49-F238E27FC236}">
                  <a16:creationId xmlns:a16="http://schemas.microsoft.com/office/drawing/2014/main" id="{41E5767C-8C90-4EA0-9231-9774F012D450}"/>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Instance pool</a:t>
              </a:r>
            </a:p>
          </p:txBody>
        </p:sp>
      </p:grpSp>
      <p:grpSp>
        <p:nvGrpSpPr>
          <p:cNvPr id="11" name="Group 10">
            <a:extLst>
              <a:ext uri="{FF2B5EF4-FFF2-40B4-BE49-F238E27FC236}">
                <a16:creationId xmlns:a16="http://schemas.microsoft.com/office/drawing/2014/main" id="{5C28E9F9-09F0-4B11-852B-0B5A86721EAB}"/>
              </a:ext>
            </a:extLst>
          </p:cNvPr>
          <p:cNvGrpSpPr/>
          <p:nvPr/>
        </p:nvGrpSpPr>
        <p:grpSpPr>
          <a:xfrm>
            <a:off x="9757454" y="3676468"/>
            <a:ext cx="2366681" cy="2552750"/>
            <a:chOff x="9410103" y="5030740"/>
            <a:chExt cx="2476148" cy="2535202"/>
          </a:xfrm>
        </p:grpSpPr>
        <p:sp>
          <p:nvSpPr>
            <p:cNvPr id="66" name="Freeform: Shape 65">
              <a:extLst>
                <a:ext uri="{FF2B5EF4-FFF2-40B4-BE49-F238E27FC236}">
                  <a16:creationId xmlns:a16="http://schemas.microsoft.com/office/drawing/2014/main" id="{9E25DC74-AFDF-4BB6-B6A1-A5557826835C}"/>
                </a:ext>
              </a:extLst>
            </p:cNvPr>
            <p:cNvSpPr/>
            <p:nvPr/>
          </p:nvSpPr>
          <p:spPr>
            <a:xfrm>
              <a:off x="9410103" y="5578811"/>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Resource sharing between multiple databases to price optimize</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Simplified performance management for multiple databases</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Fully managed service</a:t>
              </a:r>
            </a:p>
          </p:txBody>
        </p:sp>
        <p:sp>
          <p:nvSpPr>
            <p:cNvPr id="72" name="Freeform: Shape 71">
              <a:extLst>
                <a:ext uri="{FF2B5EF4-FFF2-40B4-BE49-F238E27FC236}">
                  <a16:creationId xmlns:a16="http://schemas.microsoft.com/office/drawing/2014/main" id="{6A3E98E8-98F7-44EE-828C-60FA817351FC}"/>
                </a:ext>
              </a:extLst>
            </p:cNvPr>
            <p:cNvSpPr/>
            <p:nvPr/>
          </p:nvSpPr>
          <p:spPr>
            <a:xfrm>
              <a:off x="9410103" y="503074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Elastic pool</a:t>
              </a:r>
            </a:p>
          </p:txBody>
        </p:sp>
      </p:grpSp>
      <p:grpSp>
        <p:nvGrpSpPr>
          <p:cNvPr id="41" name="Group 40">
            <a:extLst>
              <a:ext uri="{FF2B5EF4-FFF2-40B4-BE49-F238E27FC236}">
                <a16:creationId xmlns:a16="http://schemas.microsoft.com/office/drawing/2014/main" id="{70A625C0-3E09-47A3-B2B2-AFDAA0004076}"/>
              </a:ext>
            </a:extLst>
          </p:cNvPr>
          <p:cNvGrpSpPr/>
          <p:nvPr/>
        </p:nvGrpSpPr>
        <p:grpSpPr>
          <a:xfrm>
            <a:off x="7473563" y="3688089"/>
            <a:ext cx="2151213" cy="2541129"/>
            <a:chOff x="6707137" y="5054460"/>
            <a:chExt cx="2476148" cy="2541129"/>
          </a:xfrm>
        </p:grpSpPr>
        <p:sp>
          <p:nvSpPr>
            <p:cNvPr id="43" name="Freeform: Shape 42">
              <a:extLst>
                <a:ext uri="{FF2B5EF4-FFF2-40B4-BE49-F238E27FC236}">
                  <a16:creationId xmlns:a16="http://schemas.microsoft.com/office/drawing/2014/main" id="{BF7D846F-D535-4AA8-86E5-0918E04F7B81}"/>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Segoe UI"/>
                  <a:ea typeface="+mn-ea"/>
                  <a:cs typeface="+mn-cs"/>
                </a:rPr>
                <a:t>Hyperscale storage (up to 100TB)</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Segoe UI"/>
                  <a:ea typeface="+mn-ea"/>
                  <a:cs typeface="+mn-cs"/>
                </a:rPr>
                <a:t>Serverless compute</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Segoe UI"/>
                  <a:ea typeface="+mn-ea"/>
                  <a:cs typeface="+mn-cs"/>
                </a:rPr>
                <a:t>Fully managed service</a:t>
              </a:r>
            </a:p>
          </p:txBody>
        </p:sp>
        <p:sp>
          <p:nvSpPr>
            <p:cNvPr id="44" name="Freeform: Shape 43">
              <a:extLst>
                <a:ext uri="{FF2B5EF4-FFF2-40B4-BE49-F238E27FC236}">
                  <a16:creationId xmlns:a16="http://schemas.microsoft.com/office/drawing/2014/main" id="{50D946AA-2D85-47D9-865B-F766F698D3B2}"/>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Single database</a:t>
              </a:r>
            </a:p>
          </p:txBody>
        </p:sp>
      </p:grpSp>
      <p:pic>
        <p:nvPicPr>
          <p:cNvPr id="45" name="Graphic 44">
            <a:extLst>
              <a:ext uri="{FF2B5EF4-FFF2-40B4-BE49-F238E27FC236}">
                <a16:creationId xmlns:a16="http://schemas.microsoft.com/office/drawing/2014/main" id="{80F4B6EF-BF73-40C4-8FBD-E33FC24441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6353" y="2286637"/>
            <a:ext cx="1164491" cy="1164491"/>
          </a:xfrm>
          <a:prstGeom prst="rect">
            <a:avLst/>
          </a:prstGeom>
        </p:spPr>
      </p:pic>
      <p:pic>
        <p:nvPicPr>
          <p:cNvPr id="46" name="Graphic 45">
            <a:extLst>
              <a:ext uri="{FF2B5EF4-FFF2-40B4-BE49-F238E27FC236}">
                <a16:creationId xmlns:a16="http://schemas.microsoft.com/office/drawing/2014/main" id="{22BB214C-DF3E-48F6-83FA-ED0ACAE583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80652" y="2286637"/>
            <a:ext cx="1164491" cy="1164491"/>
          </a:xfrm>
          <a:prstGeom prst="rect">
            <a:avLst/>
          </a:prstGeom>
        </p:spPr>
      </p:pic>
      <p:pic>
        <p:nvPicPr>
          <p:cNvPr id="48" name="Graphic 47">
            <a:extLst>
              <a:ext uri="{FF2B5EF4-FFF2-40B4-BE49-F238E27FC236}">
                <a16:creationId xmlns:a16="http://schemas.microsoft.com/office/drawing/2014/main" id="{5EFA521F-7D5F-41EC-8474-C00A79E049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61770" y="2288018"/>
            <a:ext cx="1164489" cy="1164489"/>
          </a:xfrm>
          <a:prstGeom prst="rect">
            <a:avLst/>
          </a:prstGeom>
        </p:spPr>
      </p:pic>
      <p:pic>
        <p:nvPicPr>
          <p:cNvPr id="49" name="Graphic 48">
            <a:extLst>
              <a:ext uri="{FF2B5EF4-FFF2-40B4-BE49-F238E27FC236}">
                <a16:creationId xmlns:a16="http://schemas.microsoft.com/office/drawing/2014/main" id="{8ED7B5F8-CBCE-4D3F-A526-CCF619C5D5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58549" y="2282204"/>
            <a:ext cx="1164489" cy="1164489"/>
          </a:xfrm>
          <a:prstGeom prst="rect">
            <a:avLst/>
          </a:prstGeom>
        </p:spPr>
      </p:pic>
      <p:pic>
        <p:nvPicPr>
          <p:cNvPr id="51" name="Graphic 50">
            <a:extLst>
              <a:ext uri="{FF2B5EF4-FFF2-40B4-BE49-F238E27FC236}">
                <a16:creationId xmlns:a16="http://schemas.microsoft.com/office/drawing/2014/main" id="{5A23ED46-7CC7-44F4-822A-4626A61F18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4285" y="2286637"/>
            <a:ext cx="1164492" cy="1164492"/>
          </a:xfrm>
          <a:prstGeom prst="rect">
            <a:avLst/>
          </a:prstGeom>
        </p:spPr>
      </p:pic>
    </p:spTree>
    <p:extLst>
      <p:ext uri="{BB962C8B-B14F-4D97-AF65-F5344CB8AC3E}">
        <p14:creationId xmlns:p14="http://schemas.microsoft.com/office/powerpoint/2010/main" val="362306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 grpId="0" uiExpand="1" build="p"/>
      <p:bldP spid="36"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 and Configure Azure SQL</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Deployment methods</a:t>
            </a:r>
          </a:p>
          <a:p>
            <a:pPr marL="457200" indent="-457200">
              <a:buFont typeface="Arial" panose="020B0604020202020204" pitchFamily="34" charset="0"/>
              <a:buChar char="•"/>
            </a:pPr>
            <a:r>
              <a:rPr lang="en-US" dirty="0"/>
              <a:t>Configuration choices during deployment</a:t>
            </a:r>
          </a:p>
          <a:p>
            <a:pPr marL="457200" indent="-457200">
              <a:buFont typeface="Arial" panose="020B0604020202020204" pitchFamily="34" charset="0"/>
              <a:buChar char="•"/>
            </a:pPr>
            <a:r>
              <a:rPr lang="en-US" dirty="0"/>
              <a:t>Verify deployment</a:t>
            </a:r>
          </a:p>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a:p>
            <a:pPr marL="457200" indent="-457200">
              <a:buFont typeface="Arial" panose="020B0604020202020204" pitchFamily="34" charset="0"/>
              <a:buChar char="•"/>
            </a:pPr>
            <a:r>
              <a:rPr lang="en-US" dirty="0"/>
              <a:t>Migrate from legacy SQL Server</a:t>
            </a:r>
          </a:p>
        </p:txBody>
      </p:sp>
    </p:spTree>
    <p:extLst>
      <p:ext uri="{BB962C8B-B14F-4D97-AF65-F5344CB8AC3E}">
        <p14:creationId xmlns:p14="http://schemas.microsoft.com/office/powerpoint/2010/main" val="9962641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Deployment methods</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0486894" cy="1982081"/>
          </a:xfrm>
        </p:spPr>
        <p:txBody>
          <a:bodyPr/>
          <a:lstStyle/>
          <a:p>
            <a:pPr marL="457200" indent="-457200">
              <a:buFont typeface="Arial" panose="020B0604020202020204" pitchFamily="34" charset="0"/>
              <a:buChar char="•"/>
            </a:pPr>
            <a:r>
              <a:rPr lang="en-US" dirty="0"/>
              <a:t>Platform deployment</a:t>
            </a:r>
          </a:p>
          <a:p>
            <a:pPr marL="457200" indent="-457200">
              <a:buFont typeface="Arial" panose="020B0604020202020204" pitchFamily="34" charset="0"/>
              <a:buChar char="•"/>
            </a:pPr>
            <a:r>
              <a:rPr lang="en-US" dirty="0"/>
              <a:t>GUI deployment</a:t>
            </a:r>
          </a:p>
          <a:p>
            <a:pPr marL="457200" indent="-457200">
              <a:buFont typeface="Arial" panose="020B0604020202020204" pitchFamily="34" charset="0"/>
              <a:buChar char="•"/>
            </a:pPr>
            <a:r>
              <a:rPr lang="en-US" dirty="0"/>
              <a:t>Unattended deployment</a:t>
            </a:r>
          </a:p>
          <a:p>
            <a:pPr marL="457200" indent="-457200">
              <a:buFont typeface="Arial" panose="020B0604020202020204" pitchFamily="34" charset="0"/>
              <a:buChar char="•"/>
            </a:pPr>
            <a:r>
              <a:rPr lang="en-US" dirty="0"/>
              <a:t>Offline deployment</a:t>
            </a:r>
          </a:p>
        </p:txBody>
      </p:sp>
    </p:spTree>
    <p:extLst>
      <p:ext uri="{BB962C8B-B14F-4D97-AF65-F5344CB8AC3E}">
        <p14:creationId xmlns:p14="http://schemas.microsoft.com/office/powerpoint/2010/main" val="40667380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SQL Server: Configuration choices during deployment</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5010542" cy="4001095"/>
          </a:xfrm>
        </p:spPr>
        <p:txBody>
          <a:bodyPr/>
          <a:lstStyle/>
          <a:p>
            <a:pPr marL="457200" indent="-457200">
              <a:buFont typeface="Arial" panose="020B0604020202020204" pitchFamily="34" charset="0"/>
              <a:buChar char="•"/>
            </a:pPr>
            <a:r>
              <a:rPr lang="en-US" sz="2000" dirty="0"/>
              <a:t>Accept the EULA</a:t>
            </a:r>
          </a:p>
          <a:p>
            <a:pPr marL="457200" indent="-457200">
              <a:buFont typeface="Arial" panose="020B0604020202020204" pitchFamily="34" charset="0"/>
              <a:buChar char="•"/>
            </a:pPr>
            <a:r>
              <a:rPr lang="en-US" sz="2000" dirty="0"/>
              <a:t>Choose the features to be installed</a:t>
            </a:r>
          </a:p>
          <a:p>
            <a:pPr marL="457200" indent="-457200">
              <a:buFont typeface="Arial" panose="020B0604020202020204" pitchFamily="34" charset="0"/>
              <a:buChar char="•"/>
            </a:pPr>
            <a:r>
              <a:rPr lang="en-US" sz="2000" dirty="0"/>
              <a:t>Choose the collation</a:t>
            </a:r>
          </a:p>
          <a:p>
            <a:pPr marL="457200" indent="-457200">
              <a:buFont typeface="Arial" panose="020B0604020202020204" pitchFamily="34" charset="0"/>
              <a:buChar char="•"/>
            </a:pPr>
            <a:r>
              <a:rPr lang="en-US" sz="2000" dirty="0"/>
              <a:t>Choose Instant File Initiation</a:t>
            </a:r>
          </a:p>
          <a:p>
            <a:pPr marL="457200" indent="-457200">
              <a:buFont typeface="Arial" panose="020B0604020202020204" pitchFamily="34" charset="0"/>
              <a:buChar char="•"/>
            </a:pPr>
            <a:r>
              <a:rPr lang="en-US" sz="2000" dirty="0"/>
              <a:t>Choose Directories</a:t>
            </a:r>
          </a:p>
          <a:p>
            <a:pPr marL="457200" indent="-457200">
              <a:buFont typeface="Arial" panose="020B0604020202020204" pitchFamily="34" charset="0"/>
              <a:buChar char="•"/>
            </a:pPr>
            <a:r>
              <a:rPr lang="en-US" sz="2000" dirty="0"/>
              <a:t>Choose Service Accounts</a:t>
            </a:r>
          </a:p>
          <a:p>
            <a:pPr marL="457200" indent="-457200">
              <a:buFont typeface="Arial" panose="020B0604020202020204" pitchFamily="34" charset="0"/>
              <a:buChar char="•"/>
            </a:pPr>
            <a:r>
              <a:rPr lang="en-US" sz="2000" dirty="0"/>
              <a:t>Add sys admin account(s)</a:t>
            </a:r>
          </a:p>
          <a:p>
            <a:pPr marL="457200" indent="-457200">
              <a:buFont typeface="Arial" panose="020B0604020202020204" pitchFamily="34" charset="0"/>
              <a:buChar char="•"/>
            </a:pPr>
            <a:r>
              <a:rPr lang="en-US" sz="2000" dirty="0"/>
              <a:t>Choose </a:t>
            </a:r>
            <a:r>
              <a:rPr lang="en-US" sz="2000" dirty="0" err="1"/>
              <a:t>tempdb</a:t>
            </a:r>
            <a:r>
              <a:rPr lang="en-US" sz="2000" dirty="0"/>
              <a:t> config</a:t>
            </a:r>
          </a:p>
          <a:p>
            <a:pPr marL="457200" indent="-457200">
              <a:buFont typeface="Arial" panose="020B0604020202020204" pitchFamily="34" charset="0"/>
              <a:buChar char="•"/>
            </a:pPr>
            <a:r>
              <a:rPr lang="en-US" sz="2000" dirty="0"/>
              <a:t>Choose MAXDOP config</a:t>
            </a:r>
          </a:p>
          <a:p>
            <a:pPr marL="457200" indent="-457200">
              <a:buFont typeface="Arial" panose="020B0604020202020204" pitchFamily="34" charset="0"/>
              <a:buChar char="•"/>
            </a:pPr>
            <a:r>
              <a:rPr lang="en-US" sz="2000" dirty="0"/>
              <a:t>Choose memory config</a:t>
            </a:r>
          </a:p>
          <a:p>
            <a:pPr marL="457200" indent="-457200">
              <a:buFont typeface="Arial" panose="020B0604020202020204" pitchFamily="34" charset="0"/>
              <a:buChar char="•"/>
            </a:pPr>
            <a:endParaRPr lang="en-US" sz="2000" dirty="0"/>
          </a:p>
        </p:txBody>
      </p:sp>
      <p:sp>
        <p:nvSpPr>
          <p:cNvPr id="4" name="Text Placeholder 2">
            <a:extLst>
              <a:ext uri="{FF2B5EF4-FFF2-40B4-BE49-F238E27FC236}">
                <a16:creationId xmlns:a16="http://schemas.microsoft.com/office/drawing/2014/main" id="{CF0FF923-469E-4A9F-BCED-EF1AAEDAED17}"/>
              </a:ext>
            </a:extLst>
          </p:cNvPr>
          <p:cNvSpPr txBox="1">
            <a:spLocks/>
          </p:cNvSpPr>
          <p:nvPr/>
        </p:nvSpPr>
        <p:spPr>
          <a:xfrm>
            <a:off x="6096000" y="1434369"/>
            <a:ext cx="5861538" cy="51090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000" dirty="0"/>
              <a:t>Create resource group</a:t>
            </a:r>
          </a:p>
          <a:p>
            <a:pPr marL="457200" indent="-457200">
              <a:buFont typeface="Arial" panose="020B0604020202020204" pitchFamily="34" charset="0"/>
              <a:buChar char="•"/>
            </a:pPr>
            <a:r>
              <a:rPr lang="en-US" sz="2000" dirty="0"/>
              <a:t>Choose server name</a:t>
            </a:r>
          </a:p>
          <a:p>
            <a:pPr marL="457200" indent="-457200">
              <a:buFont typeface="Arial" panose="020B0604020202020204" pitchFamily="34" charset="0"/>
              <a:buChar char="•"/>
            </a:pPr>
            <a:r>
              <a:rPr lang="en-US" sz="2000" dirty="0"/>
              <a:t>Add admin login</a:t>
            </a:r>
          </a:p>
          <a:p>
            <a:pPr marL="457200" indent="-457200">
              <a:buFont typeface="Arial" panose="020B0604020202020204" pitchFamily="34" charset="0"/>
              <a:buChar char="•"/>
            </a:pPr>
            <a:r>
              <a:rPr lang="en-US" sz="2000" dirty="0"/>
              <a:t>Select region</a:t>
            </a:r>
          </a:p>
          <a:p>
            <a:pPr marL="457200" indent="-457200">
              <a:buFont typeface="Arial" panose="020B0604020202020204" pitchFamily="34" charset="0"/>
              <a:buChar char="•"/>
            </a:pPr>
            <a:r>
              <a:rPr lang="en-US" sz="2000" dirty="0" err="1"/>
              <a:t>Opt</a:t>
            </a:r>
            <a:r>
              <a:rPr lang="en-US" sz="2000" dirty="0"/>
              <a:t> in for pools</a:t>
            </a:r>
          </a:p>
          <a:p>
            <a:pPr marL="457200" indent="-457200">
              <a:buFont typeface="Arial" panose="020B0604020202020204" pitchFamily="34" charset="0"/>
              <a:buChar char="•"/>
            </a:pPr>
            <a:r>
              <a:rPr lang="en-US" sz="2000" dirty="0"/>
              <a:t>Choose purchasing model</a:t>
            </a:r>
          </a:p>
          <a:p>
            <a:pPr marL="457200" indent="-457200">
              <a:buFont typeface="Arial" panose="020B0604020202020204" pitchFamily="34" charset="0"/>
              <a:buChar char="•"/>
            </a:pPr>
            <a:r>
              <a:rPr lang="en-US" sz="2000" dirty="0"/>
              <a:t>Choose service tier</a:t>
            </a:r>
          </a:p>
          <a:p>
            <a:pPr marL="457200" indent="-457200">
              <a:buFont typeface="Arial" panose="020B0604020202020204" pitchFamily="34" charset="0"/>
              <a:buChar char="•"/>
            </a:pPr>
            <a:r>
              <a:rPr lang="en-US" sz="2000" dirty="0"/>
              <a:t>Choose hardware generation</a:t>
            </a:r>
          </a:p>
          <a:p>
            <a:pPr marL="457200" indent="-457200">
              <a:buFont typeface="Arial" panose="020B0604020202020204" pitchFamily="34" charset="0"/>
              <a:buChar char="•"/>
            </a:pPr>
            <a:r>
              <a:rPr lang="en-US" sz="2000" dirty="0"/>
              <a:t>Choose networking options</a:t>
            </a:r>
          </a:p>
          <a:p>
            <a:pPr marL="457200" indent="-457200">
              <a:buFont typeface="Arial" panose="020B0604020202020204" pitchFamily="34" charset="0"/>
              <a:buChar char="•"/>
            </a:pPr>
            <a:r>
              <a:rPr lang="en-US" sz="2000" dirty="0"/>
              <a:t>Choose data source</a:t>
            </a:r>
          </a:p>
          <a:p>
            <a:pPr marL="457200" indent="-457200">
              <a:buFont typeface="Arial" panose="020B0604020202020204" pitchFamily="34" charset="0"/>
              <a:buChar char="•"/>
            </a:pPr>
            <a:r>
              <a:rPr lang="en-US" sz="2000" dirty="0"/>
              <a:t>Choose collation</a:t>
            </a:r>
          </a:p>
          <a:p>
            <a:pPr marL="457200" indent="-457200">
              <a:buFont typeface="Arial" panose="020B0604020202020204" pitchFamily="34" charset="0"/>
              <a:buChar char="•"/>
            </a:pPr>
            <a:r>
              <a:rPr lang="en-US" sz="2000" dirty="0"/>
              <a:t>Choose time zone</a:t>
            </a:r>
          </a:p>
          <a:p>
            <a:pPr marL="457200" indent="-457200">
              <a:buFont typeface="Arial" panose="020B0604020202020204" pitchFamily="34" charset="0"/>
              <a:buChar char="•"/>
            </a:pPr>
            <a:r>
              <a:rPr lang="en-US" sz="2000" dirty="0" err="1"/>
              <a:t>Opt</a:t>
            </a:r>
            <a:r>
              <a:rPr lang="en-US" sz="2000" dirty="0"/>
              <a:t> in for Advanced Data Security</a:t>
            </a:r>
          </a:p>
          <a:p>
            <a:pPr marL="457200" indent="-457200">
              <a:buFont typeface="Arial" panose="020B0604020202020204" pitchFamily="34" charset="0"/>
              <a:buChar char="•"/>
            </a:pPr>
            <a:r>
              <a:rPr lang="en-US" sz="2000" dirty="0"/>
              <a:t>Review Terms and Privacy</a:t>
            </a:r>
          </a:p>
        </p:txBody>
      </p:sp>
    </p:spTree>
    <p:extLst>
      <p:ext uri="{BB962C8B-B14F-4D97-AF65-F5344CB8AC3E}">
        <p14:creationId xmlns:p14="http://schemas.microsoft.com/office/powerpoint/2010/main" val="6058722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7763C-3765-487B-B147-B09495D69D5F}"/>
              </a:ext>
            </a:extLst>
          </p:cNvPr>
          <p:cNvSpPr>
            <a:spLocks noGrp="1"/>
          </p:cNvSpPr>
          <p:nvPr>
            <p:ph type="title"/>
          </p:nvPr>
        </p:nvSpPr>
        <p:spPr/>
        <p:txBody>
          <a:bodyPr/>
          <a:lstStyle/>
          <a:p>
            <a:r>
              <a:rPr lang="en-US" dirty="0"/>
              <a:t>First steps</a:t>
            </a:r>
          </a:p>
        </p:txBody>
      </p:sp>
      <p:sp>
        <p:nvSpPr>
          <p:cNvPr id="3" name="Text Placeholder 2">
            <a:extLst>
              <a:ext uri="{FF2B5EF4-FFF2-40B4-BE49-F238E27FC236}">
                <a16:creationId xmlns:a16="http://schemas.microsoft.com/office/drawing/2014/main" id="{AD54070D-11D9-47AC-8A74-528E3E7CFF7A}"/>
              </a:ext>
            </a:extLst>
          </p:cNvPr>
          <p:cNvSpPr>
            <a:spLocks noGrp="1"/>
          </p:cNvSpPr>
          <p:nvPr>
            <p:ph type="body" sz="quarter" idx="10"/>
          </p:nvPr>
        </p:nvSpPr>
        <p:spPr>
          <a:xfrm>
            <a:off x="586390" y="1434370"/>
            <a:ext cx="11018520" cy="6118598"/>
          </a:xfrm>
        </p:spPr>
        <p:txBody>
          <a:bodyPr/>
          <a:lstStyle/>
          <a:p>
            <a:pPr marL="457200" indent="-457200">
              <a:buFont typeface="Arial" panose="020B0604020202020204" pitchFamily="34" charset="0"/>
              <a:buChar char="•"/>
            </a:pPr>
            <a:r>
              <a:rPr lang="en-US" dirty="0"/>
              <a:t>Azure account</a:t>
            </a:r>
          </a:p>
          <a:p>
            <a:pPr marL="457200" indent="-457200">
              <a:buFont typeface="Arial" panose="020B0604020202020204" pitchFamily="34" charset="0"/>
              <a:buChar char="•"/>
            </a:pPr>
            <a:r>
              <a:rPr lang="en-US" dirty="0"/>
              <a:t>Azure subscription</a:t>
            </a:r>
          </a:p>
          <a:p>
            <a:pPr marL="457200" indent="-457200">
              <a:buFont typeface="Arial" panose="020B0604020202020204" pitchFamily="34" charset="0"/>
              <a:buChar char="•"/>
            </a:pPr>
            <a:r>
              <a:rPr lang="en-US" dirty="0"/>
              <a:t>Select deployment option</a:t>
            </a:r>
          </a:p>
          <a:p>
            <a:pPr marL="457200" indent="-457200">
              <a:buFont typeface="Arial" panose="020B0604020202020204" pitchFamily="34" charset="0"/>
              <a:buChar char="•"/>
            </a:pPr>
            <a:r>
              <a:rPr lang="en-US" dirty="0"/>
              <a:t>Resource group</a:t>
            </a:r>
          </a:p>
          <a:p>
            <a:pPr marL="457200" indent="-457200">
              <a:buFont typeface="Arial" panose="020B0604020202020204" pitchFamily="34" charset="0"/>
              <a:buChar char="•"/>
            </a:pPr>
            <a:r>
              <a:rPr lang="en-US" dirty="0"/>
              <a:t>Server name</a:t>
            </a:r>
          </a:p>
          <a:p>
            <a:pPr marL="457200" indent="-457200">
              <a:buFont typeface="Arial" panose="020B0604020202020204" pitchFamily="34" charset="0"/>
              <a:buChar char="•"/>
            </a:pPr>
            <a:r>
              <a:rPr lang="en-US" dirty="0"/>
              <a:t>Admin login</a:t>
            </a:r>
          </a:p>
          <a:p>
            <a:pPr marL="457200" indent="-457200">
              <a:buFont typeface="Arial" panose="020B0604020202020204" pitchFamily="34" charset="0"/>
              <a:buChar char="•"/>
            </a:pPr>
            <a:r>
              <a:rPr lang="en-US" dirty="0"/>
              <a:t>Region</a:t>
            </a:r>
          </a:p>
          <a:p>
            <a:pPr marL="457200" indent="-457200">
              <a:buFont typeface="Arial" panose="020B0604020202020204" pitchFamily="34" charset="0"/>
              <a:buChar char="•"/>
            </a:pPr>
            <a:r>
              <a:rPr lang="en-US" dirty="0" err="1"/>
              <a:t>Opt</a:t>
            </a:r>
            <a:r>
              <a:rPr lang="en-US" dirty="0"/>
              <a:t> in for pools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0956A813-CB98-4F16-9414-5FFAB15FE8A4}"/>
              </a:ext>
            </a:extLst>
          </p:cNvPr>
          <p:cNvSpPr txBox="1"/>
          <p:nvPr/>
        </p:nvSpPr>
        <p:spPr>
          <a:xfrm>
            <a:off x="6410425" y="904775"/>
            <a:ext cx="4880009"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Idea --- may be able to leverage using a set of gifs or screenshots to show these steps in the portal</a:t>
            </a:r>
          </a:p>
        </p:txBody>
      </p:sp>
    </p:spTree>
    <p:extLst>
      <p:ext uri="{BB962C8B-B14F-4D97-AF65-F5344CB8AC3E}">
        <p14:creationId xmlns:p14="http://schemas.microsoft.com/office/powerpoint/2010/main" val="22225476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8FF11C-FC6E-4918-B5A2-2786F37ADCFB}"/>
              </a:ext>
            </a:extLst>
          </p:cNvPr>
          <p:cNvGrpSpPr/>
          <p:nvPr/>
        </p:nvGrpSpPr>
        <p:grpSpPr>
          <a:xfrm>
            <a:off x="339366" y="1338605"/>
            <a:ext cx="11714846" cy="5227629"/>
            <a:chOff x="455993" y="763682"/>
            <a:chExt cx="11950828" cy="5961872"/>
          </a:xfrm>
        </p:grpSpPr>
        <p:sp>
          <p:nvSpPr>
            <p:cNvPr id="3" name="TextBox 2">
              <a:extLst>
                <a:ext uri="{FF2B5EF4-FFF2-40B4-BE49-F238E27FC236}">
                  <a16:creationId xmlns:a16="http://schemas.microsoft.com/office/drawing/2014/main" id="{5BF5599C-BE8B-41E5-BAAE-130FA2E7BA79}"/>
                </a:ext>
              </a:extLst>
            </p:cNvPr>
            <p:cNvSpPr txBox="1"/>
            <p:nvPr/>
          </p:nvSpPr>
          <p:spPr>
            <a:xfrm>
              <a:off x="455993" y="5152570"/>
              <a:ext cx="5465833" cy="157298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Pre-packaged, bundled unit that represents the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database power </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Designed for predictable performance, but somewhat inflexible and limited in options</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ZA" sz="1400" b="0" i="0" u="none" strike="noStrike" kern="1200" cap="none" spc="0" normalizeH="0" baseline="0" noProof="0" dirty="0">
                  <a:ln>
                    <a:noFill/>
                  </a:ln>
                  <a:solidFill>
                    <a:srgbClr val="000000"/>
                  </a:solidFill>
                  <a:effectLst/>
                  <a:uLnTx/>
                  <a:uFillTx/>
                  <a:latin typeface="Segoe UI"/>
                  <a:ea typeface="+mn-ea"/>
                  <a:cs typeface="+mn-cs"/>
                </a:rPr>
                <a:t>D</a:t>
              </a:r>
              <a:r>
                <a:rPr kumimoji="0" lang="en-US" sz="1400" b="0" i="0" u="none" strike="noStrike" kern="1200" cap="none" spc="0" normalizeH="0" baseline="0" noProof="0" dirty="0">
                  <a:ln>
                    <a:noFill/>
                  </a:ln>
                  <a:solidFill>
                    <a:srgbClr val="000000"/>
                  </a:solidFill>
                  <a:effectLst/>
                  <a:uLnTx/>
                  <a:uFillTx/>
                  <a:latin typeface="Segoe UI"/>
                  <a:ea typeface="+mn-ea"/>
                  <a:cs typeface="+mn-cs"/>
                </a:rPr>
                <a:t>TU sizing offers simplicity of choice </a:t>
              </a:r>
            </a:p>
          </p:txBody>
        </p:sp>
        <p:grpSp>
          <p:nvGrpSpPr>
            <p:cNvPr id="5" name="Group 4">
              <a:extLst>
                <a:ext uri="{FF2B5EF4-FFF2-40B4-BE49-F238E27FC236}">
                  <a16:creationId xmlns:a16="http://schemas.microsoft.com/office/drawing/2014/main" id="{3315FD06-35ED-4B9C-A4F1-6A5580CF2AB9}"/>
                </a:ext>
              </a:extLst>
            </p:cNvPr>
            <p:cNvGrpSpPr/>
            <p:nvPr/>
          </p:nvGrpSpPr>
          <p:grpSpPr>
            <a:xfrm>
              <a:off x="459401" y="763682"/>
              <a:ext cx="11947420" cy="5888313"/>
              <a:chOff x="244581" y="654253"/>
              <a:chExt cx="11947420" cy="6051677"/>
            </a:xfrm>
          </p:grpSpPr>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096000" y="1232059"/>
                <a:ext cx="0" cy="5235941"/>
              </a:xfrm>
              <a:prstGeom prst="line">
                <a:avLst/>
              </a:prstGeom>
              <a:noFill/>
              <a:ln w="19050" cap="flat" cmpd="sng" algn="ctr">
                <a:solidFill>
                  <a:srgbClr val="AFAFAF"/>
                </a:solidFill>
                <a:prstDash val="solid"/>
              </a:ln>
              <a:effectLst/>
            </p:spPr>
          </p:cxnSp>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599769" y="4789245"/>
                <a:ext cx="5014969" cy="0"/>
              </a:xfrm>
              <a:prstGeom prst="line">
                <a:avLst/>
              </a:prstGeom>
              <a:noFill/>
              <a:ln w="9525" cap="flat" cmpd="sng" algn="ctr">
                <a:solidFill>
                  <a:srgbClr val="0070C0"/>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606323" y="2282020"/>
                <a:ext cx="0" cy="2503948"/>
              </a:xfrm>
              <a:prstGeom prst="line">
                <a:avLst/>
              </a:prstGeom>
              <a:noFill/>
              <a:ln w="9525" cap="flat" cmpd="sng" algn="ctr">
                <a:solidFill>
                  <a:srgbClr val="0070C0"/>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612879" y="2583542"/>
                <a:ext cx="4745184" cy="2189317"/>
              </a:xfrm>
              <a:prstGeom prst="line">
                <a:avLst/>
              </a:prstGeom>
              <a:noFill/>
              <a:ln w="9525" cap="flat" cmpd="sng" algn="ctr">
                <a:solidFill>
                  <a:srgbClr val="505050"/>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824138" y="316258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3912628" y="3359225"/>
                <a:ext cx="0" cy="1438252"/>
              </a:xfrm>
              <a:prstGeom prst="line">
                <a:avLst/>
              </a:prstGeom>
              <a:noFill/>
              <a:ln w="9525" cap="flat" cmpd="sng" algn="ctr">
                <a:solidFill>
                  <a:srgbClr val="505050"/>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623777" y="3260902"/>
                <a:ext cx="3200360" cy="0"/>
              </a:xfrm>
              <a:prstGeom prst="line">
                <a:avLst/>
              </a:prstGeom>
              <a:noFill/>
              <a:ln w="9525" cap="flat" cmpd="sng" algn="ctr">
                <a:solidFill>
                  <a:srgbClr val="505050"/>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630866" y="2888061"/>
                <a:ext cx="3981727" cy="0"/>
              </a:xfrm>
              <a:prstGeom prst="line">
                <a:avLst/>
              </a:prstGeom>
              <a:noFill/>
              <a:ln w="9525" cap="flat" cmpd="sng" algn="ctr">
                <a:solidFill>
                  <a:srgbClr val="505050"/>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701083" y="2986384"/>
                <a:ext cx="0" cy="1818181"/>
              </a:xfrm>
              <a:prstGeom prst="line">
                <a:avLst/>
              </a:prstGeom>
              <a:noFill/>
              <a:ln w="9525" cap="flat" cmpd="sng" algn="ctr">
                <a:solidFill>
                  <a:srgbClr val="505050"/>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612592" y="2789738"/>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061114" y="350793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270762" y="387765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503310" y="4237702"/>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602513" y="3606253"/>
                <a:ext cx="2458601" cy="0"/>
              </a:xfrm>
              <a:prstGeom prst="line">
                <a:avLst/>
              </a:prstGeom>
              <a:noFill/>
              <a:ln w="9525" cap="flat" cmpd="sng" algn="ctr">
                <a:solidFill>
                  <a:srgbClr val="505050"/>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616689" y="3975973"/>
                <a:ext cx="1654073" cy="0"/>
              </a:xfrm>
              <a:prstGeom prst="line">
                <a:avLst/>
              </a:prstGeom>
              <a:noFill/>
              <a:ln w="9525" cap="flat" cmpd="sng" algn="ctr">
                <a:solidFill>
                  <a:srgbClr val="505050"/>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616688" y="4336025"/>
                <a:ext cx="886621" cy="0"/>
              </a:xfrm>
              <a:prstGeom prst="line">
                <a:avLst/>
              </a:prstGeom>
              <a:noFill/>
              <a:ln w="9525" cap="flat" cmpd="sng" algn="ctr">
                <a:solidFill>
                  <a:srgbClr val="505050"/>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149604" y="3704576"/>
                <a:ext cx="0" cy="1092901"/>
              </a:xfrm>
              <a:prstGeom prst="line">
                <a:avLst/>
              </a:prstGeom>
              <a:noFill/>
              <a:ln w="9525" cap="flat" cmpd="sng" algn="ctr">
                <a:solidFill>
                  <a:srgbClr val="505050"/>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359252" y="4074296"/>
                <a:ext cx="0" cy="723181"/>
              </a:xfrm>
              <a:prstGeom prst="line">
                <a:avLst/>
              </a:prstGeom>
              <a:noFill/>
              <a:ln w="9525" cap="flat" cmpd="sng" algn="ctr">
                <a:solidFill>
                  <a:srgbClr val="505050"/>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591800" y="4434348"/>
                <a:ext cx="0" cy="356041"/>
              </a:xfrm>
              <a:prstGeom prst="line">
                <a:avLst/>
              </a:prstGeom>
              <a:noFill/>
              <a:ln w="9525" cap="flat" cmpd="sng" algn="ctr">
                <a:solidFill>
                  <a:srgbClr val="505050"/>
                </a:solidFill>
                <a:prstDash val="dash"/>
              </a:ln>
              <a:effectLst/>
            </p:spPr>
          </p:cxnSp>
          <p:sp>
            <p:nvSpPr>
              <p:cNvPr id="237" name="TextBox 236">
                <a:extLst>
                  <a:ext uri="{FF2B5EF4-FFF2-40B4-BE49-F238E27FC236}">
                    <a16:creationId xmlns:a16="http://schemas.microsoft.com/office/drawing/2014/main" id="{1DE64F3D-9832-42E9-81C2-A7F99755A23D}"/>
                  </a:ext>
                </a:extLst>
              </p:cNvPr>
              <p:cNvSpPr txBox="1"/>
              <p:nvPr/>
            </p:nvSpPr>
            <p:spPr>
              <a:xfrm>
                <a:off x="2570966" y="4801084"/>
                <a:ext cx="793165" cy="315001"/>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69170" y="3339964"/>
                <a:ext cx="934000" cy="306497"/>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Compute</a:t>
                </a:r>
              </a:p>
            </p:txBody>
          </p:sp>
          <p:cxnSp>
            <p:nvCxnSpPr>
              <p:cNvPr id="239" name="Straight Connector 238">
                <a:extLst>
                  <a:ext uri="{FF2B5EF4-FFF2-40B4-BE49-F238E27FC236}">
                    <a16:creationId xmlns:a16="http://schemas.microsoft.com/office/drawing/2014/main" id="{73FA39F4-6E8F-4ABB-9E48-9DEEBCB80DE7}"/>
                  </a:ext>
                </a:extLst>
              </p:cNvPr>
              <p:cNvCxnSpPr>
                <a:cxnSpLocks/>
              </p:cNvCxnSpPr>
              <p:nvPr/>
            </p:nvCxnSpPr>
            <p:spPr>
              <a:xfrm>
                <a:off x="6813417" y="4789246"/>
                <a:ext cx="5014969" cy="0"/>
              </a:xfrm>
              <a:prstGeom prst="line">
                <a:avLst/>
              </a:prstGeom>
              <a:noFill/>
              <a:ln w="9525" cap="flat" cmpd="sng" algn="ctr">
                <a:solidFill>
                  <a:srgbClr val="0070C0"/>
                </a:solidFill>
                <a:prstDash val="solid"/>
                <a:tailEnd type="triangle"/>
              </a:ln>
              <a:effectLst/>
            </p:spPr>
          </p:cxnSp>
          <p:cxnSp>
            <p:nvCxnSpPr>
              <p:cNvPr id="240" name="Straight Connector 239">
                <a:extLst>
                  <a:ext uri="{FF2B5EF4-FFF2-40B4-BE49-F238E27FC236}">
                    <a16:creationId xmlns:a16="http://schemas.microsoft.com/office/drawing/2014/main" id="{87D80671-F666-481C-BF01-9F2764CBD5E7}"/>
                  </a:ext>
                </a:extLst>
              </p:cNvPr>
              <p:cNvCxnSpPr>
                <a:cxnSpLocks/>
              </p:cNvCxnSpPr>
              <p:nvPr/>
            </p:nvCxnSpPr>
            <p:spPr>
              <a:xfrm flipV="1">
                <a:off x="6819971" y="2282021"/>
                <a:ext cx="0" cy="2503948"/>
              </a:xfrm>
              <a:prstGeom prst="line">
                <a:avLst/>
              </a:prstGeom>
              <a:noFill/>
              <a:ln w="9525" cap="flat" cmpd="sng" algn="ctr">
                <a:solidFill>
                  <a:srgbClr val="0070C0"/>
                </a:solidFill>
                <a:prstDash val="solid"/>
                <a:headEnd type="none"/>
                <a:tailEnd type="triangle"/>
              </a:ln>
              <a:effectLst/>
            </p:spPr>
          </p:cxnSp>
          <p:grpSp>
            <p:nvGrpSpPr>
              <p:cNvPr id="241" name="Group 240">
                <a:extLst>
                  <a:ext uri="{FF2B5EF4-FFF2-40B4-BE49-F238E27FC236}">
                    <a16:creationId xmlns:a16="http://schemas.microsoft.com/office/drawing/2014/main" id="{F474FBFB-B152-4193-9981-BCDEABBF2E61}"/>
                  </a:ext>
                </a:extLst>
              </p:cNvPr>
              <p:cNvGrpSpPr/>
              <p:nvPr/>
            </p:nvGrpSpPr>
            <p:grpSpPr>
              <a:xfrm>
                <a:off x="10790996" y="2190512"/>
                <a:ext cx="633984" cy="473240"/>
                <a:chOff x="7948868" y="2430382"/>
                <a:chExt cx="475488" cy="473240"/>
              </a:xfrm>
            </p:grpSpPr>
            <p:cxnSp>
              <p:nvCxnSpPr>
                <p:cNvPr id="242" name="Straight Connector 241">
                  <a:extLst>
                    <a:ext uri="{FF2B5EF4-FFF2-40B4-BE49-F238E27FC236}">
                      <a16:creationId xmlns:a16="http://schemas.microsoft.com/office/drawing/2014/main" id="{00FB8EA8-BAC6-4841-9B59-BFE0E7109E7B}"/>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43" name="Straight Connector 242">
                  <a:extLst>
                    <a:ext uri="{FF2B5EF4-FFF2-40B4-BE49-F238E27FC236}">
                      <a16:creationId xmlns:a16="http://schemas.microsoft.com/office/drawing/2014/main" id="{1E000FC9-BE97-43E3-9AEE-8C11277D5D85}"/>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44" name="Rectangle 243">
                  <a:extLst>
                    <a:ext uri="{FF2B5EF4-FFF2-40B4-BE49-F238E27FC236}">
                      <a16:creationId xmlns:a16="http://schemas.microsoft.com/office/drawing/2014/main" id="{B12FD8DD-6504-47CC-B0FB-25CBC22F4E1D}"/>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sp>
            <p:nvSpPr>
              <p:cNvPr id="245" name="TextBox 244">
                <a:extLst>
                  <a:ext uri="{FF2B5EF4-FFF2-40B4-BE49-F238E27FC236}">
                    <a16:creationId xmlns:a16="http://schemas.microsoft.com/office/drawing/2014/main" id="{6C6210D5-AD49-4408-B6B7-81F3DF922031}"/>
                  </a:ext>
                </a:extLst>
              </p:cNvPr>
              <p:cNvSpPr txBox="1"/>
              <p:nvPr/>
            </p:nvSpPr>
            <p:spPr>
              <a:xfrm>
                <a:off x="8784613" y="4801084"/>
                <a:ext cx="793165" cy="315001"/>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44478" y="3339964"/>
                <a:ext cx="934000" cy="306497"/>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Compute</a:t>
                </a:r>
              </a:p>
            </p:txBody>
          </p:sp>
          <p:grpSp>
            <p:nvGrpSpPr>
              <p:cNvPr id="247" name="Group 246">
                <a:extLst>
                  <a:ext uri="{FF2B5EF4-FFF2-40B4-BE49-F238E27FC236}">
                    <a16:creationId xmlns:a16="http://schemas.microsoft.com/office/drawing/2014/main" id="{B8E5D799-B3D2-4ADB-A5FE-FDDC6351A2A0}"/>
                  </a:ext>
                </a:extLst>
              </p:cNvPr>
              <p:cNvGrpSpPr/>
              <p:nvPr/>
            </p:nvGrpSpPr>
            <p:grpSpPr>
              <a:xfrm>
                <a:off x="9389985" y="1559521"/>
                <a:ext cx="633984" cy="473240"/>
                <a:chOff x="7948868" y="2430382"/>
                <a:chExt cx="475488" cy="473240"/>
              </a:xfrm>
            </p:grpSpPr>
            <p:cxnSp>
              <p:nvCxnSpPr>
                <p:cNvPr id="248" name="Straight Connector 247">
                  <a:extLst>
                    <a:ext uri="{FF2B5EF4-FFF2-40B4-BE49-F238E27FC236}">
                      <a16:creationId xmlns:a16="http://schemas.microsoft.com/office/drawing/2014/main" id="{6B380B14-C714-4935-A6E8-CED732082E5B}"/>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49" name="Straight Connector 248">
                  <a:extLst>
                    <a:ext uri="{FF2B5EF4-FFF2-40B4-BE49-F238E27FC236}">
                      <a16:creationId xmlns:a16="http://schemas.microsoft.com/office/drawing/2014/main" id="{C2BF5190-0E9B-4ABD-9969-6EB4F7AF6087}"/>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0" name="Rectangle 249">
                  <a:extLst>
                    <a:ext uri="{FF2B5EF4-FFF2-40B4-BE49-F238E27FC236}">
                      <a16:creationId xmlns:a16="http://schemas.microsoft.com/office/drawing/2014/main" id="{707551C5-1081-4689-B132-2EEA5EBB9D4F}"/>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51" name="Group 250">
                <a:extLst>
                  <a:ext uri="{FF2B5EF4-FFF2-40B4-BE49-F238E27FC236}">
                    <a16:creationId xmlns:a16="http://schemas.microsoft.com/office/drawing/2014/main" id="{D4A676CA-C575-4E4E-BFA7-4DDDD1031C2B}"/>
                  </a:ext>
                </a:extLst>
              </p:cNvPr>
              <p:cNvGrpSpPr/>
              <p:nvPr/>
            </p:nvGrpSpPr>
            <p:grpSpPr>
              <a:xfrm>
                <a:off x="7251036" y="1612996"/>
                <a:ext cx="633984" cy="473240"/>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C17281D6-61AA-4283-AEE1-7F95D7023F3A}"/>
                  </a:ext>
                </a:extLst>
              </p:cNvPr>
              <p:cNvGrpSpPr/>
              <p:nvPr/>
            </p:nvGrpSpPr>
            <p:grpSpPr>
              <a:xfrm>
                <a:off x="8427459" y="3003312"/>
                <a:ext cx="633984" cy="473240"/>
                <a:chOff x="7948868" y="2430382"/>
                <a:chExt cx="475488" cy="473240"/>
              </a:xfrm>
            </p:grpSpPr>
            <p:cxnSp>
              <p:nvCxnSpPr>
                <p:cNvPr id="256" name="Straight Connector 255">
                  <a:extLst>
                    <a:ext uri="{FF2B5EF4-FFF2-40B4-BE49-F238E27FC236}">
                      <a16:creationId xmlns:a16="http://schemas.microsoft.com/office/drawing/2014/main" id="{BFC081EA-3BB1-41B4-B509-0D10D09AD5E2}"/>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57" name="Straight Connector 256">
                  <a:extLst>
                    <a:ext uri="{FF2B5EF4-FFF2-40B4-BE49-F238E27FC236}">
                      <a16:creationId xmlns:a16="http://schemas.microsoft.com/office/drawing/2014/main" id="{57B8B9A7-09ED-4880-8CF5-80D3BACA1160}"/>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8" name="Rectangle 257">
                  <a:extLst>
                    <a:ext uri="{FF2B5EF4-FFF2-40B4-BE49-F238E27FC236}">
                      <a16:creationId xmlns:a16="http://schemas.microsoft.com/office/drawing/2014/main" id="{F57CB462-5A7A-4F27-A625-7BD9B01C4AF0}"/>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sp>
            <p:nvSpPr>
              <p:cNvPr id="259" name="TextBox 258">
                <a:extLst>
                  <a:ext uri="{FF2B5EF4-FFF2-40B4-BE49-F238E27FC236}">
                    <a16:creationId xmlns:a16="http://schemas.microsoft.com/office/drawing/2014/main" id="{9C3DE6E9-37E8-4F75-ABE7-9E291C37E4DC}"/>
                  </a:ext>
                </a:extLst>
              </p:cNvPr>
              <p:cNvSpPr txBox="1"/>
              <p:nvPr/>
            </p:nvSpPr>
            <p:spPr>
              <a:xfrm>
                <a:off x="8056613" y="654253"/>
                <a:ext cx="2339190" cy="749644"/>
              </a:xfrm>
              <a:prstGeom prst="rect">
                <a:avLst/>
              </a:prstGeom>
              <a:noFill/>
            </p:spPr>
            <p:txBody>
              <a:bodyPr wrap="non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70C0"/>
                    </a:solidFill>
                    <a:effectLst/>
                    <a:uLnTx/>
                    <a:uFillTx/>
                    <a:latin typeface="Segoe Pro" panose="020B0502040504020203" pitchFamily="34" charset="0"/>
                    <a:ea typeface="+mn-ea"/>
                    <a:cs typeface="+mn-cs"/>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1608069" y="688201"/>
                <a:ext cx="2243389" cy="749644"/>
              </a:xfrm>
              <a:prstGeom prst="rect">
                <a:avLst/>
              </a:prstGeom>
              <a:noFill/>
            </p:spPr>
            <p:txBody>
              <a:bodyPr wrap="non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0C0"/>
                    </a:solidFill>
                    <a:effectLst/>
                    <a:uLnTx/>
                    <a:uFillTx/>
                    <a:latin typeface="Segoe Pro" panose="020B0502040504020203" pitchFamily="34" charset="0"/>
                    <a:ea typeface="+mn-ea"/>
                    <a:cs typeface="+mn-cs"/>
                  </a:rPr>
                  <a:t>DTU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462755" y="5112122"/>
                <a:ext cx="5729246" cy="15938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This model allows you to independently choose compute and storage resources. It also allows you to use Azure Hybrid Benefit for SQL Server 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gr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r>
              <a:rPr lang="en-US" dirty="0"/>
              <a:t>Choosing purchasing model</a:t>
            </a:r>
          </a:p>
        </p:txBody>
      </p:sp>
      <p:sp>
        <p:nvSpPr>
          <p:cNvPr id="7" name="Flowchart: Alternate Process 6">
            <a:extLst>
              <a:ext uri="{FF2B5EF4-FFF2-40B4-BE49-F238E27FC236}">
                <a16:creationId xmlns:a16="http://schemas.microsoft.com/office/drawing/2014/main" id="{B75DC969-FE18-43E4-8E77-BBDE465C2C8E}"/>
              </a:ext>
            </a:extLst>
          </p:cNvPr>
          <p:cNvSpPr/>
          <p:nvPr/>
        </p:nvSpPr>
        <p:spPr bwMode="auto">
          <a:xfrm>
            <a:off x="9692851" y="3875826"/>
            <a:ext cx="2004926" cy="847165"/>
          </a:xfrm>
          <a:prstGeom prst="flowChartAlternateProcess">
            <a:avLst/>
          </a:prstGeom>
          <a:solidFill>
            <a:schemeClr val="accent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Microsoft’s recommendation</a:t>
            </a:r>
          </a:p>
        </p:txBody>
      </p:sp>
    </p:spTree>
    <p:extLst>
      <p:ext uri="{BB962C8B-B14F-4D97-AF65-F5344CB8AC3E}">
        <p14:creationId xmlns:p14="http://schemas.microsoft.com/office/powerpoint/2010/main" val="1606366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470668" y="309874"/>
            <a:ext cx="3654814" cy="553998"/>
          </a:xfrm>
        </p:spPr>
        <p:txBody>
          <a:bodyPr/>
          <a:lstStyle/>
          <a:p>
            <a:r>
              <a:rPr lang="en-ZA"/>
              <a:t>General Purpose </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3"/>
          <a:ext cx="4557961" cy="5339703"/>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8840">
                <a:tc>
                  <a:txBody>
                    <a:bodyPr/>
                    <a:lstStyle/>
                    <a:p>
                      <a:pPr algn="l" fontAlgn="b"/>
                      <a:r>
                        <a:rPr lang="en-US" sz="1200">
                          <a:solidFill>
                            <a:schemeClr val="bg1"/>
                          </a:solidFill>
                          <a:effectLst/>
                        </a:rPr>
                        <a:t>Feature</a:t>
                      </a:r>
                    </a:p>
                  </a:txBody>
                  <a:tcPr marL="1732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5378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1695">
                <a:tc>
                  <a:txBody>
                    <a:bodyPr/>
                    <a:lstStyle/>
                    <a:p>
                      <a:pPr fontAlgn="t"/>
                      <a:r>
                        <a:rPr lang="en-US" sz="1200">
                          <a:solidFill>
                            <a:schemeClr val="bg1"/>
                          </a:solidFill>
                          <a:effectLst/>
                        </a:rPr>
                        <a:t>Number of vCores*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(Gen 4)</a:t>
                      </a:r>
                      <a:br>
                        <a:rPr lang="en-US" sz="1200">
                          <a:solidFill>
                            <a:schemeClr val="bg1"/>
                          </a:solidFill>
                          <a:effectLst/>
                        </a:rPr>
                      </a:br>
                      <a:r>
                        <a:rPr lang="en-US" sz="1200">
                          <a:solidFill>
                            <a:schemeClr val="bg1"/>
                          </a:solidFill>
                          <a:effectLst/>
                        </a:rPr>
                        <a:t>8, 16, 24, 32, 40, 64, 80 (Gen 5)</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65215">
                <a:tc>
                  <a:txBody>
                    <a:bodyPr/>
                    <a:lstStyle/>
                    <a:p>
                      <a:pPr fontAlgn="t"/>
                      <a:r>
                        <a:rPr lang="en-US" sz="1200">
                          <a:solidFill>
                            <a:schemeClr val="bg1"/>
                          </a:solidFill>
                          <a:effectLst/>
                        </a:rPr>
                        <a:t>SQL Server version / build</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208840">
                <a:tc>
                  <a:txBody>
                    <a:bodyPr/>
                    <a:lstStyle/>
                    <a:p>
                      <a:pPr fontAlgn="t"/>
                      <a:r>
                        <a:rPr lang="en-US" sz="1200">
                          <a:solidFill>
                            <a:schemeClr val="bg1"/>
                          </a:solidFill>
                          <a:effectLst/>
                        </a:rPr>
                        <a:t>Min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8840">
                <a:tc>
                  <a:txBody>
                    <a:bodyPr/>
                    <a:lstStyle/>
                    <a:p>
                      <a:pPr fontAlgn="t"/>
                      <a:r>
                        <a:rPr lang="en-US" sz="1200">
                          <a:solidFill>
                            <a:schemeClr val="bg1"/>
                          </a:solidFill>
                          <a:effectLst/>
                        </a:rPr>
                        <a:t>Max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TB</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391695">
                <a:tc>
                  <a:txBody>
                    <a:bodyPr/>
                    <a:lstStyle/>
                    <a:p>
                      <a:pPr fontAlgn="t"/>
                      <a:r>
                        <a:rPr lang="en-US" sz="1200">
                          <a:solidFill>
                            <a:schemeClr val="bg1"/>
                          </a:solidFill>
                          <a:effectLst/>
                        </a:rPr>
                        <a:t>Max storage 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a:t>
                      </a:r>
                      <a:br>
                        <a:rPr lang="en-US" sz="1200">
                          <a:solidFill>
                            <a:schemeClr val="bg1"/>
                          </a:solidFill>
                          <a:effectLst/>
                        </a:rPr>
                      </a:br>
                      <a:r>
                        <a:rPr lang="en-US" sz="1200">
                          <a:solidFill>
                            <a:schemeClr val="bg1"/>
                          </a:solidFill>
                          <a:effectLst/>
                        </a:rPr>
                        <a:t>size per instance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574548">
                <a:tc>
                  <a:txBody>
                    <a:bodyPr/>
                    <a:lstStyle/>
                    <a:p>
                      <a:pPr fontAlgn="t"/>
                      <a:r>
                        <a:rPr lang="en-US" sz="1200">
                          <a:solidFill>
                            <a:schemeClr val="bg1"/>
                          </a:solidFill>
                          <a:effectLst/>
                        </a:rPr>
                        <a:t>Expected storage IOPS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500-7500 IOPS per data file (depends on data file). </a:t>
                      </a:r>
                      <a:br>
                        <a:rPr lang="en-US" sz="1200">
                          <a:solidFill>
                            <a:schemeClr val="bg1"/>
                          </a:solidFill>
                          <a:effectLst/>
                        </a:rPr>
                      </a:br>
                      <a:r>
                        <a:rPr lang="en-US" sz="1200">
                          <a:solidFill>
                            <a:schemeClr val="bg1"/>
                          </a:solidFill>
                          <a:effectLst/>
                        </a:rPr>
                        <a:t>See </a:t>
                      </a:r>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Premium Storage</a:t>
                      </a:r>
                      <a:endParaRPr lang="en-US" sz="120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1695">
                <a:tc>
                  <a:txBody>
                    <a:bodyPr/>
                    <a:lstStyle/>
                    <a:p>
                      <a:pPr fontAlgn="t"/>
                      <a:r>
                        <a:rPr lang="en-US" sz="1200">
                          <a:solidFill>
                            <a:schemeClr val="bg1"/>
                          </a:solidFill>
                          <a:effectLst/>
                        </a:rPr>
                        <a:t>Number of data files (ROWS) per the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1695">
                <a:tc>
                  <a:txBody>
                    <a:bodyPr/>
                    <a:lstStyle/>
                    <a:p>
                      <a:pPr fontAlgn="t"/>
                      <a:r>
                        <a:rPr lang="en-US" sz="1200">
                          <a:solidFill>
                            <a:schemeClr val="bg1"/>
                          </a:solidFill>
                          <a:effectLst/>
                        </a:rPr>
                        <a:t>Number of log files (LOG) </a:t>
                      </a:r>
                      <a:br>
                        <a:rPr lang="en-US" sz="1200">
                          <a:solidFill>
                            <a:schemeClr val="bg1"/>
                          </a:solidFill>
                          <a:effectLst/>
                        </a:rPr>
                      </a:br>
                      <a:r>
                        <a:rPr lang="en-US" sz="1200">
                          <a:solidFill>
                            <a:schemeClr val="bg1"/>
                          </a:solidFill>
                          <a:effectLst/>
                        </a:rPr>
                        <a:t>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65215">
                <a:tc>
                  <a:txBody>
                    <a:bodyPr/>
                    <a:lstStyle/>
                    <a:p>
                      <a:pPr fontAlgn="t"/>
                      <a:r>
                        <a:rPr lang="en-US" sz="1200">
                          <a:solidFill>
                            <a:schemeClr val="bg1"/>
                          </a:solidFill>
                          <a:effectLst/>
                        </a:rPr>
                        <a:t>Managed automated backups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1695">
                <a:tc>
                  <a:txBody>
                    <a:bodyPr/>
                    <a:lstStyle/>
                    <a:p>
                      <a:pPr fontAlgn="t"/>
                      <a:r>
                        <a:rPr lang="en-US" sz="1200">
                          <a:solidFill>
                            <a:schemeClr val="bg1"/>
                          </a:solidFill>
                          <a:effectLst/>
                        </a:rPr>
                        <a:t>HA</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remote storage and </a:t>
                      </a:r>
                      <a:br>
                        <a:rPr lang="en-US" sz="1200">
                          <a:solidFill>
                            <a:schemeClr val="bg1"/>
                          </a:solidFill>
                          <a:effectLst/>
                        </a:rPr>
                      </a:b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1695">
                <a:tc>
                  <a:txBody>
                    <a:bodyPr/>
                    <a:lstStyle/>
                    <a:p>
                      <a:pPr fontAlgn="t"/>
                      <a:r>
                        <a:rPr lang="en-US" sz="1200">
                          <a:solidFill>
                            <a:schemeClr val="bg1"/>
                          </a:solidFill>
                          <a:effectLst/>
                        </a:rPr>
                        <a:t>Built-in instance and database monitoring and metrics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65215">
                <a:tc>
                  <a:txBody>
                    <a:bodyPr/>
                    <a:lstStyle/>
                    <a:p>
                      <a:pPr fontAlgn="t"/>
                      <a:r>
                        <a:rPr lang="en-US" sz="1200">
                          <a:solidFill>
                            <a:schemeClr val="bg1"/>
                          </a:solidFill>
                          <a:effectLst/>
                        </a:rPr>
                        <a:t>Automatic software patching</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1695">
                <a:tc>
                  <a:txBody>
                    <a:bodyPr/>
                    <a:lstStyle/>
                    <a:p>
                      <a:pPr fontAlgn="t"/>
                      <a:r>
                        <a:rPr lang="en-US" sz="1200">
                          <a:solidFill>
                            <a:schemeClr val="bg1"/>
                          </a:solidFill>
                          <a:effectLst/>
                        </a:rPr>
                        <a:t>VNet - Azure Resource Manager deployment</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4557">
                <a:tc>
                  <a:txBody>
                    <a:bodyPr/>
                    <a:lstStyle/>
                    <a:p>
                      <a:pPr fontAlgn="t"/>
                      <a:r>
                        <a:rPr lang="en-US" sz="1200">
                          <a:solidFill>
                            <a:schemeClr val="bg1"/>
                          </a:solidFill>
                          <a:effectLst/>
                        </a:rPr>
                        <a:t>VNet - Classic deployment model</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8840">
                <a:tc>
                  <a:txBody>
                    <a:bodyPr/>
                    <a:lstStyle/>
                    <a:p>
                      <a:pPr fontAlgn="t"/>
                      <a:r>
                        <a:rPr lang="en-US" sz="1200">
                          <a:solidFill>
                            <a:schemeClr val="bg1"/>
                          </a:solidFill>
                          <a:effectLst/>
                        </a:rPr>
                        <a:t>Portal support</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2" name="TextBox 11">
            <a:extLst>
              <a:ext uri="{FF2B5EF4-FFF2-40B4-BE49-F238E27FC236}">
                <a16:creationId xmlns:a16="http://schemas.microsoft.com/office/drawing/2014/main" id="{5E7B9020-39AB-49F6-A7F9-5C7D50DA4821}"/>
              </a:ext>
            </a:extLst>
          </p:cNvPr>
          <p:cNvSpPr txBox="1"/>
          <p:nvPr/>
        </p:nvSpPr>
        <p:spPr>
          <a:xfrm>
            <a:off x="10151608" y="3423140"/>
            <a:ext cx="1649577"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Redundant nodes</a:t>
            </a:r>
          </a:p>
        </p:txBody>
      </p:sp>
      <p:sp>
        <p:nvSpPr>
          <p:cNvPr id="14" name="TextBox 13">
            <a:extLst>
              <a:ext uri="{FF2B5EF4-FFF2-40B4-BE49-F238E27FC236}">
                <a16:creationId xmlns:a16="http://schemas.microsoft.com/office/drawing/2014/main" id="{9482C9D1-4432-431A-8969-33B2808E8E21}"/>
              </a:ext>
            </a:extLst>
          </p:cNvPr>
          <p:cNvSpPr txBox="1"/>
          <p:nvPr/>
        </p:nvSpPr>
        <p:spPr>
          <a:xfrm>
            <a:off x="9026355" y="5322010"/>
            <a:ext cx="2038154"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Active compute nodes</a:t>
            </a:r>
          </a:p>
        </p:txBody>
      </p:sp>
      <p:sp>
        <p:nvSpPr>
          <p:cNvPr id="15" name="TextBox 14">
            <a:extLst>
              <a:ext uri="{FF2B5EF4-FFF2-40B4-BE49-F238E27FC236}">
                <a16:creationId xmlns:a16="http://schemas.microsoft.com/office/drawing/2014/main" id="{32FE6D53-782A-46D7-B060-D8081CE2BF3A}"/>
              </a:ext>
            </a:extLst>
          </p:cNvPr>
          <p:cNvSpPr txBox="1"/>
          <p:nvPr/>
        </p:nvSpPr>
        <p:spPr>
          <a:xfrm>
            <a:off x="6635186" y="5322008"/>
            <a:ext cx="2124510"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Azure storage accounts</a:t>
            </a:r>
          </a:p>
        </p:txBody>
      </p:sp>
      <p:sp>
        <p:nvSpPr>
          <p:cNvPr id="13" name="Rectangle 12">
            <a:extLst>
              <a:ext uri="{FF2B5EF4-FFF2-40B4-BE49-F238E27FC236}">
                <a16:creationId xmlns:a16="http://schemas.microsoft.com/office/drawing/2014/main" id="{0B227E12-B965-421C-A767-2184372AB8A9}"/>
              </a:ext>
            </a:extLst>
          </p:cNvPr>
          <p:cNvSpPr/>
          <p:nvPr/>
        </p:nvSpPr>
        <p:spPr bwMode="auto">
          <a:xfrm>
            <a:off x="6400757" y="1160906"/>
            <a:ext cx="5391850" cy="4676844"/>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16C4AFBD-572A-44D9-A0A3-4FC91824135C}"/>
              </a:ext>
            </a:extLst>
          </p:cNvPr>
          <p:cNvCxnSpPr/>
          <p:nvPr/>
        </p:nvCxnSpPr>
        <p:spPr>
          <a:xfrm flipH="1">
            <a:off x="7713555" y="4829708"/>
            <a:ext cx="11369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A374041F-A92E-49AE-BC26-F1665A009B1F}"/>
              </a:ext>
            </a:extLst>
          </p:cNvPr>
          <p:cNvGrpSpPr/>
          <p:nvPr/>
        </p:nvGrpSpPr>
        <p:grpSpPr>
          <a:xfrm>
            <a:off x="6845773" y="4529834"/>
            <a:ext cx="721893" cy="614438"/>
            <a:chOff x="2424279" y="1320237"/>
            <a:chExt cx="4696411" cy="4187931"/>
          </a:xfrm>
        </p:grpSpPr>
        <p:sp>
          <p:nvSpPr>
            <p:cNvPr id="40" name="Hexagon 39">
              <a:extLst>
                <a:ext uri="{FF2B5EF4-FFF2-40B4-BE49-F238E27FC236}">
                  <a16:creationId xmlns:a16="http://schemas.microsoft.com/office/drawing/2014/main" id="{170A33BB-A7F4-4575-94A9-90E0AF3B97A8}"/>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Snip Single Corner Rectangle 26">
              <a:extLst>
                <a:ext uri="{FF2B5EF4-FFF2-40B4-BE49-F238E27FC236}">
                  <a16:creationId xmlns:a16="http://schemas.microsoft.com/office/drawing/2014/main" id="{2BD8A1E1-C54F-4AF1-A883-11EC8A06A376}"/>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42" name="Group 41">
              <a:extLst>
                <a:ext uri="{FF2B5EF4-FFF2-40B4-BE49-F238E27FC236}">
                  <a16:creationId xmlns:a16="http://schemas.microsoft.com/office/drawing/2014/main" id="{1B763682-F750-4796-96BF-EA6B8B8CF192}"/>
                </a:ext>
              </a:extLst>
            </p:cNvPr>
            <p:cNvGrpSpPr/>
            <p:nvPr/>
          </p:nvGrpSpPr>
          <p:grpSpPr>
            <a:xfrm>
              <a:off x="4271147" y="2716509"/>
              <a:ext cx="790232" cy="1472559"/>
              <a:chOff x="4917030" y="1019829"/>
              <a:chExt cx="123056" cy="229308"/>
            </a:xfrm>
          </p:grpSpPr>
          <p:sp>
            <p:nvSpPr>
              <p:cNvPr id="44" name="Freeform: Shape 43">
                <a:extLst>
                  <a:ext uri="{FF2B5EF4-FFF2-40B4-BE49-F238E27FC236}">
                    <a16:creationId xmlns:a16="http://schemas.microsoft.com/office/drawing/2014/main" id="{92361D01-782C-4DAE-8156-1FD2572712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4189B512-6AE8-4D81-BFF4-0BDE675781FA}"/>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F809E771-3793-44AF-B5BA-45873E878E6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8602E5F5-55CE-4B9F-94E2-0E7B7D39930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3" name="Right Triangle 42">
              <a:extLst>
                <a:ext uri="{FF2B5EF4-FFF2-40B4-BE49-F238E27FC236}">
                  <a16:creationId xmlns:a16="http://schemas.microsoft.com/office/drawing/2014/main" id="{4E4E964F-FF1B-4FC8-9949-E4E32790CF2A}"/>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3" name="Group 22">
            <a:extLst>
              <a:ext uri="{FF2B5EF4-FFF2-40B4-BE49-F238E27FC236}">
                <a16:creationId xmlns:a16="http://schemas.microsoft.com/office/drawing/2014/main" id="{DE4EB95D-531B-4948-B307-CD1FE872D37C}"/>
              </a:ext>
            </a:extLst>
          </p:cNvPr>
          <p:cNvGrpSpPr/>
          <p:nvPr/>
        </p:nvGrpSpPr>
        <p:grpSpPr>
          <a:xfrm>
            <a:off x="6834054" y="3580404"/>
            <a:ext cx="2016479" cy="614437"/>
            <a:chOff x="6971090" y="3651702"/>
            <a:chExt cx="2056914" cy="626758"/>
          </a:xfrm>
        </p:grpSpPr>
        <p:cxnSp>
          <p:nvCxnSpPr>
            <p:cNvPr id="21" name="Straight Arrow Connector 20">
              <a:extLst>
                <a:ext uri="{FF2B5EF4-FFF2-40B4-BE49-F238E27FC236}">
                  <a16:creationId xmlns:a16="http://schemas.microsoft.com/office/drawing/2014/main" id="{A6BE0383-C840-4177-94D4-FDC53A634D5D}"/>
                </a:ext>
              </a:extLst>
            </p:cNvPr>
            <p:cNvCxnSpPr/>
            <p:nvPr/>
          </p:nvCxnSpPr>
          <p:spPr>
            <a:xfrm flipH="1">
              <a:off x="7868228" y="3945627"/>
              <a:ext cx="11597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C4996079-95DC-40D9-B087-23E0F41D20F7}"/>
                </a:ext>
              </a:extLst>
            </p:cNvPr>
            <p:cNvGrpSpPr/>
            <p:nvPr/>
          </p:nvGrpSpPr>
          <p:grpSpPr>
            <a:xfrm>
              <a:off x="6971090" y="3651702"/>
              <a:ext cx="736368" cy="626758"/>
              <a:chOff x="2424279" y="1320237"/>
              <a:chExt cx="4696411" cy="4187931"/>
            </a:xfrm>
          </p:grpSpPr>
          <p:sp>
            <p:nvSpPr>
              <p:cNvPr id="49" name="Hexagon 48">
                <a:extLst>
                  <a:ext uri="{FF2B5EF4-FFF2-40B4-BE49-F238E27FC236}">
                    <a16:creationId xmlns:a16="http://schemas.microsoft.com/office/drawing/2014/main" id="{197F97FB-3F33-4D52-B5F9-3DC92B85CF64}"/>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Snip Single Corner Rectangle 26">
                <a:extLst>
                  <a:ext uri="{FF2B5EF4-FFF2-40B4-BE49-F238E27FC236}">
                    <a16:creationId xmlns:a16="http://schemas.microsoft.com/office/drawing/2014/main" id="{EDCAFB4B-86B9-4D2E-9789-BAA2A337046C}"/>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EF798072-093A-4833-B019-ADA6C4961ACA}"/>
                  </a:ext>
                </a:extLst>
              </p:cNvPr>
              <p:cNvGrpSpPr/>
              <p:nvPr/>
            </p:nvGrpSpPr>
            <p:grpSpPr>
              <a:xfrm>
                <a:off x="4271147" y="2716509"/>
                <a:ext cx="790232" cy="1472559"/>
                <a:chOff x="4917030" y="1019829"/>
                <a:chExt cx="123056" cy="229308"/>
              </a:xfrm>
            </p:grpSpPr>
            <p:sp>
              <p:nvSpPr>
                <p:cNvPr id="53" name="Freeform: Shape 52">
                  <a:extLst>
                    <a:ext uri="{FF2B5EF4-FFF2-40B4-BE49-F238E27FC236}">
                      <a16:creationId xmlns:a16="http://schemas.microsoft.com/office/drawing/2014/main" id="{84A1CCB9-51F8-4AB6-A571-6D92C3852BA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F7460CA4-912B-4D20-AEBB-CA049C579A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9FCF2243-A3B8-48F4-AB2D-C6B4DF96EAE4}"/>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CC965FCE-D3E3-4AB1-BF8D-9D1C50F750AE}"/>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2" name="Right Triangle 51">
                <a:extLst>
                  <a:ext uri="{FF2B5EF4-FFF2-40B4-BE49-F238E27FC236}">
                    <a16:creationId xmlns:a16="http://schemas.microsoft.com/office/drawing/2014/main" id="{FAF8DC75-E130-49F2-BA7F-0E0ABBB80015}"/>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nvGrpSpPr>
          <p:cNvPr id="25" name="Group 24">
            <a:extLst>
              <a:ext uri="{FF2B5EF4-FFF2-40B4-BE49-F238E27FC236}">
                <a16:creationId xmlns:a16="http://schemas.microsoft.com/office/drawing/2014/main" id="{A7955FC3-6B66-4542-AD11-6A400ADD8FED}"/>
              </a:ext>
            </a:extLst>
          </p:cNvPr>
          <p:cNvGrpSpPr/>
          <p:nvPr/>
        </p:nvGrpSpPr>
        <p:grpSpPr>
          <a:xfrm>
            <a:off x="6857497" y="1646387"/>
            <a:ext cx="1993034" cy="614437"/>
            <a:chOff x="6995004" y="1678904"/>
            <a:chExt cx="2032998" cy="626758"/>
          </a:xfrm>
        </p:grpSpPr>
        <p:cxnSp>
          <p:nvCxnSpPr>
            <p:cNvPr id="18" name="Straight Arrow Connector 17">
              <a:extLst>
                <a:ext uri="{FF2B5EF4-FFF2-40B4-BE49-F238E27FC236}">
                  <a16:creationId xmlns:a16="http://schemas.microsoft.com/office/drawing/2014/main" id="{BF20458A-222A-4CCB-B221-65222375092B}"/>
                </a:ext>
              </a:extLst>
            </p:cNvPr>
            <p:cNvCxnSpPr/>
            <p:nvPr/>
          </p:nvCxnSpPr>
          <p:spPr>
            <a:xfrm flipH="1">
              <a:off x="7868227" y="198477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5B9F09-BEBE-4DC9-83AA-B7EAD3F47A21}"/>
                </a:ext>
              </a:extLst>
            </p:cNvPr>
            <p:cNvGrpSpPr/>
            <p:nvPr/>
          </p:nvGrpSpPr>
          <p:grpSpPr>
            <a:xfrm>
              <a:off x="6995004" y="1678904"/>
              <a:ext cx="736368" cy="626758"/>
              <a:chOff x="2424279" y="1320237"/>
              <a:chExt cx="4696411" cy="4187931"/>
            </a:xfrm>
          </p:grpSpPr>
          <p:sp>
            <p:nvSpPr>
              <p:cNvPr id="68" name="Snip Single Corner Rectangle 26">
                <a:extLst>
                  <a:ext uri="{FF2B5EF4-FFF2-40B4-BE49-F238E27FC236}">
                    <a16:creationId xmlns:a16="http://schemas.microsoft.com/office/drawing/2014/main" id="{5FE168AF-2C5C-49DB-986D-8647564E2B07}"/>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9" name="Group 68">
                <a:extLst>
                  <a:ext uri="{FF2B5EF4-FFF2-40B4-BE49-F238E27FC236}">
                    <a16:creationId xmlns:a16="http://schemas.microsoft.com/office/drawing/2014/main" id="{BD2B7079-DCFF-4F7A-A59B-F8BA250CA859}"/>
                  </a:ext>
                </a:extLst>
              </p:cNvPr>
              <p:cNvGrpSpPr/>
              <p:nvPr/>
            </p:nvGrpSpPr>
            <p:grpSpPr>
              <a:xfrm>
                <a:off x="4271147" y="2716509"/>
                <a:ext cx="790232" cy="1472559"/>
                <a:chOff x="4917030" y="1019829"/>
                <a:chExt cx="123056" cy="229308"/>
              </a:xfrm>
            </p:grpSpPr>
            <p:sp>
              <p:nvSpPr>
                <p:cNvPr id="71" name="Freeform: Shape 70">
                  <a:extLst>
                    <a:ext uri="{FF2B5EF4-FFF2-40B4-BE49-F238E27FC236}">
                      <a16:creationId xmlns:a16="http://schemas.microsoft.com/office/drawing/2014/main" id="{4EDD3DF3-6D2B-45ED-BC89-5020878BFE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25AE3DD8-5EAD-49CE-B6DA-1E590F8E4AA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44B2865C-4E2E-4D57-A4B5-A6EEA0CF014B}"/>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B58B836C-CBBA-4302-99BF-EF85BEDF3A67}"/>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70" name="Right Triangle 69">
                <a:extLst>
                  <a:ext uri="{FF2B5EF4-FFF2-40B4-BE49-F238E27FC236}">
                    <a16:creationId xmlns:a16="http://schemas.microsoft.com/office/drawing/2014/main" id="{D68F780C-5613-49F9-9D36-58ABB45DF2A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Hexagon 66">
                <a:extLst>
                  <a:ext uri="{FF2B5EF4-FFF2-40B4-BE49-F238E27FC236}">
                    <a16:creationId xmlns:a16="http://schemas.microsoft.com/office/drawing/2014/main" id="{74B6BC4B-5C54-4299-91DA-9974C46E503B}"/>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07485C49-A00D-4552-851C-D627E472B324}"/>
              </a:ext>
            </a:extLst>
          </p:cNvPr>
          <p:cNvGrpSpPr/>
          <p:nvPr/>
        </p:nvGrpSpPr>
        <p:grpSpPr>
          <a:xfrm>
            <a:off x="6845775" y="2607536"/>
            <a:ext cx="2004756" cy="614437"/>
            <a:chOff x="6983046" y="2659326"/>
            <a:chExt cx="2044956" cy="626758"/>
          </a:xfrm>
        </p:grpSpPr>
        <p:cxnSp>
          <p:nvCxnSpPr>
            <p:cNvPr id="20" name="Straight Arrow Connector 19">
              <a:extLst>
                <a:ext uri="{FF2B5EF4-FFF2-40B4-BE49-F238E27FC236}">
                  <a16:creationId xmlns:a16="http://schemas.microsoft.com/office/drawing/2014/main" id="{3F6E2F2C-FB04-44C5-AB79-0EA1F185CDE0}"/>
                </a:ext>
              </a:extLst>
            </p:cNvPr>
            <p:cNvCxnSpPr/>
            <p:nvPr/>
          </p:nvCxnSpPr>
          <p:spPr>
            <a:xfrm flipH="1">
              <a:off x="7868227" y="296520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E1A84D7-AC8C-4C07-80B9-92453D6AB0E3}"/>
                </a:ext>
              </a:extLst>
            </p:cNvPr>
            <p:cNvGrpSpPr/>
            <p:nvPr/>
          </p:nvGrpSpPr>
          <p:grpSpPr>
            <a:xfrm>
              <a:off x="6983046" y="2659326"/>
              <a:ext cx="736368" cy="626758"/>
              <a:chOff x="2424279" y="1320237"/>
              <a:chExt cx="4696411" cy="4187931"/>
            </a:xfrm>
          </p:grpSpPr>
          <p:sp>
            <p:nvSpPr>
              <p:cNvPr id="58" name="Hexagon 57">
                <a:extLst>
                  <a:ext uri="{FF2B5EF4-FFF2-40B4-BE49-F238E27FC236}">
                    <a16:creationId xmlns:a16="http://schemas.microsoft.com/office/drawing/2014/main" id="{DBFC0217-4D49-4595-ABC2-DE2CDACBEA27}"/>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Snip Single Corner Rectangle 26">
                <a:extLst>
                  <a:ext uri="{FF2B5EF4-FFF2-40B4-BE49-F238E27FC236}">
                    <a16:creationId xmlns:a16="http://schemas.microsoft.com/office/drawing/2014/main" id="{C549BDCD-63F7-4463-B3A6-A1ED7EF8F121}"/>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1CAD6298-CC22-4AEA-9CBA-C050C09DF051}"/>
                  </a:ext>
                </a:extLst>
              </p:cNvPr>
              <p:cNvGrpSpPr/>
              <p:nvPr/>
            </p:nvGrpSpPr>
            <p:grpSpPr>
              <a:xfrm>
                <a:off x="4271147" y="2716509"/>
                <a:ext cx="790232" cy="1472559"/>
                <a:chOff x="4917030" y="1019829"/>
                <a:chExt cx="123056" cy="229308"/>
              </a:xfrm>
            </p:grpSpPr>
            <p:sp>
              <p:nvSpPr>
                <p:cNvPr id="62" name="Freeform: Shape 61">
                  <a:extLst>
                    <a:ext uri="{FF2B5EF4-FFF2-40B4-BE49-F238E27FC236}">
                      <a16:creationId xmlns:a16="http://schemas.microsoft.com/office/drawing/2014/main" id="{09E84FE9-A1E5-4FD4-B7A2-126E092ADC51}"/>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4DED72E8-98C7-4A57-BF63-F080A99F2F0B}"/>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02A9025-C3BF-4EC6-B798-5DF4EA84CA99}"/>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2079C95C-11CA-4ACD-B9D3-FE4AF1BA674C}"/>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1" name="Right Triangle 60">
                <a:extLst>
                  <a:ext uri="{FF2B5EF4-FFF2-40B4-BE49-F238E27FC236}">
                    <a16:creationId xmlns:a16="http://schemas.microsoft.com/office/drawing/2014/main" id="{B3460A99-EC5D-4126-B927-B590D558C39C}"/>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77" name="chip 4">
            <a:extLst>
              <a:ext uri="{FF2B5EF4-FFF2-40B4-BE49-F238E27FC236}">
                <a16:creationId xmlns:a16="http://schemas.microsoft.com/office/drawing/2014/main" id="{F1281C42-822B-4341-A8CB-AD0DE863BC68}"/>
              </a:ext>
            </a:extLst>
          </p:cNvPr>
          <p:cNvSpPr>
            <a:spLocks noChangeAspect="1" noEditPoints="1"/>
          </p:cNvSpPr>
          <p:nvPr/>
        </p:nvSpPr>
        <p:spPr bwMode="auto">
          <a:xfrm>
            <a:off x="9090463" y="1680700"/>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r1">
            <a:extLst>
              <a:ext uri="{FF2B5EF4-FFF2-40B4-BE49-F238E27FC236}">
                <a16:creationId xmlns:a16="http://schemas.microsoft.com/office/drawing/2014/main" id="{FD5EE625-A4F4-4217-94E8-254F26C3AEEA}"/>
              </a:ext>
            </a:extLst>
          </p:cNvPr>
          <p:cNvSpPr>
            <a:spLocks noChangeAspect="1" noEditPoints="1"/>
          </p:cNvSpPr>
          <p:nvPr/>
        </p:nvSpPr>
        <p:spPr bwMode="auto">
          <a:xfrm>
            <a:off x="10278080" y="1680700"/>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3">
            <a:extLst>
              <a:ext uri="{FF2B5EF4-FFF2-40B4-BE49-F238E27FC236}">
                <a16:creationId xmlns:a16="http://schemas.microsoft.com/office/drawing/2014/main" id="{984E8772-86EA-476C-895B-82BE710F74DE}"/>
              </a:ext>
            </a:extLst>
          </p:cNvPr>
          <p:cNvSpPr>
            <a:spLocks noChangeAspect="1" noEditPoints="1"/>
          </p:cNvSpPr>
          <p:nvPr/>
        </p:nvSpPr>
        <p:spPr bwMode="auto">
          <a:xfrm>
            <a:off x="9090463" y="2666614"/>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r2">
            <a:extLst>
              <a:ext uri="{FF2B5EF4-FFF2-40B4-BE49-F238E27FC236}">
                <a16:creationId xmlns:a16="http://schemas.microsoft.com/office/drawing/2014/main" id="{CB60805F-9FC2-40B0-AF58-1009DC6702E0}"/>
              </a:ext>
            </a:extLst>
          </p:cNvPr>
          <p:cNvSpPr>
            <a:spLocks noChangeAspect="1" noEditPoints="1"/>
          </p:cNvSpPr>
          <p:nvPr/>
        </p:nvSpPr>
        <p:spPr bwMode="auto">
          <a:xfrm>
            <a:off x="10278080" y="2676151"/>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chip 2">
            <a:extLst>
              <a:ext uri="{FF2B5EF4-FFF2-40B4-BE49-F238E27FC236}">
                <a16:creationId xmlns:a16="http://schemas.microsoft.com/office/drawing/2014/main" id="{FD6AAAE6-356C-4AD3-999B-43D02953A7E6}"/>
              </a:ext>
            </a:extLst>
          </p:cNvPr>
          <p:cNvSpPr>
            <a:spLocks noChangeAspect="1" noEditPoints="1"/>
          </p:cNvSpPr>
          <p:nvPr/>
        </p:nvSpPr>
        <p:spPr bwMode="auto">
          <a:xfrm>
            <a:off x="9090463" y="3585771"/>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chip 1">
            <a:extLst>
              <a:ext uri="{FF2B5EF4-FFF2-40B4-BE49-F238E27FC236}">
                <a16:creationId xmlns:a16="http://schemas.microsoft.com/office/drawing/2014/main" id="{6D57A08F-ACC8-40FB-9ACE-23B14A9E87E9}"/>
              </a:ext>
            </a:extLst>
          </p:cNvPr>
          <p:cNvSpPr>
            <a:spLocks noChangeAspect="1" noEditPoints="1"/>
          </p:cNvSpPr>
          <p:nvPr/>
        </p:nvSpPr>
        <p:spPr bwMode="auto">
          <a:xfrm>
            <a:off x="9090463" y="4562149"/>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21325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1000"/>
                                        <p:tgtEl>
                                          <p:spTgt spid="85"/>
                                        </p:tgtEl>
                                      </p:cBhvr>
                                    </p:animEffect>
                                    <p:anim calcmode="lin" valueType="num">
                                      <p:cBhvr>
                                        <p:cTn id="13" dur="1000" fill="hold"/>
                                        <p:tgtEl>
                                          <p:spTgt spid="85"/>
                                        </p:tgtEl>
                                        <p:attrNameLst>
                                          <p:attrName>ppt_x</p:attrName>
                                        </p:attrNameLst>
                                      </p:cBhvr>
                                      <p:tavLst>
                                        <p:tav tm="0">
                                          <p:val>
                                            <p:strVal val="#ppt_x"/>
                                          </p:val>
                                        </p:tav>
                                        <p:tav tm="100000">
                                          <p:val>
                                            <p:strVal val="#ppt_x"/>
                                          </p:val>
                                        </p:tav>
                                      </p:tavLst>
                                    </p:anim>
                                    <p:anim calcmode="lin" valueType="num">
                                      <p:cBhvr>
                                        <p:cTn id="14" dur="1000" fill="hold"/>
                                        <p:tgtEl>
                                          <p:spTgt spid="8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1000"/>
                                        <p:tgtEl>
                                          <p:spTgt spid="83"/>
                                        </p:tgtEl>
                                      </p:cBhvr>
                                    </p:animEffect>
                                    <p:anim calcmode="lin" valueType="num">
                                      <p:cBhvr>
                                        <p:cTn id="24" dur="1000" fill="hold"/>
                                        <p:tgtEl>
                                          <p:spTgt spid="83"/>
                                        </p:tgtEl>
                                        <p:attrNameLst>
                                          <p:attrName>ppt_x</p:attrName>
                                        </p:attrNameLst>
                                      </p:cBhvr>
                                      <p:tavLst>
                                        <p:tav tm="0">
                                          <p:val>
                                            <p:strVal val="#ppt_x"/>
                                          </p:val>
                                        </p:tav>
                                        <p:tav tm="100000">
                                          <p:val>
                                            <p:strVal val="#ppt_x"/>
                                          </p:val>
                                        </p:tav>
                                      </p:tavLst>
                                    </p:anim>
                                    <p:anim calcmode="lin" valueType="num">
                                      <p:cBhvr>
                                        <p:cTn id="25" dur="1000" fill="hold"/>
                                        <p:tgtEl>
                                          <p:spTgt spid="8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1000"/>
                                        <p:tgtEl>
                                          <p:spTgt spid="77"/>
                                        </p:tgtEl>
                                      </p:cBhvr>
                                    </p:animEffect>
                                    <p:anim calcmode="lin" valueType="num">
                                      <p:cBhvr>
                                        <p:cTn id="35" dur="1000" fill="hold"/>
                                        <p:tgtEl>
                                          <p:spTgt spid="77"/>
                                        </p:tgtEl>
                                        <p:attrNameLst>
                                          <p:attrName>ppt_x</p:attrName>
                                        </p:attrNameLst>
                                      </p:cBhvr>
                                      <p:tavLst>
                                        <p:tav tm="0">
                                          <p:val>
                                            <p:strVal val="#ppt_x"/>
                                          </p:val>
                                        </p:tav>
                                        <p:tav tm="100000">
                                          <p:val>
                                            <p:strVal val="#ppt_x"/>
                                          </p:val>
                                        </p:tav>
                                      </p:tavLst>
                                    </p:anim>
                                    <p:anim calcmode="lin" valueType="num">
                                      <p:cBhvr>
                                        <p:cTn id="36" dur="1000" fill="hold"/>
                                        <p:tgtEl>
                                          <p:spTgt spid="7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1000"/>
                                        <p:tgtEl>
                                          <p:spTgt spid="82"/>
                                        </p:tgtEl>
                                      </p:cBhvr>
                                    </p:animEffect>
                                    <p:anim calcmode="lin" valueType="num">
                                      <p:cBhvr>
                                        <p:cTn id="40" dur="1000" fill="hold"/>
                                        <p:tgtEl>
                                          <p:spTgt spid="82"/>
                                        </p:tgtEl>
                                        <p:attrNameLst>
                                          <p:attrName>ppt_x</p:attrName>
                                        </p:attrNameLst>
                                      </p:cBhvr>
                                      <p:tavLst>
                                        <p:tav tm="0">
                                          <p:val>
                                            <p:strVal val="#ppt_x"/>
                                          </p:val>
                                        </p:tav>
                                        <p:tav tm="100000">
                                          <p:val>
                                            <p:strVal val="#ppt_x"/>
                                          </p:val>
                                        </p:tav>
                                      </p:tavLst>
                                    </p:anim>
                                    <p:anim calcmode="lin" valueType="num">
                                      <p:cBhvr>
                                        <p:cTn id="41" dur="1000" fill="hold"/>
                                        <p:tgtEl>
                                          <p:spTgt spid="8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1000"/>
                                        <p:tgtEl>
                                          <p:spTgt spid="84"/>
                                        </p:tgtEl>
                                      </p:cBhvr>
                                    </p:animEffect>
                                    <p:anim calcmode="lin" valueType="num">
                                      <p:cBhvr>
                                        <p:cTn id="45" dur="1000" fill="hold"/>
                                        <p:tgtEl>
                                          <p:spTgt spid="84"/>
                                        </p:tgtEl>
                                        <p:attrNameLst>
                                          <p:attrName>ppt_x</p:attrName>
                                        </p:attrNameLst>
                                      </p:cBhvr>
                                      <p:tavLst>
                                        <p:tav tm="0">
                                          <p:val>
                                            <p:strVal val="#ppt_x"/>
                                          </p:val>
                                        </p:tav>
                                        <p:tav tm="100000">
                                          <p:val>
                                            <p:strVal val="#ppt_x"/>
                                          </p:val>
                                        </p:tav>
                                      </p:tavLst>
                                    </p:anim>
                                    <p:anim calcmode="lin" valueType="num">
                                      <p:cBhvr>
                                        <p:cTn id="4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2" grpId="0" animBg="1"/>
      <p:bldP spid="83" grpId="0" animBg="1"/>
      <p:bldP spid="84" grpId="0" animBg="1"/>
      <p:bldP spid="8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09440" y="1513916"/>
            <a:ext cx="5642915" cy="3290479"/>
          </a:xfrm>
          <a:prstGeom prst="rect">
            <a:avLst/>
          </a:prstGeom>
        </p:spPr>
        <p:txBody>
          <a:bodyPr wrap="square" lIns="0" tIns="143428" rIns="179285" bIns="143428">
            <a:spAutoFit/>
          </a:bodyPr>
          <a:lstStyle/>
          <a:p>
            <a:pPr defTabSz="932742">
              <a:spcBef>
                <a:spcPct val="0"/>
              </a:spcBef>
              <a:spcAft>
                <a:spcPts val="588"/>
              </a:spcAft>
              <a:defRPr/>
            </a:pPr>
            <a:r>
              <a:rPr lang="en-US" sz="3200" spc="-50" dirty="0">
                <a:ln w="3175">
                  <a:noFill/>
                </a:ln>
                <a:gradFill>
                  <a:gsLst>
                    <a:gs pos="1250">
                      <a:schemeClr val="tx1"/>
                    </a:gs>
                    <a:gs pos="100000">
                      <a:schemeClr val="tx1"/>
                    </a:gs>
                  </a:gsLst>
                  <a:lin ang="5400000" scaled="0"/>
                </a:gradFill>
                <a:latin typeface="+mj-lt"/>
                <a:cs typeface="Segoe UI" pitchFamily="34" charset="0"/>
              </a:rPr>
              <a:t>Prerequisites</a:t>
            </a:r>
          </a:p>
          <a:p>
            <a:pPr defTabSz="932742">
              <a:spcBef>
                <a:spcPct val="0"/>
              </a:spcBef>
              <a:spcAft>
                <a:spcPts val="588"/>
              </a:spcAft>
              <a:defRPr/>
            </a:pPr>
            <a:endParaRPr lang="en-US" sz="3200" spc="-50" dirty="0">
              <a:ln w="3175">
                <a:noFill/>
              </a:ln>
              <a:gradFill>
                <a:gsLst>
                  <a:gs pos="1250">
                    <a:schemeClr val="tx1"/>
                  </a:gs>
                  <a:gs pos="100000">
                    <a:schemeClr val="tx1"/>
                  </a:gs>
                </a:gsLst>
                <a:lin ang="5400000" scaled="0"/>
              </a:gradFill>
              <a:latin typeface="+mj-lt"/>
              <a:cs typeface="Segoe UI" pitchFamily="34" charset="0"/>
            </a:endParaRPr>
          </a:p>
          <a:p>
            <a:pPr marL="342900" indent="-342900" defTabSz="751424">
              <a:spcBef>
                <a:spcPts val="588"/>
              </a:spcBef>
              <a:spcAft>
                <a:spcPts val="588"/>
              </a:spcAft>
              <a:buFont typeface="Arial" panose="020B0604020202020204" pitchFamily="34" charset="0"/>
              <a:buChar char="•"/>
              <a:defRPr/>
            </a:pPr>
            <a:r>
              <a:rPr lang="en-US" sz="3200" dirty="0">
                <a:gradFill>
                  <a:gsLst>
                    <a:gs pos="0">
                      <a:schemeClr val="tx1"/>
                    </a:gs>
                    <a:gs pos="100000">
                      <a:schemeClr val="tx1"/>
                    </a:gs>
                  </a:gsLst>
                  <a:lin ang="5400000" scaled="1"/>
                </a:gradFill>
                <a:latin typeface="Segoe UI"/>
                <a:cs typeface="Segoe UI Semilight" panose="020B0402040204020203" pitchFamily="34" charset="0"/>
              </a:rPr>
              <a:t>Complete Installation</a:t>
            </a:r>
          </a:p>
          <a:p>
            <a:pPr marL="342900" indent="-342900" defTabSz="751424">
              <a:spcBef>
                <a:spcPts val="588"/>
              </a:spcBef>
              <a:spcAft>
                <a:spcPts val="588"/>
              </a:spcAft>
              <a:buFont typeface="Arial" panose="020B0604020202020204" pitchFamily="34" charset="0"/>
              <a:buChar char="•"/>
              <a:defRPr/>
            </a:pPr>
            <a:r>
              <a:rPr lang="en-US" sz="3200" dirty="0">
                <a:gradFill>
                  <a:gsLst>
                    <a:gs pos="0">
                      <a:schemeClr val="tx1"/>
                    </a:gs>
                    <a:gs pos="100000">
                      <a:schemeClr val="tx1"/>
                    </a:gs>
                  </a:gsLst>
                  <a:lin ang="5400000" scaled="1"/>
                </a:gradFill>
                <a:latin typeface="Segoe UI"/>
                <a:cs typeface="Segoe UI Semilight" panose="020B0402040204020203" pitchFamily="34" charset="0"/>
              </a:rPr>
              <a:t>Using a Lab Environment</a:t>
            </a:r>
          </a:p>
          <a:p>
            <a:pPr marL="342900" indent="-342900" defTabSz="751424">
              <a:spcBef>
                <a:spcPts val="588"/>
              </a:spcBef>
              <a:spcAft>
                <a:spcPts val="588"/>
              </a:spcAft>
              <a:buFont typeface="Arial" panose="020B0604020202020204" pitchFamily="34" charset="0"/>
              <a:buChar char="•"/>
              <a:defRPr/>
            </a:pPr>
            <a:r>
              <a:rPr lang="en-US" sz="3200" dirty="0">
                <a:gradFill>
                  <a:gsLst>
                    <a:gs pos="0">
                      <a:schemeClr val="tx1"/>
                    </a:gs>
                    <a:gs pos="100000">
                      <a:schemeClr val="tx1"/>
                    </a:gs>
                  </a:gsLst>
                  <a:lin ang="5400000" scaled="1"/>
                </a:gradFill>
                <a:latin typeface="Segoe UI"/>
                <a:cs typeface="Segoe UI Semilight" panose="020B0402040204020203" pitchFamily="34" charset="0"/>
              </a:rPr>
              <a:t>Walk-Through Demos</a:t>
            </a:r>
          </a:p>
        </p:txBody>
      </p:sp>
      <p:pic>
        <p:nvPicPr>
          <p:cNvPr id="2" name="Picture 1">
            <a:extLst>
              <a:ext uri="{FF2B5EF4-FFF2-40B4-BE49-F238E27FC236}">
                <a16:creationId xmlns:a16="http://schemas.microsoft.com/office/drawing/2014/main" id="{3081BA33-EA27-458A-93C9-03A9B4CC149F}"/>
              </a:ext>
            </a:extLst>
          </p:cNvPr>
          <p:cNvPicPr>
            <a:picLocks noChangeAspect="1"/>
          </p:cNvPicPr>
          <p:nvPr/>
        </p:nvPicPr>
        <p:blipFill>
          <a:blip r:embed="rId3"/>
          <a:stretch>
            <a:fillRect/>
          </a:stretch>
        </p:blipFill>
        <p:spPr>
          <a:xfrm>
            <a:off x="5660741" y="2386522"/>
            <a:ext cx="6266750" cy="3851439"/>
          </a:xfrm>
          <a:prstGeom prst="rect">
            <a:avLst/>
          </a:prstGeom>
        </p:spPr>
      </p:pic>
    </p:spTree>
    <p:extLst>
      <p:ext uri="{BB962C8B-B14F-4D97-AF65-F5344CB8AC3E}">
        <p14:creationId xmlns:p14="http://schemas.microsoft.com/office/powerpoint/2010/main" val="132008217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528501" y="295416"/>
            <a:ext cx="3654814" cy="553998"/>
          </a:xfrm>
        </p:spPr>
        <p:txBody>
          <a:bodyPr/>
          <a:lstStyle/>
          <a:p>
            <a:r>
              <a:rPr lang="en-ZA"/>
              <a:t>Business Critical</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4"/>
          <a:ext cx="4557961" cy="5655680"/>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1296">
                <a:tc>
                  <a:txBody>
                    <a:bodyPr/>
                    <a:lstStyle/>
                    <a:p>
                      <a:pPr algn="l" fontAlgn="b"/>
                      <a:r>
                        <a:rPr lang="en-US" sz="1200">
                          <a:solidFill>
                            <a:schemeClr val="bg1"/>
                          </a:solidFill>
                          <a:effectLst/>
                        </a:rPr>
                        <a:t>Feature</a:t>
                      </a:r>
                    </a:p>
                  </a:txBody>
                  <a:tcPr marL="5378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1467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80581">
                <a:tc>
                  <a:txBody>
                    <a:bodyPr/>
                    <a:lstStyle/>
                    <a:p>
                      <a:pPr fontAlgn="t"/>
                      <a:r>
                        <a:rPr lang="en-US" sz="1200">
                          <a:solidFill>
                            <a:schemeClr val="bg1"/>
                          </a:solidFill>
                          <a:effectLst/>
                        </a:rPr>
                        <a:t>Number of vCores*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32 (Gen 4)</a:t>
                      </a:r>
                      <a:br>
                        <a:rPr lang="en-US" sz="1200">
                          <a:solidFill>
                            <a:schemeClr val="bg1"/>
                          </a:solidFill>
                          <a:effectLst/>
                        </a:rPr>
                      </a:br>
                      <a:r>
                        <a:rPr lang="en-US" sz="1200">
                          <a:solidFill>
                            <a:schemeClr val="bg1"/>
                          </a:solidFill>
                          <a:effectLst/>
                        </a:rPr>
                        <a:t>8, 16, 24, 32, 40, 64, 80 (Gen 5)</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01296">
                <a:tc>
                  <a:txBody>
                    <a:bodyPr/>
                    <a:lstStyle/>
                    <a:p>
                      <a:pPr fontAlgn="t"/>
                      <a:r>
                        <a:rPr lang="en-US" sz="1200">
                          <a:solidFill>
                            <a:schemeClr val="bg1"/>
                          </a:solidFill>
                          <a:effectLst/>
                        </a:rPr>
                        <a:t>SQL Server version / build</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559866">
                <a:tc>
                  <a:txBody>
                    <a:bodyPr/>
                    <a:lstStyle/>
                    <a:p>
                      <a:pPr fontAlgn="t"/>
                      <a:r>
                        <a:rPr lang="en-US" sz="1200">
                          <a:solidFill>
                            <a:schemeClr val="bg1"/>
                          </a:solidFill>
                          <a:effectLst/>
                        </a:rPr>
                        <a:t>Additional features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In-Memory OLTP</a:t>
                      </a:r>
                      <a:br>
                        <a:rPr lang="en-US" sz="1200">
                          <a:solidFill>
                            <a:schemeClr val="bg1"/>
                          </a:solidFill>
                          <a:effectLst/>
                        </a:rPr>
                      </a:br>
                      <a:r>
                        <a:rPr lang="en-US" sz="1200">
                          <a:solidFill>
                            <a:schemeClr val="bg1"/>
                          </a:solidFill>
                          <a:effectLst/>
                        </a:rPr>
                        <a:t>1 additional read-only replica (</a:t>
                      </a: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Read Scale-Out</a:t>
                      </a:r>
                      <a:r>
                        <a:rPr lang="en-US" sz="1200">
                          <a:solidFill>
                            <a:schemeClr val="bg1"/>
                          </a:solidFill>
                          <a:effectLst/>
                        </a:rPr>
                        <a:t>)</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1296">
                <a:tc>
                  <a:txBody>
                    <a:bodyPr/>
                    <a:lstStyle/>
                    <a:p>
                      <a:pPr fontAlgn="t"/>
                      <a:r>
                        <a:rPr lang="en-US" sz="1200">
                          <a:solidFill>
                            <a:schemeClr val="bg1"/>
                          </a:solidFill>
                          <a:effectLst/>
                        </a:rPr>
                        <a:t>Min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739150">
                <a:tc>
                  <a:txBody>
                    <a:bodyPr/>
                    <a:lstStyle/>
                    <a:p>
                      <a:pPr fontAlgn="t"/>
                      <a:r>
                        <a:rPr lang="en-US" sz="1200">
                          <a:solidFill>
                            <a:schemeClr val="bg1"/>
                          </a:solidFill>
                          <a:effectLst/>
                        </a:rPr>
                        <a:t>Max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Char char="•"/>
                      </a:pPr>
                      <a:r>
                        <a:rPr lang="en-US" sz="1200">
                          <a:solidFill>
                            <a:schemeClr val="bg1"/>
                          </a:solidFill>
                          <a:effectLst/>
                        </a:rPr>
                        <a:t>Gen 4: 1 TB (all vCore sizes</a:t>
                      </a:r>
                      <a:br>
                        <a:rPr lang="en-US" sz="1200">
                          <a:solidFill>
                            <a:schemeClr val="bg1"/>
                          </a:solidFill>
                          <a:effectLst/>
                        </a:rPr>
                      </a:br>
                      <a:r>
                        <a:rPr lang="en-US" sz="1200">
                          <a:solidFill>
                            <a:schemeClr val="bg1"/>
                          </a:solidFill>
                          <a:effectLst/>
                        </a:rPr>
                        <a:t>Gen 5:1 TB for 8, 16 vCores</a:t>
                      </a:r>
                    </a:p>
                    <a:p>
                      <a:pPr fontAlgn="t">
                        <a:buFont typeface="Arial" panose="020B0604020202020204" pitchFamily="34" charset="0"/>
                        <a:buChar char="•"/>
                      </a:pPr>
                      <a:r>
                        <a:rPr lang="en-US" sz="1200">
                          <a:solidFill>
                            <a:schemeClr val="bg1"/>
                          </a:solidFill>
                          <a:effectLst/>
                        </a:rPr>
                        <a:t>2 TB for 24 vCores</a:t>
                      </a:r>
                    </a:p>
                    <a:p>
                      <a:pPr fontAlgn="t">
                        <a:buFont typeface="Arial" panose="020B0604020202020204" pitchFamily="34" charset="0"/>
                        <a:buChar char="•"/>
                      </a:pPr>
                      <a:r>
                        <a:rPr lang="en-US" sz="1200">
                          <a:solidFill>
                            <a:schemeClr val="bg1"/>
                          </a:solidFill>
                          <a:effectLst/>
                        </a:rPr>
                        <a:t>4 TB for 32, 40, 64, 80 </a:t>
                      </a:r>
                      <a:r>
                        <a:rPr lang="en-US" sz="1200" err="1">
                          <a:solidFill>
                            <a:schemeClr val="bg1"/>
                          </a:solidFill>
                          <a:effectLst/>
                        </a:rPr>
                        <a:t>vCores</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380581">
                <a:tc>
                  <a:txBody>
                    <a:bodyPr/>
                    <a:lstStyle/>
                    <a:p>
                      <a:pPr fontAlgn="t"/>
                      <a:r>
                        <a:rPr lang="en-US" sz="1200">
                          <a:solidFill>
                            <a:schemeClr val="bg1"/>
                          </a:solidFill>
                          <a:effectLst/>
                        </a:rPr>
                        <a:t>Max storage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80581">
                <a:tc>
                  <a:txBody>
                    <a:bodyPr/>
                    <a:lstStyle/>
                    <a:p>
                      <a:pPr fontAlgn="t"/>
                      <a:r>
                        <a:rPr lang="en-US" sz="1200">
                          <a:solidFill>
                            <a:schemeClr val="bg1"/>
                          </a:solidFill>
                          <a:effectLst/>
                        </a:rPr>
                        <a:t>Number of data files (ROWS) per the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80581">
                <a:tc>
                  <a:txBody>
                    <a:bodyPr/>
                    <a:lstStyle/>
                    <a:p>
                      <a:pPr fontAlgn="t"/>
                      <a:r>
                        <a:rPr lang="en-US" sz="1200">
                          <a:solidFill>
                            <a:schemeClr val="bg1"/>
                          </a:solidFill>
                          <a:effectLst/>
                        </a:rPr>
                        <a:t>Number of log files (LOG)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01296">
                <a:tc>
                  <a:txBody>
                    <a:bodyPr/>
                    <a:lstStyle/>
                    <a:p>
                      <a:pPr fontAlgn="t"/>
                      <a:r>
                        <a:rPr lang="en-US" sz="1200">
                          <a:solidFill>
                            <a:schemeClr val="bg1"/>
                          </a:solidFill>
                          <a:effectLst/>
                        </a:rPr>
                        <a:t>Managed automated backups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80581">
                <a:tc>
                  <a:txBody>
                    <a:bodyPr/>
                    <a:lstStyle/>
                    <a:p>
                      <a:pPr fontAlgn="t"/>
                      <a:r>
                        <a:rPr lang="en-US" sz="1200">
                          <a:solidFill>
                            <a:schemeClr val="bg1"/>
                          </a:solidFill>
                          <a:effectLst/>
                        </a:rPr>
                        <a:t>HA</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a:t>
                      </a:r>
                      <a:r>
                        <a:rPr lang="en-US" sz="1200" u="none" strike="noStrike">
                          <a:solidFill>
                            <a:schemeClr val="bg1"/>
                          </a:solidFill>
                          <a:effectLst/>
                          <a:hlinkClick r:id="rId5">
                            <a:extLst>
                              <a:ext uri="{A12FA001-AC4F-418D-AE19-62706E023703}">
                                <ahyp:hlinkClr xmlns:ahyp="http://schemas.microsoft.com/office/drawing/2018/hyperlinkcolor" val="tx"/>
                              </a:ext>
                            </a:extLst>
                          </a:hlinkClick>
                        </a:rPr>
                        <a:t>Always On Availability Groups</a:t>
                      </a:r>
                      <a:r>
                        <a:rPr lang="en-US" sz="1200">
                          <a:solidFill>
                            <a:schemeClr val="bg1"/>
                          </a:solidFill>
                          <a:effectLst/>
                        </a:rPr>
                        <a:t> and </a:t>
                      </a:r>
                      <a:r>
                        <a:rPr lang="en-US" sz="1200" u="none" strike="noStrike">
                          <a:solidFill>
                            <a:schemeClr val="bg1"/>
                          </a:solidFill>
                          <a:effectLst/>
                          <a:hlinkClick r:id="rId6">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80581">
                <a:tc>
                  <a:txBody>
                    <a:bodyPr/>
                    <a:lstStyle/>
                    <a:p>
                      <a:pPr fontAlgn="t"/>
                      <a:r>
                        <a:rPr lang="en-US" sz="1200">
                          <a:solidFill>
                            <a:schemeClr val="bg1"/>
                          </a:solidFill>
                          <a:effectLst/>
                        </a:rPr>
                        <a:t>Built-in instance and database monitoring and metrics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01296">
                <a:tc>
                  <a:txBody>
                    <a:bodyPr/>
                    <a:lstStyle/>
                    <a:p>
                      <a:pPr fontAlgn="t"/>
                      <a:r>
                        <a:rPr lang="en-US" sz="1200">
                          <a:solidFill>
                            <a:schemeClr val="bg1"/>
                          </a:solidFill>
                          <a:effectLst/>
                        </a:rPr>
                        <a:t>Automatic software patching</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80581">
                <a:tc>
                  <a:txBody>
                    <a:bodyPr/>
                    <a:lstStyle/>
                    <a:p>
                      <a:pPr fontAlgn="t"/>
                      <a:r>
                        <a:rPr lang="en-US" sz="1200">
                          <a:solidFill>
                            <a:schemeClr val="bg1"/>
                          </a:solidFill>
                          <a:effectLst/>
                        </a:rPr>
                        <a:t>VNet - Azure Resource Manager deployment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0581">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1296">
                <a:tc>
                  <a:txBody>
                    <a:bodyPr/>
                    <a:lstStyle/>
                    <a:p>
                      <a:pPr fontAlgn="t"/>
                      <a:r>
                        <a:rPr lang="en-US" sz="1200">
                          <a:solidFill>
                            <a:schemeClr val="bg1"/>
                          </a:solidFill>
                          <a:effectLst/>
                        </a:rPr>
                        <a:t>Portal support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77" name="Circle: Hollow 76">
            <a:extLst>
              <a:ext uri="{FF2B5EF4-FFF2-40B4-BE49-F238E27FC236}">
                <a16:creationId xmlns:a16="http://schemas.microsoft.com/office/drawing/2014/main" id="{2EB9B1A2-0303-430F-A321-169BF0C5091B}"/>
              </a:ext>
            </a:extLst>
          </p:cNvPr>
          <p:cNvSpPr/>
          <p:nvPr/>
        </p:nvSpPr>
        <p:spPr bwMode="auto">
          <a:xfrm>
            <a:off x="7197815" y="1489106"/>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TextBox 146">
            <a:extLst>
              <a:ext uri="{FF2B5EF4-FFF2-40B4-BE49-F238E27FC236}">
                <a16:creationId xmlns:a16="http://schemas.microsoft.com/office/drawing/2014/main" id="{87ED087F-EB8A-4F79-82AB-A5BA99898351}"/>
              </a:ext>
            </a:extLst>
          </p:cNvPr>
          <p:cNvSpPr txBox="1"/>
          <p:nvPr/>
        </p:nvSpPr>
        <p:spPr>
          <a:xfrm>
            <a:off x="6741323" y="6025917"/>
            <a:ext cx="5225498"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Business Critical service tier: collocated compute and storage</a:t>
            </a:r>
          </a:p>
        </p:txBody>
      </p:sp>
      <p:sp>
        <p:nvSpPr>
          <p:cNvPr id="148" name="TextBox 147">
            <a:extLst>
              <a:ext uri="{FF2B5EF4-FFF2-40B4-BE49-F238E27FC236}">
                <a16:creationId xmlns:a16="http://schemas.microsoft.com/office/drawing/2014/main" id="{99458E23-9197-40D0-8A5E-691B1F09C520}"/>
              </a:ext>
            </a:extLst>
          </p:cNvPr>
          <p:cNvSpPr txBox="1"/>
          <p:nvPr/>
        </p:nvSpPr>
        <p:spPr>
          <a:xfrm>
            <a:off x="6740677" y="762377"/>
            <a:ext cx="1429868" cy="508272"/>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(read-write)</a:t>
            </a:r>
          </a:p>
        </p:txBody>
      </p:sp>
      <p:sp>
        <p:nvSpPr>
          <p:cNvPr id="149" name="TextBox 148">
            <a:extLst>
              <a:ext uri="{FF2B5EF4-FFF2-40B4-BE49-F238E27FC236}">
                <a16:creationId xmlns:a16="http://schemas.microsoft.com/office/drawing/2014/main" id="{C98A573F-84D5-4861-BFF8-7F797B7CD51F}"/>
              </a:ext>
            </a:extLst>
          </p:cNvPr>
          <p:cNvSpPr txBox="1"/>
          <p:nvPr/>
        </p:nvSpPr>
        <p:spPr>
          <a:xfrm>
            <a:off x="9647587" y="762377"/>
            <a:ext cx="1595723" cy="508272"/>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Read-only endpoint</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154" name="Straight Arrow Connector 153">
            <a:extLst>
              <a:ext uri="{FF2B5EF4-FFF2-40B4-BE49-F238E27FC236}">
                <a16:creationId xmlns:a16="http://schemas.microsoft.com/office/drawing/2014/main" id="{9DC7D14E-2CC9-4B48-92AB-E49C4ED9B74B}"/>
              </a:ext>
            </a:extLst>
          </p:cNvPr>
          <p:cNvCxnSpPr>
            <a:cxnSpLocks/>
          </p:cNvCxnSpPr>
          <p:nvPr/>
        </p:nvCxnSpPr>
        <p:spPr>
          <a:xfrm flipV="1">
            <a:off x="6975107" y="1289843"/>
            <a:ext cx="0" cy="867384"/>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64C3FEC-EFD7-42FA-89DD-6CADF38C2D22}"/>
              </a:ext>
            </a:extLst>
          </p:cNvPr>
          <p:cNvCxnSpPr/>
          <p:nvPr/>
        </p:nvCxnSpPr>
        <p:spPr>
          <a:xfrm flipV="1">
            <a:off x="10913503" y="1090578"/>
            <a:ext cx="0" cy="1101812"/>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2F97BC4A-62D6-43BB-9736-3C3E7C893175}"/>
              </a:ext>
            </a:extLst>
          </p:cNvPr>
          <p:cNvSpPr txBox="1"/>
          <p:nvPr/>
        </p:nvSpPr>
        <p:spPr>
          <a:xfrm>
            <a:off x="8452006" y="1512549"/>
            <a:ext cx="1160281" cy="261830"/>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grpSp>
        <p:nvGrpSpPr>
          <p:cNvPr id="225" name="Group 224">
            <a:extLst>
              <a:ext uri="{FF2B5EF4-FFF2-40B4-BE49-F238E27FC236}">
                <a16:creationId xmlns:a16="http://schemas.microsoft.com/office/drawing/2014/main" id="{63F3016D-9CA0-4FF0-9ED4-993E575F538C}"/>
              </a:ext>
            </a:extLst>
          </p:cNvPr>
          <p:cNvGrpSpPr/>
          <p:nvPr/>
        </p:nvGrpSpPr>
        <p:grpSpPr>
          <a:xfrm>
            <a:off x="6834449" y="2239277"/>
            <a:ext cx="1605835" cy="797056"/>
            <a:chOff x="6107723" y="1934307"/>
            <a:chExt cx="1606062" cy="797169"/>
          </a:xfrm>
        </p:grpSpPr>
        <p:sp>
          <p:nvSpPr>
            <p:cNvPr id="226" name="Rectangle 225">
              <a:extLst>
                <a:ext uri="{FF2B5EF4-FFF2-40B4-BE49-F238E27FC236}">
                  <a16:creationId xmlns:a16="http://schemas.microsoft.com/office/drawing/2014/main" id="{EF4715DB-BDE6-4A2F-B10E-DC346BD3B199}"/>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27" name="Group 226">
              <a:extLst>
                <a:ext uri="{FF2B5EF4-FFF2-40B4-BE49-F238E27FC236}">
                  <a16:creationId xmlns:a16="http://schemas.microsoft.com/office/drawing/2014/main" id="{8D704CF1-0487-42D5-8490-FD713692FF2A}"/>
                </a:ext>
              </a:extLst>
            </p:cNvPr>
            <p:cNvGrpSpPr/>
            <p:nvPr/>
          </p:nvGrpSpPr>
          <p:grpSpPr>
            <a:xfrm>
              <a:off x="6227461" y="2137770"/>
              <a:ext cx="1364983" cy="477836"/>
              <a:chOff x="7141861" y="2360511"/>
              <a:chExt cx="1364983" cy="477836"/>
            </a:xfrm>
          </p:grpSpPr>
          <p:grpSp>
            <p:nvGrpSpPr>
              <p:cNvPr id="228" name="Group 227">
                <a:extLst>
                  <a:ext uri="{FF2B5EF4-FFF2-40B4-BE49-F238E27FC236}">
                    <a16:creationId xmlns:a16="http://schemas.microsoft.com/office/drawing/2014/main" id="{74B8CDC1-DA0D-474D-A9BA-C538CBD91A43}"/>
                  </a:ext>
                </a:extLst>
              </p:cNvPr>
              <p:cNvGrpSpPr/>
              <p:nvPr/>
            </p:nvGrpSpPr>
            <p:grpSpPr>
              <a:xfrm>
                <a:off x="7141861" y="2360511"/>
                <a:ext cx="464775" cy="477836"/>
                <a:chOff x="2776302" y="4657642"/>
                <a:chExt cx="1550488" cy="1594059"/>
              </a:xfrm>
            </p:grpSpPr>
            <p:sp>
              <p:nvSpPr>
                <p:cNvPr id="239" name="Cylinder 812">
                  <a:extLst>
                    <a:ext uri="{FF2B5EF4-FFF2-40B4-BE49-F238E27FC236}">
                      <a16:creationId xmlns:a16="http://schemas.microsoft.com/office/drawing/2014/main" id="{D78FC575-CF38-4939-A146-9E036443A6FF}"/>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Segoe UI" pitchFamily="34" charset="0"/>
                      <a:cs typeface="Segoe UI Semilight" panose="020B0402040204020203" pitchFamily="34" charset="0"/>
                    </a:rPr>
                    <a:t>SQL</a:t>
                  </a:r>
                </a:p>
              </p:txBody>
            </p:sp>
            <p:sp>
              <p:nvSpPr>
                <p:cNvPr id="240" name="Freeform 146">
                  <a:extLst>
                    <a:ext uri="{FF2B5EF4-FFF2-40B4-BE49-F238E27FC236}">
                      <a16:creationId xmlns:a16="http://schemas.microsoft.com/office/drawing/2014/main" id="{E5C61117-7783-4C1E-B351-6370C6CDA32E}"/>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29" name="Rectangle: Rounded Corners 228">
                <a:extLst>
                  <a:ext uri="{FF2B5EF4-FFF2-40B4-BE49-F238E27FC236}">
                    <a16:creationId xmlns:a16="http://schemas.microsoft.com/office/drawing/2014/main" id="{9A89793E-6161-4F69-83BF-20A2CA006E7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0" name="Rectangle: Rounded Corners 229">
                <a:extLst>
                  <a:ext uri="{FF2B5EF4-FFF2-40B4-BE49-F238E27FC236}">
                    <a16:creationId xmlns:a16="http://schemas.microsoft.com/office/drawing/2014/main" id="{2292941C-CBF3-4FD5-81AB-ED670AF5873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31" name="Straight Arrow Connector 230">
                <a:extLst>
                  <a:ext uri="{FF2B5EF4-FFF2-40B4-BE49-F238E27FC236}">
                    <a16:creationId xmlns:a16="http://schemas.microsoft.com/office/drawing/2014/main" id="{BCF42727-4FE6-4670-8E47-4045557EE7C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32" name="Rectangle 231">
                <a:extLst>
                  <a:ext uri="{FF2B5EF4-FFF2-40B4-BE49-F238E27FC236}">
                    <a16:creationId xmlns:a16="http://schemas.microsoft.com/office/drawing/2014/main" id="{5B97733D-AA85-46CB-853E-3590478DFE07}"/>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3" name="Rectangle 232">
                <a:extLst>
                  <a:ext uri="{FF2B5EF4-FFF2-40B4-BE49-F238E27FC236}">
                    <a16:creationId xmlns:a16="http://schemas.microsoft.com/office/drawing/2014/main" id="{17D6822D-E730-48E5-BABF-6DF3D050968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4" name="Rectangle 233">
                <a:extLst>
                  <a:ext uri="{FF2B5EF4-FFF2-40B4-BE49-F238E27FC236}">
                    <a16:creationId xmlns:a16="http://schemas.microsoft.com/office/drawing/2014/main" id="{9730F7D2-CF27-4A6B-B25A-1A7B7B155A8C}"/>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5" name="Rectangle 234">
                <a:extLst>
                  <a:ext uri="{FF2B5EF4-FFF2-40B4-BE49-F238E27FC236}">
                    <a16:creationId xmlns:a16="http://schemas.microsoft.com/office/drawing/2014/main" id="{E1DF275D-1974-4991-82D5-366043541D5E}"/>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6" name="Rectangle 235">
                <a:extLst>
                  <a:ext uri="{FF2B5EF4-FFF2-40B4-BE49-F238E27FC236}">
                    <a16:creationId xmlns:a16="http://schemas.microsoft.com/office/drawing/2014/main" id="{529CD2B6-1EA1-4F92-B17E-902697B276EC}"/>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7" name="Rectangle 236">
                <a:extLst>
                  <a:ext uri="{FF2B5EF4-FFF2-40B4-BE49-F238E27FC236}">
                    <a16:creationId xmlns:a16="http://schemas.microsoft.com/office/drawing/2014/main" id="{4C03D048-80AB-446A-875B-121A57396233}"/>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8" name="Rectangle 237">
                <a:extLst>
                  <a:ext uri="{FF2B5EF4-FFF2-40B4-BE49-F238E27FC236}">
                    <a16:creationId xmlns:a16="http://schemas.microsoft.com/office/drawing/2014/main" id="{3D8DF4BB-830F-4965-A5BE-2DB0BCB03ABC}"/>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41" name="Group 240">
            <a:extLst>
              <a:ext uri="{FF2B5EF4-FFF2-40B4-BE49-F238E27FC236}">
                <a16:creationId xmlns:a16="http://schemas.microsoft.com/office/drawing/2014/main" id="{5A261372-AC2E-4C60-A23C-A73E838D01AA}"/>
              </a:ext>
            </a:extLst>
          </p:cNvPr>
          <p:cNvGrpSpPr/>
          <p:nvPr/>
        </p:nvGrpSpPr>
        <p:grpSpPr>
          <a:xfrm>
            <a:off x="6848040" y="3786503"/>
            <a:ext cx="1605835" cy="797056"/>
            <a:chOff x="6107723" y="1934307"/>
            <a:chExt cx="1606062" cy="797169"/>
          </a:xfrm>
        </p:grpSpPr>
        <p:sp>
          <p:nvSpPr>
            <p:cNvPr id="242" name="Rectangle 241">
              <a:extLst>
                <a:ext uri="{FF2B5EF4-FFF2-40B4-BE49-F238E27FC236}">
                  <a16:creationId xmlns:a16="http://schemas.microsoft.com/office/drawing/2014/main" id="{981D4E93-BF56-4B78-B1A0-099472563875}"/>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43" name="Group 242">
              <a:extLst>
                <a:ext uri="{FF2B5EF4-FFF2-40B4-BE49-F238E27FC236}">
                  <a16:creationId xmlns:a16="http://schemas.microsoft.com/office/drawing/2014/main" id="{EB92DEFB-83A9-4249-B0CD-73C2452854EE}"/>
                </a:ext>
              </a:extLst>
            </p:cNvPr>
            <p:cNvGrpSpPr/>
            <p:nvPr/>
          </p:nvGrpSpPr>
          <p:grpSpPr>
            <a:xfrm>
              <a:off x="6227461" y="2137770"/>
              <a:ext cx="1364983" cy="477836"/>
              <a:chOff x="7141861" y="2360511"/>
              <a:chExt cx="1364983" cy="477836"/>
            </a:xfrm>
          </p:grpSpPr>
          <p:grpSp>
            <p:nvGrpSpPr>
              <p:cNvPr id="244" name="Group 243">
                <a:extLst>
                  <a:ext uri="{FF2B5EF4-FFF2-40B4-BE49-F238E27FC236}">
                    <a16:creationId xmlns:a16="http://schemas.microsoft.com/office/drawing/2014/main" id="{75E1859D-1023-4CB4-B4DC-554C1F2955B5}"/>
                  </a:ext>
                </a:extLst>
              </p:cNvPr>
              <p:cNvGrpSpPr/>
              <p:nvPr/>
            </p:nvGrpSpPr>
            <p:grpSpPr>
              <a:xfrm>
                <a:off x="7141861" y="2360511"/>
                <a:ext cx="464775" cy="477836"/>
                <a:chOff x="2776302" y="4657642"/>
                <a:chExt cx="1550488" cy="1594059"/>
              </a:xfrm>
            </p:grpSpPr>
            <p:sp>
              <p:nvSpPr>
                <p:cNvPr id="255" name="Cylinder 812">
                  <a:extLst>
                    <a:ext uri="{FF2B5EF4-FFF2-40B4-BE49-F238E27FC236}">
                      <a16:creationId xmlns:a16="http://schemas.microsoft.com/office/drawing/2014/main" id="{234E8FA7-1072-4D14-9D43-BD6374A277B9}"/>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56" name="Freeform 146">
                  <a:extLst>
                    <a:ext uri="{FF2B5EF4-FFF2-40B4-BE49-F238E27FC236}">
                      <a16:creationId xmlns:a16="http://schemas.microsoft.com/office/drawing/2014/main" id="{43C90058-8637-41B9-A744-E4AF25FC380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45" name="Rectangle: Rounded Corners 244">
                <a:extLst>
                  <a:ext uri="{FF2B5EF4-FFF2-40B4-BE49-F238E27FC236}">
                    <a16:creationId xmlns:a16="http://schemas.microsoft.com/office/drawing/2014/main" id="{A42BA785-2B53-49E7-A844-515FC9E4EF7F}"/>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6" name="Rectangle: Rounded Corners 245">
                <a:extLst>
                  <a:ext uri="{FF2B5EF4-FFF2-40B4-BE49-F238E27FC236}">
                    <a16:creationId xmlns:a16="http://schemas.microsoft.com/office/drawing/2014/main" id="{183863BD-564E-4F47-8AFC-135B20E1ECCC}"/>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47" name="Straight Arrow Connector 246">
                <a:extLst>
                  <a:ext uri="{FF2B5EF4-FFF2-40B4-BE49-F238E27FC236}">
                    <a16:creationId xmlns:a16="http://schemas.microsoft.com/office/drawing/2014/main" id="{9DE8FAE5-89DF-444F-9E45-A7D47B093FC0}"/>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48" name="Rectangle 247">
                <a:extLst>
                  <a:ext uri="{FF2B5EF4-FFF2-40B4-BE49-F238E27FC236}">
                    <a16:creationId xmlns:a16="http://schemas.microsoft.com/office/drawing/2014/main" id="{A6100BDE-780B-4E9D-96A1-6004FBC39F0A}"/>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9" name="Rectangle 248">
                <a:extLst>
                  <a:ext uri="{FF2B5EF4-FFF2-40B4-BE49-F238E27FC236}">
                    <a16:creationId xmlns:a16="http://schemas.microsoft.com/office/drawing/2014/main" id="{006658E9-15E5-484C-B6D1-F8E6574EA343}"/>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0" name="Rectangle 249">
                <a:extLst>
                  <a:ext uri="{FF2B5EF4-FFF2-40B4-BE49-F238E27FC236}">
                    <a16:creationId xmlns:a16="http://schemas.microsoft.com/office/drawing/2014/main" id="{C7ABA364-4EA7-4B48-8735-DA6DE0EC8B53}"/>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1" name="Rectangle 250">
                <a:extLst>
                  <a:ext uri="{FF2B5EF4-FFF2-40B4-BE49-F238E27FC236}">
                    <a16:creationId xmlns:a16="http://schemas.microsoft.com/office/drawing/2014/main" id="{AC0A5634-0CD7-4B51-9F71-7CD06DB8FF7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2" name="Rectangle 251">
                <a:extLst>
                  <a:ext uri="{FF2B5EF4-FFF2-40B4-BE49-F238E27FC236}">
                    <a16:creationId xmlns:a16="http://schemas.microsoft.com/office/drawing/2014/main" id="{A2ED39A3-0341-4E27-AED4-5286CD2183DF}"/>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3" name="Rectangle 252">
                <a:extLst>
                  <a:ext uri="{FF2B5EF4-FFF2-40B4-BE49-F238E27FC236}">
                    <a16:creationId xmlns:a16="http://schemas.microsoft.com/office/drawing/2014/main" id="{70180279-BD61-428F-9B1E-824E084D6D79}"/>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4" name="Rectangle 253">
                <a:extLst>
                  <a:ext uri="{FF2B5EF4-FFF2-40B4-BE49-F238E27FC236}">
                    <a16:creationId xmlns:a16="http://schemas.microsoft.com/office/drawing/2014/main" id="{6160C243-16F8-4B36-999A-639B1520302F}"/>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57" name="Group 256">
            <a:extLst>
              <a:ext uri="{FF2B5EF4-FFF2-40B4-BE49-F238E27FC236}">
                <a16:creationId xmlns:a16="http://schemas.microsoft.com/office/drawing/2014/main" id="{C8E7BF83-96C9-4DFA-9027-78FE8068FF81}"/>
              </a:ext>
            </a:extLst>
          </p:cNvPr>
          <p:cNvGrpSpPr/>
          <p:nvPr/>
        </p:nvGrpSpPr>
        <p:grpSpPr>
          <a:xfrm>
            <a:off x="9598462" y="2239278"/>
            <a:ext cx="1605835" cy="797056"/>
            <a:chOff x="6107723" y="1934307"/>
            <a:chExt cx="1606062" cy="797169"/>
          </a:xfrm>
        </p:grpSpPr>
        <p:sp>
          <p:nvSpPr>
            <p:cNvPr id="258" name="Rectangle 257">
              <a:extLst>
                <a:ext uri="{FF2B5EF4-FFF2-40B4-BE49-F238E27FC236}">
                  <a16:creationId xmlns:a16="http://schemas.microsoft.com/office/drawing/2014/main" id="{A3B39050-10EE-450E-BAE3-A21C71C6F2C7}"/>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59" name="Group 258">
              <a:extLst>
                <a:ext uri="{FF2B5EF4-FFF2-40B4-BE49-F238E27FC236}">
                  <a16:creationId xmlns:a16="http://schemas.microsoft.com/office/drawing/2014/main" id="{47FA724F-C9D4-40CF-9BEB-D48B9EBE2481}"/>
                </a:ext>
              </a:extLst>
            </p:cNvPr>
            <p:cNvGrpSpPr/>
            <p:nvPr/>
          </p:nvGrpSpPr>
          <p:grpSpPr>
            <a:xfrm>
              <a:off x="6227461" y="2137770"/>
              <a:ext cx="1364983" cy="477836"/>
              <a:chOff x="7141861" y="2360511"/>
              <a:chExt cx="1364983" cy="477836"/>
            </a:xfrm>
          </p:grpSpPr>
          <p:grpSp>
            <p:nvGrpSpPr>
              <p:cNvPr id="260" name="Group 259">
                <a:extLst>
                  <a:ext uri="{FF2B5EF4-FFF2-40B4-BE49-F238E27FC236}">
                    <a16:creationId xmlns:a16="http://schemas.microsoft.com/office/drawing/2014/main" id="{2186DA45-036B-412B-844E-B52609B0579E}"/>
                  </a:ext>
                </a:extLst>
              </p:cNvPr>
              <p:cNvGrpSpPr/>
              <p:nvPr/>
            </p:nvGrpSpPr>
            <p:grpSpPr>
              <a:xfrm>
                <a:off x="7141861" y="2360511"/>
                <a:ext cx="464775" cy="477836"/>
                <a:chOff x="2776302" y="4657642"/>
                <a:chExt cx="1550488" cy="1594059"/>
              </a:xfrm>
            </p:grpSpPr>
            <p:sp>
              <p:nvSpPr>
                <p:cNvPr id="271" name="Cylinder 812">
                  <a:extLst>
                    <a:ext uri="{FF2B5EF4-FFF2-40B4-BE49-F238E27FC236}">
                      <a16:creationId xmlns:a16="http://schemas.microsoft.com/office/drawing/2014/main" id="{D3D8904B-40FB-443A-BA57-E3009FB12A41}"/>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72" name="Freeform 146">
                  <a:extLst>
                    <a:ext uri="{FF2B5EF4-FFF2-40B4-BE49-F238E27FC236}">
                      <a16:creationId xmlns:a16="http://schemas.microsoft.com/office/drawing/2014/main" id="{21D3BA63-9C86-4097-93EF-6D32669D01B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61" name="Rectangle: Rounded Corners 260">
                <a:extLst>
                  <a:ext uri="{FF2B5EF4-FFF2-40B4-BE49-F238E27FC236}">
                    <a16:creationId xmlns:a16="http://schemas.microsoft.com/office/drawing/2014/main" id="{F3FF3A1F-4309-441A-8F4F-1F92B0EE9EB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2" name="Rectangle: Rounded Corners 261">
                <a:extLst>
                  <a:ext uri="{FF2B5EF4-FFF2-40B4-BE49-F238E27FC236}">
                    <a16:creationId xmlns:a16="http://schemas.microsoft.com/office/drawing/2014/main" id="{D7CBFCA9-295F-41E9-93D9-2E010EEE3AD2}"/>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63" name="Straight Arrow Connector 262">
                <a:extLst>
                  <a:ext uri="{FF2B5EF4-FFF2-40B4-BE49-F238E27FC236}">
                    <a16:creationId xmlns:a16="http://schemas.microsoft.com/office/drawing/2014/main" id="{88B6A053-6ECB-4269-83ED-09EBE7473A86}"/>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64" name="Rectangle 263">
                <a:extLst>
                  <a:ext uri="{FF2B5EF4-FFF2-40B4-BE49-F238E27FC236}">
                    <a16:creationId xmlns:a16="http://schemas.microsoft.com/office/drawing/2014/main" id="{539D1ED4-9CB0-443C-9556-61DE4E86E5A9}"/>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5" name="Rectangle 264">
                <a:extLst>
                  <a:ext uri="{FF2B5EF4-FFF2-40B4-BE49-F238E27FC236}">
                    <a16:creationId xmlns:a16="http://schemas.microsoft.com/office/drawing/2014/main" id="{3691BD3F-6922-4E28-A46F-F7DDB839C91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6" name="Rectangle 265">
                <a:extLst>
                  <a:ext uri="{FF2B5EF4-FFF2-40B4-BE49-F238E27FC236}">
                    <a16:creationId xmlns:a16="http://schemas.microsoft.com/office/drawing/2014/main" id="{83975F01-332F-4134-A0FE-64A4E2C5D1EA}"/>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7" name="Rectangle 266">
                <a:extLst>
                  <a:ext uri="{FF2B5EF4-FFF2-40B4-BE49-F238E27FC236}">
                    <a16:creationId xmlns:a16="http://schemas.microsoft.com/office/drawing/2014/main" id="{9B483252-51A9-4CE8-B1D5-162850DCD41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8" name="Rectangle 267">
                <a:extLst>
                  <a:ext uri="{FF2B5EF4-FFF2-40B4-BE49-F238E27FC236}">
                    <a16:creationId xmlns:a16="http://schemas.microsoft.com/office/drawing/2014/main" id="{97536E8F-74F6-4D66-8EC3-ECB58BF0E4F7}"/>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9" name="Rectangle 268">
                <a:extLst>
                  <a:ext uri="{FF2B5EF4-FFF2-40B4-BE49-F238E27FC236}">
                    <a16:creationId xmlns:a16="http://schemas.microsoft.com/office/drawing/2014/main" id="{2FD2FEC2-24E3-49A7-92CA-9EDD153E8A74}"/>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0" name="Rectangle 269">
                <a:extLst>
                  <a:ext uri="{FF2B5EF4-FFF2-40B4-BE49-F238E27FC236}">
                    <a16:creationId xmlns:a16="http://schemas.microsoft.com/office/drawing/2014/main" id="{32EA558A-1AEC-4997-A4EA-7A56E33C2BED}"/>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73" name="Group 272">
            <a:extLst>
              <a:ext uri="{FF2B5EF4-FFF2-40B4-BE49-F238E27FC236}">
                <a16:creationId xmlns:a16="http://schemas.microsoft.com/office/drawing/2014/main" id="{459B0C7D-8117-400D-9203-06ED8E89C7E0}"/>
              </a:ext>
            </a:extLst>
          </p:cNvPr>
          <p:cNvGrpSpPr/>
          <p:nvPr/>
        </p:nvGrpSpPr>
        <p:grpSpPr>
          <a:xfrm>
            <a:off x="9600705" y="3786504"/>
            <a:ext cx="1605835" cy="797056"/>
            <a:chOff x="6107723" y="1934307"/>
            <a:chExt cx="1606062" cy="797169"/>
          </a:xfrm>
        </p:grpSpPr>
        <p:sp>
          <p:nvSpPr>
            <p:cNvPr id="274" name="Rectangle 273">
              <a:extLst>
                <a:ext uri="{FF2B5EF4-FFF2-40B4-BE49-F238E27FC236}">
                  <a16:creationId xmlns:a16="http://schemas.microsoft.com/office/drawing/2014/main" id="{B8E1756D-FE9A-4CE1-BF3D-D1EBC94EC653}"/>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75" name="Group 274">
              <a:extLst>
                <a:ext uri="{FF2B5EF4-FFF2-40B4-BE49-F238E27FC236}">
                  <a16:creationId xmlns:a16="http://schemas.microsoft.com/office/drawing/2014/main" id="{C484B545-2174-48C2-BC47-0416854F3266}"/>
                </a:ext>
              </a:extLst>
            </p:cNvPr>
            <p:cNvGrpSpPr/>
            <p:nvPr/>
          </p:nvGrpSpPr>
          <p:grpSpPr>
            <a:xfrm>
              <a:off x="6227461" y="2137770"/>
              <a:ext cx="1364983" cy="477836"/>
              <a:chOff x="7141861" y="2360511"/>
              <a:chExt cx="1364983" cy="477836"/>
            </a:xfrm>
          </p:grpSpPr>
          <p:grpSp>
            <p:nvGrpSpPr>
              <p:cNvPr id="276" name="Group 275">
                <a:extLst>
                  <a:ext uri="{FF2B5EF4-FFF2-40B4-BE49-F238E27FC236}">
                    <a16:creationId xmlns:a16="http://schemas.microsoft.com/office/drawing/2014/main" id="{B9798605-90CA-4920-BE7E-0C7D2B371B7C}"/>
                  </a:ext>
                </a:extLst>
              </p:cNvPr>
              <p:cNvGrpSpPr/>
              <p:nvPr/>
            </p:nvGrpSpPr>
            <p:grpSpPr>
              <a:xfrm>
                <a:off x="7141861" y="2360511"/>
                <a:ext cx="464775" cy="477836"/>
                <a:chOff x="2776302" y="4657642"/>
                <a:chExt cx="1550488" cy="1594059"/>
              </a:xfrm>
            </p:grpSpPr>
            <p:sp>
              <p:nvSpPr>
                <p:cNvPr id="287" name="Cylinder 812">
                  <a:extLst>
                    <a:ext uri="{FF2B5EF4-FFF2-40B4-BE49-F238E27FC236}">
                      <a16:creationId xmlns:a16="http://schemas.microsoft.com/office/drawing/2014/main" id="{414F23E6-9096-49F9-94B8-FFC77138E70E}"/>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88" name="Freeform 146">
                  <a:extLst>
                    <a:ext uri="{FF2B5EF4-FFF2-40B4-BE49-F238E27FC236}">
                      <a16:creationId xmlns:a16="http://schemas.microsoft.com/office/drawing/2014/main" id="{085B07C1-79C0-4E6F-8088-5F4B9885B75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77" name="Rectangle: Rounded Corners 276">
                <a:extLst>
                  <a:ext uri="{FF2B5EF4-FFF2-40B4-BE49-F238E27FC236}">
                    <a16:creationId xmlns:a16="http://schemas.microsoft.com/office/drawing/2014/main" id="{0158A0AC-375E-40AB-A1EC-46F79324DFB2}"/>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8" name="Rectangle: Rounded Corners 277">
                <a:extLst>
                  <a:ext uri="{FF2B5EF4-FFF2-40B4-BE49-F238E27FC236}">
                    <a16:creationId xmlns:a16="http://schemas.microsoft.com/office/drawing/2014/main" id="{35978ADF-4C5B-4CC8-A84B-B63174380B6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79" name="Straight Arrow Connector 278">
                <a:extLst>
                  <a:ext uri="{FF2B5EF4-FFF2-40B4-BE49-F238E27FC236}">
                    <a16:creationId xmlns:a16="http://schemas.microsoft.com/office/drawing/2014/main" id="{4D804D18-67DC-4585-BB39-94A86FEB3ED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80" name="Rectangle 279">
                <a:extLst>
                  <a:ext uri="{FF2B5EF4-FFF2-40B4-BE49-F238E27FC236}">
                    <a16:creationId xmlns:a16="http://schemas.microsoft.com/office/drawing/2014/main" id="{396627B1-049B-495D-9EA1-1A50A9D26F52}"/>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1" name="Rectangle 280">
                <a:extLst>
                  <a:ext uri="{FF2B5EF4-FFF2-40B4-BE49-F238E27FC236}">
                    <a16:creationId xmlns:a16="http://schemas.microsoft.com/office/drawing/2014/main" id="{ADBFDFB4-E38B-431B-9EA4-86B2D412BF9A}"/>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2" name="Rectangle 281">
                <a:extLst>
                  <a:ext uri="{FF2B5EF4-FFF2-40B4-BE49-F238E27FC236}">
                    <a16:creationId xmlns:a16="http://schemas.microsoft.com/office/drawing/2014/main" id="{1EBA5808-84D4-404C-8CB6-BB3B84E00657}"/>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Rectangle 282">
                <a:extLst>
                  <a:ext uri="{FF2B5EF4-FFF2-40B4-BE49-F238E27FC236}">
                    <a16:creationId xmlns:a16="http://schemas.microsoft.com/office/drawing/2014/main" id="{D30FC964-A545-4FCD-B5EB-29DE5F6582E4}"/>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Rectangle 283">
                <a:extLst>
                  <a:ext uri="{FF2B5EF4-FFF2-40B4-BE49-F238E27FC236}">
                    <a16:creationId xmlns:a16="http://schemas.microsoft.com/office/drawing/2014/main" id="{0581656B-7635-451B-A575-BD3EBA85FD84}"/>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5" name="Rectangle 284">
                <a:extLst>
                  <a:ext uri="{FF2B5EF4-FFF2-40B4-BE49-F238E27FC236}">
                    <a16:creationId xmlns:a16="http://schemas.microsoft.com/office/drawing/2014/main" id="{41F35117-DE55-49E2-BE32-1A489EAAB56A}"/>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6" name="Rectangle 285">
                <a:extLst>
                  <a:ext uri="{FF2B5EF4-FFF2-40B4-BE49-F238E27FC236}">
                    <a16:creationId xmlns:a16="http://schemas.microsoft.com/office/drawing/2014/main" id="{F73B6BD7-9653-4F6C-9838-9E9D1C0F7084}"/>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89" name="TextBox 288">
            <a:extLst>
              <a:ext uri="{FF2B5EF4-FFF2-40B4-BE49-F238E27FC236}">
                <a16:creationId xmlns:a16="http://schemas.microsoft.com/office/drawing/2014/main" id="{D706E625-6067-4D5A-9B86-895CDF3375D4}"/>
              </a:ext>
            </a:extLst>
          </p:cNvPr>
          <p:cNvSpPr txBox="1"/>
          <p:nvPr/>
        </p:nvSpPr>
        <p:spPr>
          <a:xfrm>
            <a:off x="7537735" y="2309604"/>
            <a:ext cx="896272" cy="205284"/>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290" name="TextBox 289">
            <a:extLst>
              <a:ext uri="{FF2B5EF4-FFF2-40B4-BE49-F238E27FC236}">
                <a16:creationId xmlns:a16="http://schemas.microsoft.com/office/drawing/2014/main" id="{53EBF254-430A-47EC-B6C9-8104BFDC268D}"/>
              </a:ext>
            </a:extLst>
          </p:cNvPr>
          <p:cNvSpPr txBox="1"/>
          <p:nvPr/>
        </p:nvSpPr>
        <p:spPr>
          <a:xfrm>
            <a:off x="7432233" y="3036335"/>
            <a:ext cx="1040522"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Primary replica</a:t>
            </a:r>
          </a:p>
        </p:txBody>
      </p:sp>
      <p:sp>
        <p:nvSpPr>
          <p:cNvPr id="291" name="TextBox 290">
            <a:extLst>
              <a:ext uri="{FF2B5EF4-FFF2-40B4-BE49-F238E27FC236}">
                <a16:creationId xmlns:a16="http://schemas.microsoft.com/office/drawing/2014/main" id="{FFD6E94A-6989-44BC-B83C-68D0663C2CD1}"/>
              </a:ext>
            </a:extLst>
          </p:cNvPr>
          <p:cNvSpPr txBox="1"/>
          <p:nvPr/>
        </p:nvSpPr>
        <p:spPr>
          <a:xfrm>
            <a:off x="9483480" y="3071498"/>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
        <p:nvSpPr>
          <p:cNvPr id="292" name="TextBox 291">
            <a:extLst>
              <a:ext uri="{FF2B5EF4-FFF2-40B4-BE49-F238E27FC236}">
                <a16:creationId xmlns:a16="http://schemas.microsoft.com/office/drawing/2014/main" id="{5F8ED16C-8597-4D63-B52E-CC5FF09A368D}"/>
              </a:ext>
            </a:extLst>
          </p:cNvPr>
          <p:cNvSpPr txBox="1"/>
          <p:nvPr/>
        </p:nvSpPr>
        <p:spPr>
          <a:xfrm>
            <a:off x="10210208" y="4595282"/>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
        <p:nvSpPr>
          <p:cNvPr id="293" name="TextBox 292">
            <a:extLst>
              <a:ext uri="{FF2B5EF4-FFF2-40B4-BE49-F238E27FC236}">
                <a16:creationId xmlns:a16="http://schemas.microsoft.com/office/drawing/2014/main" id="{90CFE61E-984F-4C68-A6AD-FD816C671C55}"/>
              </a:ext>
            </a:extLst>
          </p:cNvPr>
          <p:cNvSpPr txBox="1"/>
          <p:nvPr/>
        </p:nvSpPr>
        <p:spPr>
          <a:xfrm>
            <a:off x="6705504" y="4607003"/>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Tree>
    <p:extLst>
      <p:ext uri="{BB962C8B-B14F-4D97-AF65-F5344CB8AC3E}">
        <p14:creationId xmlns:p14="http://schemas.microsoft.com/office/powerpoint/2010/main" val="32342471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528501" y="295416"/>
            <a:ext cx="3654814" cy="553998"/>
          </a:xfrm>
        </p:spPr>
        <p:txBody>
          <a:bodyPr/>
          <a:lstStyle/>
          <a:p>
            <a:r>
              <a:rPr lang="en-ZA"/>
              <a:t>Hyperscale</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3"/>
          <a:ext cx="4557961" cy="5680744"/>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6323">
                <a:tc>
                  <a:txBody>
                    <a:bodyPr/>
                    <a:lstStyle/>
                    <a:p>
                      <a:pPr algn="l" fontAlgn="b"/>
                      <a:r>
                        <a:rPr lang="en-US" sz="1200">
                          <a:solidFill>
                            <a:schemeClr val="bg1"/>
                          </a:solidFill>
                          <a:effectLst/>
                        </a:rPr>
                        <a:t>Feature</a:t>
                      </a:r>
                    </a:p>
                  </a:txBody>
                  <a:tcPr marL="5378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1467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0481">
                <a:tc>
                  <a:txBody>
                    <a:bodyPr/>
                    <a:lstStyle/>
                    <a:p>
                      <a:pPr fontAlgn="t"/>
                      <a:r>
                        <a:rPr lang="en-US" sz="1200">
                          <a:solidFill>
                            <a:schemeClr val="bg1"/>
                          </a:solidFill>
                          <a:effectLst/>
                        </a:rPr>
                        <a:t>Number of vCores*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Gen4: 1 to 24 vCore</a:t>
                      </a:r>
                      <a:br>
                        <a:rPr lang="en-US" sz="1200">
                          <a:solidFill>
                            <a:schemeClr val="bg1"/>
                          </a:solidFill>
                          <a:effectLst/>
                        </a:rPr>
                      </a:br>
                      <a:r>
                        <a:rPr lang="en-US" sz="1200">
                          <a:solidFill>
                            <a:schemeClr val="bg1"/>
                          </a:solidFill>
                          <a:effectLst/>
                        </a:rPr>
                        <a:t>Gen5: 2 to 80 vCore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06323">
                <a:tc>
                  <a:txBody>
                    <a:bodyPr/>
                    <a:lstStyle/>
                    <a:p>
                      <a:pPr fontAlgn="t"/>
                      <a:r>
                        <a:rPr lang="en-US" sz="1200">
                          <a:solidFill>
                            <a:schemeClr val="bg1"/>
                          </a:solidFill>
                          <a:effectLst/>
                        </a:rPr>
                        <a:t>SQL Server version / build</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574640">
                <a:tc>
                  <a:txBody>
                    <a:bodyPr/>
                    <a:lstStyle/>
                    <a:p>
                      <a:pPr fontAlgn="t"/>
                      <a:r>
                        <a:rPr lang="en-US" sz="1200">
                          <a:solidFill>
                            <a:schemeClr val="bg1"/>
                          </a:solidFill>
                          <a:effectLst/>
                        </a:rPr>
                        <a:t>Additional features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a:solidFill>
                            <a:schemeClr val="bg1"/>
                          </a:solidFill>
                          <a:effectLst/>
                        </a:rPr>
                        <a:t>4 read-scale replicas </a:t>
                      </a:r>
                    </a:p>
                    <a:p>
                      <a:pPr fontAlgn="t"/>
                      <a:r>
                        <a:rPr lang="en-US" sz="1200" u="none" strike="noStrike">
                          <a:solidFill>
                            <a:schemeClr val="bg1"/>
                          </a:solidFill>
                          <a:effectLst/>
                        </a:rPr>
                        <a:t>100TB Data Support </a:t>
                      </a:r>
                    </a:p>
                    <a:p>
                      <a:pPr fontAlgn="t"/>
                      <a:r>
                        <a:rPr lang="en-US" sz="1200" u="none" strike="noStrike">
                          <a:solidFill>
                            <a:schemeClr val="bg1"/>
                          </a:solidFill>
                          <a:effectLst/>
                        </a:rPr>
                        <a:t>Constant Time Operations </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6323">
                <a:tc>
                  <a:txBody>
                    <a:bodyPr/>
                    <a:lstStyle/>
                    <a:p>
                      <a:pPr fontAlgn="t"/>
                      <a:r>
                        <a:rPr lang="en-US" sz="1200">
                          <a:solidFill>
                            <a:schemeClr val="bg1"/>
                          </a:solidFill>
                          <a:effectLst/>
                        </a:rPr>
                        <a:t>Min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4 GB</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744318">
                <a:tc>
                  <a:txBody>
                    <a:bodyPr/>
                    <a:lstStyle/>
                    <a:p>
                      <a:pPr fontAlgn="t"/>
                      <a:r>
                        <a:rPr lang="en-US" sz="1200">
                          <a:solidFill>
                            <a:schemeClr val="bg1"/>
                          </a:solidFill>
                          <a:effectLst/>
                        </a:rPr>
                        <a:t>Max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None/>
                      </a:pPr>
                      <a:r>
                        <a:rPr lang="en-US" sz="1200">
                          <a:solidFill>
                            <a:schemeClr val="bg1"/>
                          </a:solidFill>
                          <a:effectLst/>
                        </a:rPr>
                        <a:t>100TB</a:t>
                      </a:r>
                    </a:p>
                    <a:p>
                      <a:pPr fontAlgn="t">
                        <a:buFont typeface="Arial" panose="020B0604020202020204" pitchFamily="34" charset="0"/>
                        <a:buNone/>
                      </a:pPr>
                      <a:r>
                        <a:rPr lang="en-US" sz="1200">
                          <a:solidFill>
                            <a:schemeClr val="bg1"/>
                          </a:solidFill>
                          <a:effectLst/>
                        </a:rPr>
                        <a:t>Grows as customer data grows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390481">
                <a:tc>
                  <a:txBody>
                    <a:bodyPr/>
                    <a:lstStyle/>
                    <a:p>
                      <a:pPr fontAlgn="t"/>
                      <a:r>
                        <a:rPr lang="en-US" sz="1200">
                          <a:solidFill>
                            <a:schemeClr val="bg1"/>
                          </a:solidFill>
                          <a:effectLst/>
                        </a:rPr>
                        <a:t>Max storage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0481">
                <a:tc>
                  <a:txBody>
                    <a:bodyPr/>
                    <a:lstStyle/>
                    <a:p>
                      <a:pPr fontAlgn="t"/>
                      <a:r>
                        <a:rPr lang="en-US" sz="1200">
                          <a:solidFill>
                            <a:schemeClr val="bg1"/>
                          </a:solidFill>
                          <a:effectLst/>
                        </a:rPr>
                        <a:t>Number of data files (ROWS) per the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0481">
                <a:tc>
                  <a:txBody>
                    <a:bodyPr/>
                    <a:lstStyle/>
                    <a:p>
                      <a:pPr fontAlgn="t"/>
                      <a:r>
                        <a:rPr lang="en-US" sz="1200">
                          <a:solidFill>
                            <a:schemeClr val="bg1"/>
                          </a:solidFill>
                          <a:effectLst/>
                        </a:rPr>
                        <a:t>Number of log files (LOG)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06323">
                <a:tc>
                  <a:txBody>
                    <a:bodyPr/>
                    <a:lstStyle/>
                    <a:p>
                      <a:pPr fontAlgn="t"/>
                      <a:r>
                        <a:rPr lang="en-US" sz="1200">
                          <a:solidFill>
                            <a:schemeClr val="bg1"/>
                          </a:solidFill>
                          <a:effectLst/>
                        </a:rPr>
                        <a:t>Managed automated backups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0481">
                <a:tc>
                  <a:txBody>
                    <a:bodyPr/>
                    <a:lstStyle/>
                    <a:p>
                      <a:pPr fontAlgn="t"/>
                      <a:r>
                        <a:rPr lang="en-US" sz="1200">
                          <a:solidFill>
                            <a:schemeClr val="bg1"/>
                          </a:solidFill>
                          <a:effectLst/>
                        </a:rPr>
                        <a:t>HA</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High Availability is ensured on the storage layer </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0481">
                <a:tc>
                  <a:txBody>
                    <a:bodyPr/>
                    <a:lstStyle/>
                    <a:p>
                      <a:pPr fontAlgn="t"/>
                      <a:r>
                        <a:rPr lang="en-US" sz="1200">
                          <a:solidFill>
                            <a:schemeClr val="bg1"/>
                          </a:solidFill>
                          <a:effectLst/>
                        </a:rPr>
                        <a:t>Built-in instance and database monitoring and metrics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06323">
                <a:tc>
                  <a:txBody>
                    <a:bodyPr/>
                    <a:lstStyle/>
                    <a:p>
                      <a:pPr fontAlgn="t"/>
                      <a:r>
                        <a:rPr lang="en-US" sz="1200">
                          <a:solidFill>
                            <a:schemeClr val="bg1"/>
                          </a:solidFill>
                          <a:effectLst/>
                        </a:rPr>
                        <a:t>Automatic software patching</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0481">
                <a:tc>
                  <a:txBody>
                    <a:bodyPr/>
                    <a:lstStyle/>
                    <a:p>
                      <a:pPr fontAlgn="t"/>
                      <a:r>
                        <a:rPr lang="en-US" sz="1200">
                          <a:solidFill>
                            <a:schemeClr val="bg1"/>
                          </a:solidFill>
                          <a:effectLst/>
                        </a:rPr>
                        <a:t>VNet - Azure Resource Manager deployment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90481">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6323">
                <a:tc>
                  <a:txBody>
                    <a:bodyPr/>
                    <a:lstStyle/>
                    <a:p>
                      <a:pPr fontAlgn="t"/>
                      <a:r>
                        <a:rPr lang="en-US" sz="1200">
                          <a:solidFill>
                            <a:schemeClr val="bg1"/>
                          </a:solidFill>
                          <a:effectLst/>
                        </a:rPr>
                        <a:t>Portal support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47" name="TextBox 146">
            <a:extLst>
              <a:ext uri="{FF2B5EF4-FFF2-40B4-BE49-F238E27FC236}">
                <a16:creationId xmlns:a16="http://schemas.microsoft.com/office/drawing/2014/main" id="{87ED087F-EB8A-4F79-82AB-A5BA99898351}"/>
              </a:ext>
            </a:extLst>
          </p:cNvPr>
          <p:cNvSpPr txBox="1"/>
          <p:nvPr/>
        </p:nvSpPr>
        <p:spPr>
          <a:xfrm>
            <a:off x="6741323" y="6025917"/>
            <a:ext cx="4035437" cy="28621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Hyperscale Service Tier – Availability of Storage</a:t>
            </a:r>
          </a:p>
        </p:txBody>
      </p:sp>
      <p:pic>
        <p:nvPicPr>
          <p:cNvPr id="4" name="Picture 3">
            <a:extLst>
              <a:ext uri="{FF2B5EF4-FFF2-40B4-BE49-F238E27FC236}">
                <a16:creationId xmlns:a16="http://schemas.microsoft.com/office/drawing/2014/main" id="{9E106422-0FB4-4518-8EA0-D6CD4AF39739}"/>
              </a:ext>
            </a:extLst>
          </p:cNvPr>
          <p:cNvPicPr>
            <a:picLocks noChangeAspect="1"/>
          </p:cNvPicPr>
          <p:nvPr/>
        </p:nvPicPr>
        <p:blipFill>
          <a:blip r:embed="rId3"/>
          <a:stretch>
            <a:fillRect/>
          </a:stretch>
        </p:blipFill>
        <p:spPr>
          <a:xfrm>
            <a:off x="6703710" y="0"/>
            <a:ext cx="4625964" cy="5680744"/>
          </a:xfrm>
          <a:prstGeom prst="rect">
            <a:avLst/>
          </a:prstGeom>
        </p:spPr>
      </p:pic>
    </p:spTree>
    <p:extLst>
      <p:ext uri="{BB962C8B-B14F-4D97-AF65-F5344CB8AC3E}">
        <p14:creationId xmlns:p14="http://schemas.microsoft.com/office/powerpoint/2010/main" val="3286864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5F6CC-B18A-4E6B-8D98-DBB6B248EF22}"/>
              </a:ext>
            </a:extLst>
          </p:cNvPr>
          <p:cNvSpPr>
            <a:spLocks noGrp="1"/>
          </p:cNvSpPr>
          <p:nvPr>
            <p:ph type="title"/>
          </p:nvPr>
        </p:nvSpPr>
        <p:spPr/>
        <p:txBody>
          <a:bodyPr/>
          <a:lstStyle/>
          <a:p>
            <a:r>
              <a:rPr lang="en-US"/>
              <a:t>General Purpose</a:t>
            </a:r>
          </a:p>
        </p:txBody>
      </p:sp>
      <p:sp>
        <p:nvSpPr>
          <p:cNvPr id="14" name="Freeform 182">
            <a:extLst>
              <a:ext uri="{FF2B5EF4-FFF2-40B4-BE49-F238E27FC236}">
                <a16:creationId xmlns:a16="http://schemas.microsoft.com/office/drawing/2014/main" id="{A1920DA9-8E5F-4C80-B864-6B97905643D7}"/>
              </a:ext>
            </a:extLst>
          </p:cNvPr>
          <p:cNvSpPr/>
          <p:nvPr/>
        </p:nvSpPr>
        <p:spPr bwMode="auto">
          <a:xfrm>
            <a:off x="11082528" y="289936"/>
            <a:ext cx="692781" cy="88852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15" name="Table 14">
            <a:extLst>
              <a:ext uri="{FF2B5EF4-FFF2-40B4-BE49-F238E27FC236}">
                <a16:creationId xmlns:a16="http://schemas.microsoft.com/office/drawing/2014/main" id="{2AD1669F-238F-4F15-960E-6D2215A43CB9}"/>
              </a:ext>
            </a:extLst>
          </p:cNvPr>
          <p:cNvGraphicFramePr>
            <a:graphicFrameLocks noGrp="1"/>
          </p:cNvGraphicFramePr>
          <p:nvPr>
            <p:extLst>
              <p:ext uri="{D42A27DB-BD31-4B8C-83A1-F6EECF244321}">
                <p14:modId xmlns:p14="http://schemas.microsoft.com/office/powerpoint/2010/main" val="1343076594"/>
              </p:ext>
            </p:extLst>
          </p:nvPr>
        </p:nvGraphicFramePr>
        <p:xfrm>
          <a:off x="6551523" y="1518763"/>
          <a:ext cx="5362126" cy="4763092"/>
        </p:xfrm>
        <a:graphic>
          <a:graphicData uri="http://schemas.openxmlformats.org/drawingml/2006/table">
            <a:tbl>
              <a:tblPr firstRow="1">
                <a:tableStyleId>{9D7B26C5-4107-4FEC-AEDC-1716B250A1EF}</a:tableStyleId>
              </a:tblPr>
              <a:tblGrid>
                <a:gridCol w="1265123">
                  <a:extLst>
                    <a:ext uri="{9D8B030D-6E8A-4147-A177-3AD203B41FA5}">
                      <a16:colId xmlns:a16="http://schemas.microsoft.com/office/drawing/2014/main" val="3821267298"/>
                    </a:ext>
                  </a:extLst>
                </a:gridCol>
                <a:gridCol w="4097003">
                  <a:extLst>
                    <a:ext uri="{9D8B030D-6E8A-4147-A177-3AD203B41FA5}">
                      <a16:colId xmlns:a16="http://schemas.microsoft.com/office/drawing/2014/main" val="2364623948"/>
                    </a:ext>
                  </a:extLst>
                </a:gridCol>
              </a:tblGrid>
              <a:tr h="721381">
                <a:tc>
                  <a:txBody>
                    <a:bodyPr/>
                    <a:lstStyle/>
                    <a:p>
                      <a:r>
                        <a:rPr lang="en-US" sz="1600"/>
                        <a:t>Resources</a:t>
                      </a:r>
                    </a:p>
                  </a:txBody>
                  <a:tcPr/>
                </a:tc>
                <a:tc>
                  <a:txBody>
                    <a:bodyPr/>
                    <a:lstStyle/>
                    <a:p>
                      <a:endParaRPr lang="en-US" sz="1600"/>
                    </a:p>
                  </a:txBody>
                  <a:tcPr/>
                </a:tc>
                <a:extLst>
                  <a:ext uri="{0D108BD9-81ED-4DB2-BD59-A6C34878D82A}">
                    <a16:rowId xmlns:a16="http://schemas.microsoft.com/office/drawing/2014/main" val="1146325724"/>
                  </a:ext>
                </a:extLst>
              </a:tr>
              <a:tr h="1156185">
                <a:tc>
                  <a:txBody>
                    <a:bodyPr/>
                    <a:lstStyle/>
                    <a:p>
                      <a:r>
                        <a:rPr lang="en-US" sz="1400" kern="1200"/>
                        <a:t>Storage</a:t>
                      </a:r>
                      <a:endParaRPr lang="en-US" sz="1400" kern="1200">
                        <a:solidFill>
                          <a:schemeClr val="dk1"/>
                        </a:solidFill>
                        <a:latin typeface="+mn-lt"/>
                        <a:ea typeface="+mn-ea"/>
                        <a:cs typeface="+mn-cs"/>
                      </a:endParaRPr>
                    </a:p>
                  </a:txBody>
                  <a:tcPr/>
                </a:tc>
                <a:tc>
                  <a:txBody>
                    <a:bodyPr/>
                    <a:lstStyle/>
                    <a:p>
                      <a:r>
                        <a:rPr lang="en-US" sz="1400" kern="1200" dirty="0"/>
                        <a:t>Premium remote storage (5-10ms latency)</a:t>
                      </a:r>
                      <a:br>
                        <a:rPr lang="en-US" sz="1400" kern="1200" dirty="0"/>
                      </a:br>
                      <a:r>
                        <a:rPr lang="en-US" sz="1400" kern="1200" dirty="0"/>
                        <a:t>Single database: 5 GB – 4 TB</a:t>
                      </a:r>
                      <a:br>
                        <a:rPr lang="en-US" sz="1400" kern="1200" dirty="0"/>
                      </a:br>
                      <a:r>
                        <a:rPr lang="en-US" sz="1400" kern="1200" dirty="0"/>
                        <a:t>Managed Instance: 32 GB - 8 TB</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479784636"/>
                  </a:ext>
                </a:extLst>
              </a:tr>
              <a:tr h="830083">
                <a:tc>
                  <a:txBody>
                    <a:bodyPr/>
                    <a:lstStyle/>
                    <a:p>
                      <a:r>
                        <a:rPr lang="en-US" sz="1400"/>
                        <a:t>Compute (</a:t>
                      </a:r>
                      <a:r>
                        <a:rPr lang="en-US" sz="1400" err="1"/>
                        <a:t>vCores</a:t>
                      </a:r>
                      <a:r>
                        <a:rPr lang="en-US" sz="1400"/>
                        <a:t>)</a:t>
                      </a:r>
                    </a:p>
                  </a:txBody>
                  <a:tcPr/>
                </a:tc>
                <a:tc>
                  <a:txBody>
                    <a:bodyPr/>
                    <a:lstStyle/>
                    <a:p>
                      <a:r>
                        <a:rPr lang="en-US" sz="1400" kern="1200" dirty="0"/>
                        <a:t>Single database: 1 – 80 vCore</a:t>
                      </a:r>
                    </a:p>
                    <a:p>
                      <a:r>
                        <a:rPr lang="en-US" sz="1400" kern="1200" dirty="0">
                          <a:solidFill>
                            <a:schemeClr val="dk1"/>
                          </a:solidFill>
                          <a:latin typeface="+mn-lt"/>
                          <a:ea typeface="+mn-ea"/>
                          <a:cs typeface="+mn-cs"/>
                        </a:rPr>
                        <a:t>Managed instance: 4 – 80 vCore</a:t>
                      </a:r>
                    </a:p>
                  </a:txBody>
                  <a:tcPr/>
                </a:tc>
                <a:extLst>
                  <a:ext uri="{0D108BD9-81ED-4DB2-BD59-A6C34878D82A}">
                    <a16:rowId xmlns:a16="http://schemas.microsoft.com/office/drawing/2014/main" val="2793062614"/>
                  </a:ext>
                </a:extLst>
              </a:tr>
              <a:tr h="830083">
                <a:tc>
                  <a:txBody>
                    <a:bodyPr/>
                    <a:lstStyle/>
                    <a:p>
                      <a:r>
                        <a:rPr lang="en-US" sz="1400"/>
                        <a:t>I/O</a:t>
                      </a:r>
                    </a:p>
                  </a:txBody>
                  <a:tcPr/>
                </a:tc>
                <a:tc>
                  <a:txBody>
                    <a:bodyPr/>
                    <a:lstStyle/>
                    <a:p>
                      <a:r>
                        <a:rPr lang="en-US" sz="1400" kern="1200" dirty="0"/>
                        <a:t>Single database: 500 IOPS per vCore with 7000 maximum IOPS</a:t>
                      </a:r>
                      <a:br>
                        <a:rPr lang="en-US" sz="1400" kern="1200" dirty="0"/>
                      </a:br>
                      <a:r>
                        <a:rPr lang="en-US" sz="1400" kern="1200" dirty="0"/>
                        <a:t>Managed Instance: Depends on </a:t>
                      </a:r>
                      <a:r>
                        <a:rPr lang="en-US" sz="1400" kern="1200" dirty="0">
                          <a:hlinkClick r:id="rId3">
                            <a:extLst>
                              <a:ext uri="{A12FA001-AC4F-418D-AE19-62706E023703}">
                                <ahyp:hlinkClr xmlns:ahyp="http://schemas.microsoft.com/office/drawing/2018/hyperlinkcolor" val="tx"/>
                              </a:ext>
                            </a:extLst>
                          </a:hlinkClick>
                        </a:rPr>
                        <a:t>size of file</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098991684"/>
                  </a:ext>
                </a:extLst>
              </a:tr>
              <a:tr h="503979">
                <a:tc>
                  <a:txBody>
                    <a:bodyPr/>
                    <a:lstStyle/>
                    <a:p>
                      <a:r>
                        <a:rPr lang="en-US" sz="1400"/>
                        <a:t>HA</a:t>
                      </a:r>
                    </a:p>
                  </a:txBody>
                  <a:tcPr/>
                </a:tc>
                <a:tc>
                  <a:txBody>
                    <a:bodyPr/>
                    <a:lstStyle/>
                    <a:p>
                      <a:r>
                        <a:rPr lang="en-US" sz="1400" kern="1200"/>
                        <a:t>1 replica, no read-scale</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1282548424"/>
                  </a:ext>
                </a:extLst>
              </a:tr>
              <a:tr h="721381">
                <a:tc>
                  <a:txBody>
                    <a:bodyPr/>
                    <a:lstStyle/>
                    <a:p>
                      <a:r>
                        <a:rPr lang="en-US" sz="1400"/>
                        <a:t>In-Memory</a:t>
                      </a:r>
                    </a:p>
                  </a:txBody>
                  <a:tcPr/>
                </a:tc>
                <a:tc>
                  <a:txBody>
                    <a:bodyPr/>
                    <a:lstStyle/>
                    <a:p>
                      <a:r>
                        <a:rPr lang="en-US" sz="1400" kern="1200" dirty="0"/>
                        <a:t>Not supported</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2591219"/>
                  </a:ext>
                </a:extLst>
              </a:tr>
            </a:tbl>
          </a:graphicData>
        </a:graphic>
      </p:graphicFrame>
      <p:sp>
        <p:nvSpPr>
          <p:cNvPr id="27" name="TextBox 26">
            <a:extLst>
              <a:ext uri="{FF2B5EF4-FFF2-40B4-BE49-F238E27FC236}">
                <a16:creationId xmlns:a16="http://schemas.microsoft.com/office/drawing/2014/main" id="{A567EC44-C3E6-4803-BB49-69FE1132A41B}"/>
              </a:ext>
            </a:extLst>
          </p:cNvPr>
          <p:cNvSpPr txBox="1"/>
          <p:nvPr/>
        </p:nvSpPr>
        <p:spPr>
          <a:xfrm>
            <a:off x="530941" y="6588918"/>
            <a:ext cx="5565059" cy="161711"/>
          </a:xfrm>
          <a:prstGeom prst="rect">
            <a:avLst/>
          </a:prstGeom>
          <a:noFill/>
        </p:spPr>
        <p:txBody>
          <a:bodyPr wrap="square" lIns="0" tIns="0" rIns="0" bIns="0" rtlCol="0">
            <a:spAutoFit/>
          </a:bodyPr>
          <a:lstStyle/>
          <a:p>
            <a:pPr algn="l"/>
            <a:r>
              <a:rPr lang="en-US" sz="1051">
                <a:gradFill>
                  <a:gsLst>
                    <a:gs pos="2917">
                      <a:schemeClr val="tx1"/>
                    </a:gs>
                    <a:gs pos="30000">
                      <a:schemeClr val="tx1"/>
                    </a:gs>
                  </a:gsLst>
                  <a:lin ang="5400000" scaled="0"/>
                </a:gradFill>
              </a:rPr>
              <a:t>*Top industries for General Purpose, by total ACR (FY19 YTD), from $1K+ ACR customers</a:t>
            </a:r>
          </a:p>
        </p:txBody>
      </p:sp>
      <p:sp>
        <p:nvSpPr>
          <p:cNvPr id="8" name="Content Placeholder 4">
            <a:extLst>
              <a:ext uri="{FF2B5EF4-FFF2-40B4-BE49-F238E27FC236}">
                <a16:creationId xmlns:a16="http://schemas.microsoft.com/office/drawing/2014/main" id="{F95E0024-EF62-4153-BA84-F378337AA107}"/>
              </a:ext>
            </a:extLst>
          </p:cNvPr>
          <p:cNvSpPr txBox="1">
            <a:spLocks/>
          </p:cNvSpPr>
          <p:nvPr/>
        </p:nvSpPr>
        <p:spPr>
          <a:xfrm>
            <a:off x="456857" y="1411802"/>
            <a:ext cx="5725584" cy="4951997"/>
          </a:xfrm>
          <a:prstGeom prst="rect">
            <a:avLst/>
          </a:prstGeom>
        </p:spPr>
        <p:txBody>
          <a:bodyPr vert="horz" wrap="square" lIns="121920" tIns="60960" rIns="121920" bIns="60960" rtlCol="0" anchor="t">
            <a:spAutoFit/>
          </a:bodyPr>
          <a:lstStyle>
            <a:defPPr>
              <a:defRPr lang="en-US"/>
            </a:defPPr>
            <a:lvl1pPr marL="342891" marR="0" indent="-342891" defTabSz="685775" fontAlgn="auto">
              <a:lnSpc>
                <a:spcPct val="90000"/>
              </a:lnSpc>
              <a:spcBef>
                <a:spcPts val="0"/>
              </a:spcBef>
              <a:spcAft>
                <a:spcPts val="0"/>
              </a:spcAft>
              <a:buClrTx/>
              <a:buSzPct val="90000"/>
              <a:buFont typeface="Arial" pitchFamily="34" charset="0"/>
              <a:buChar char="•"/>
              <a:tabLst/>
              <a:defRPr sz="1800" b="1" spc="0" baseline="0">
                <a:gradFill>
                  <a:gsLst>
                    <a:gs pos="1250">
                      <a:schemeClr val="tx1"/>
                    </a:gs>
                    <a:gs pos="100000">
                      <a:schemeClr val="tx1"/>
                    </a:gs>
                  </a:gsLst>
                  <a:lin ang="5400000" scaled="0"/>
                </a:gradFill>
                <a:latin typeface="+mj-lt"/>
              </a:defRPr>
            </a:lvl1pPr>
            <a:lvl2pPr marL="571486" marR="0" lvl="1" indent="-342891" defTabSz="685775" fontAlgn="auto">
              <a:lnSpc>
                <a:spcPct val="90000"/>
              </a:lnSpc>
              <a:spcBef>
                <a:spcPts val="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2pPr>
            <a:lvl3pPr marL="588254" marR="0" indent="-168073" defTabSz="685775" fontAlgn="auto">
              <a:lnSpc>
                <a:spcPct val="90000"/>
              </a:lnSpc>
              <a:spcBef>
                <a:spcPct val="20000"/>
              </a:spcBef>
              <a:spcAft>
                <a:spcPts val="0"/>
              </a:spcAft>
              <a:buClrTx/>
              <a:buSzPct val="90000"/>
              <a:buFont typeface="Arial" pitchFamily="34" charset="0"/>
              <a:buChar char="•"/>
              <a:tabLst/>
              <a:defRPr sz="1471" spc="0" baseline="0">
                <a:gradFill>
                  <a:gsLst>
                    <a:gs pos="1250">
                      <a:schemeClr val="tx1"/>
                    </a:gs>
                    <a:gs pos="100000">
                      <a:schemeClr val="tx1"/>
                    </a:gs>
                  </a:gsLst>
                  <a:lin ang="5400000" scaled="0"/>
                </a:gradFill>
              </a:defRPr>
            </a:lvl3pPr>
            <a:lvl4pPr marL="756326" marR="0" indent="-168073" defTabSz="685775" fontAlgn="auto">
              <a:lnSpc>
                <a:spcPct val="90000"/>
              </a:lnSpc>
              <a:spcBef>
                <a:spcPct val="20000"/>
              </a:spcBef>
              <a:spcAft>
                <a:spcPts val="0"/>
              </a:spcAft>
              <a:buClrTx/>
              <a:buSzPct val="90000"/>
              <a:buFont typeface="Arial" pitchFamily="34" charset="0"/>
              <a:buChar char="•"/>
              <a:tabLst/>
              <a:defRPr sz="1324" spc="0" baseline="0">
                <a:gradFill>
                  <a:gsLst>
                    <a:gs pos="1250">
                      <a:schemeClr val="tx1"/>
                    </a:gs>
                    <a:gs pos="100000">
                      <a:schemeClr val="tx1"/>
                    </a:gs>
                  </a:gsLst>
                  <a:lin ang="5400000" scaled="0"/>
                </a:gradFill>
              </a:defRPr>
            </a:lvl4pPr>
            <a:lvl5pPr marL="924398" marR="0" indent="-168073" defTabSz="685775" fontAlgn="auto">
              <a:lnSpc>
                <a:spcPct val="90000"/>
              </a:lnSpc>
              <a:spcBef>
                <a:spcPct val="20000"/>
              </a:spcBef>
              <a:spcAft>
                <a:spcPts val="0"/>
              </a:spcAft>
              <a:buClrTx/>
              <a:buSzPct val="90000"/>
              <a:buFont typeface="Arial" pitchFamily="34" charset="0"/>
              <a:buChar char="•"/>
              <a:tabLst/>
              <a:defRPr sz="1324" spc="0" baseline="0">
                <a:gradFill>
                  <a:gsLst>
                    <a:gs pos="1250">
                      <a:schemeClr val="tx1"/>
                    </a:gs>
                    <a:gs pos="100000">
                      <a:schemeClr val="tx1"/>
                    </a:gs>
                  </a:gsLst>
                  <a:lin ang="5400000" scaled="0"/>
                </a:gradFill>
              </a:defRPr>
            </a:lvl5pPr>
            <a:lvl6pPr marL="1885882" indent="-171444" defTabSz="685775">
              <a:spcBef>
                <a:spcPct val="20000"/>
              </a:spcBef>
              <a:buFont typeface="Arial" pitchFamily="34" charset="0"/>
              <a:buChar char="•"/>
              <a:defRPr sz="1471"/>
            </a:lvl6pPr>
            <a:lvl7pPr marL="2228770" indent="-171444" defTabSz="685775">
              <a:spcBef>
                <a:spcPct val="20000"/>
              </a:spcBef>
              <a:buFont typeface="Arial" pitchFamily="34" charset="0"/>
              <a:buChar char="•"/>
              <a:defRPr sz="1471"/>
            </a:lvl7pPr>
            <a:lvl8pPr marL="2571658" indent="-171444" defTabSz="685775">
              <a:spcBef>
                <a:spcPct val="20000"/>
              </a:spcBef>
              <a:buFont typeface="Arial" pitchFamily="34" charset="0"/>
              <a:buChar char="•"/>
              <a:defRPr sz="1471"/>
            </a:lvl8pPr>
            <a:lvl9pPr marL="2914546" indent="-171444" defTabSz="685775">
              <a:spcBef>
                <a:spcPct val="20000"/>
              </a:spcBef>
              <a:buFont typeface="Arial" pitchFamily="34" charset="0"/>
              <a:buChar char="•"/>
              <a:defRPr sz="1471"/>
            </a:lvl9pPr>
          </a:lstStyle>
          <a:p>
            <a:r>
              <a:rPr lang="en-US" dirty="0"/>
              <a:t>Offers budget-oriented, balanced and scalable compute and storage options. Fully-managed, with performance comparable to Azure SQL VMs.</a:t>
            </a:r>
          </a:p>
          <a:p>
            <a:endParaRPr lang="en-US" dirty="0"/>
          </a:p>
          <a:p>
            <a:r>
              <a:rPr lang="en-US" dirty="0"/>
              <a:t>Best for most business workloads. </a:t>
            </a:r>
          </a:p>
          <a:p>
            <a:endParaRPr lang="en-US" dirty="0"/>
          </a:p>
          <a:p>
            <a:r>
              <a:rPr lang="en-US" dirty="0"/>
              <a:t>Key Scenarios</a:t>
            </a:r>
          </a:p>
          <a:p>
            <a:pPr lvl="1"/>
            <a:r>
              <a:rPr lang="en-US" dirty="0"/>
              <a:t>Tier 2 / 3 workloads</a:t>
            </a:r>
          </a:p>
          <a:p>
            <a:pPr lvl="1"/>
            <a:r>
              <a:rPr lang="en-US" dirty="0"/>
              <a:t>Dev/test</a:t>
            </a:r>
          </a:p>
          <a:p>
            <a:endParaRPr lang="en-US" dirty="0"/>
          </a:p>
          <a:p>
            <a:r>
              <a:rPr lang="en-US" dirty="0"/>
              <a:t>Top 5 Industries* (Sample Customer)</a:t>
            </a:r>
          </a:p>
          <a:p>
            <a:pPr lvl="1"/>
            <a:r>
              <a:rPr lang="en-US" b="1" dirty="0"/>
              <a:t>Partner &amp; Professional Services </a:t>
            </a:r>
            <a:r>
              <a:rPr lang="en-US" dirty="0"/>
              <a:t>(Cognizant, KMD, Deloitte &amp; </a:t>
            </a:r>
            <a:r>
              <a:rPr lang="en-US" dirty="0" err="1"/>
              <a:t>Touche</a:t>
            </a:r>
            <a:r>
              <a:rPr lang="en-US" dirty="0"/>
              <a:t>, E-Y Global Services)</a:t>
            </a:r>
          </a:p>
          <a:p>
            <a:pPr lvl="1"/>
            <a:r>
              <a:rPr lang="en-US" b="1" dirty="0"/>
              <a:t>Professional Services </a:t>
            </a:r>
            <a:r>
              <a:rPr lang="en-US" dirty="0"/>
              <a:t>(M-Files)</a:t>
            </a:r>
          </a:p>
          <a:p>
            <a:pPr lvl="1"/>
            <a:r>
              <a:rPr lang="en-US" b="1" dirty="0"/>
              <a:t>Banking &amp; Capital Markets </a:t>
            </a:r>
            <a:r>
              <a:rPr lang="en-US" dirty="0"/>
              <a:t>(Sherman Capital Markets)</a:t>
            </a:r>
          </a:p>
          <a:p>
            <a:pPr lvl="1"/>
            <a:r>
              <a:rPr lang="en-US" b="1" dirty="0"/>
              <a:t>Discrete Manufacturing </a:t>
            </a:r>
            <a:r>
              <a:rPr lang="en-US" dirty="0"/>
              <a:t>(</a:t>
            </a:r>
            <a:r>
              <a:rPr lang="en-US" dirty="0" err="1"/>
              <a:t>Kion</a:t>
            </a:r>
            <a:r>
              <a:rPr lang="en-US" dirty="0"/>
              <a:t> Group GmbH, Crestron Electronics)</a:t>
            </a:r>
          </a:p>
          <a:p>
            <a:pPr lvl="1"/>
            <a:r>
              <a:rPr lang="en-US" b="1" dirty="0"/>
              <a:t>Consumer Goods </a:t>
            </a:r>
            <a:r>
              <a:rPr lang="en-US" dirty="0"/>
              <a:t>(Keurig Green Mountain)</a:t>
            </a:r>
          </a:p>
          <a:p>
            <a:pPr lvl="1"/>
            <a:endParaRPr lang="en-US" dirty="0"/>
          </a:p>
          <a:p>
            <a:endParaRPr lang="en-US" dirty="0"/>
          </a:p>
        </p:txBody>
      </p:sp>
    </p:spTree>
    <p:extLst>
      <p:ext uri="{BB962C8B-B14F-4D97-AF65-F5344CB8AC3E}">
        <p14:creationId xmlns:p14="http://schemas.microsoft.com/office/powerpoint/2010/main" val="25342073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Rectangle 322">
            <a:extLst>
              <a:ext uri="{FF2B5EF4-FFF2-40B4-BE49-F238E27FC236}">
                <a16:creationId xmlns:a16="http://schemas.microsoft.com/office/drawing/2014/main" id="{CB5C8B4E-1364-49A3-A346-23D7ACD521BE}"/>
              </a:ext>
            </a:extLst>
          </p:cNvPr>
          <p:cNvSpPr/>
          <p:nvPr/>
        </p:nvSpPr>
        <p:spPr bwMode="auto">
          <a:xfrm>
            <a:off x="6143576" y="1562091"/>
            <a:ext cx="2870099" cy="4866200"/>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4800CBB4-4B5B-4B27-9C84-4DA2D92D47AF}"/>
              </a:ext>
            </a:extLst>
          </p:cNvPr>
          <p:cNvSpPr>
            <a:spLocks noGrp="1"/>
          </p:cNvSpPr>
          <p:nvPr>
            <p:ph type="title"/>
          </p:nvPr>
        </p:nvSpPr>
        <p:spPr/>
        <p:txBody>
          <a:bodyPr/>
          <a:lstStyle/>
          <a:p>
            <a:r>
              <a:rPr lang="en-US" sz="4800"/>
              <a:t> </a:t>
            </a:r>
          </a:p>
        </p:txBody>
      </p:sp>
      <p:sp>
        <p:nvSpPr>
          <p:cNvPr id="243" name="Rectangle 242">
            <a:extLst>
              <a:ext uri="{FF2B5EF4-FFF2-40B4-BE49-F238E27FC236}">
                <a16:creationId xmlns:a16="http://schemas.microsoft.com/office/drawing/2014/main" id="{F21391C2-E8F8-425D-91C2-12D9234F2978}"/>
              </a:ext>
            </a:extLst>
          </p:cNvPr>
          <p:cNvSpPr/>
          <p:nvPr/>
        </p:nvSpPr>
        <p:spPr bwMode="auto">
          <a:xfrm>
            <a:off x="6517495" y="3203637"/>
            <a:ext cx="2248219" cy="2536225"/>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C0690F31-B186-4A09-BE3D-C8DC0C7C6D4F}"/>
              </a:ext>
            </a:extLst>
          </p:cNvPr>
          <p:cNvSpPr/>
          <p:nvPr/>
        </p:nvSpPr>
        <p:spPr bwMode="auto">
          <a:xfrm>
            <a:off x="6244307" y="1489135"/>
            <a:ext cx="2870099" cy="4866200"/>
          </a:xfrm>
          <a:prstGeom prst="rect">
            <a:avLst/>
          </a:prstGeom>
          <a:noFill/>
          <a:ln w="10795" cap="flat" cmpd="sng" algn="ctr">
            <a:solidFill>
              <a:srgbClr val="FFFFFF"/>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5" name="TextBox 244">
            <a:extLst>
              <a:ext uri="{FF2B5EF4-FFF2-40B4-BE49-F238E27FC236}">
                <a16:creationId xmlns:a16="http://schemas.microsoft.com/office/drawing/2014/main" id="{4F4CE19F-C773-4440-AD5D-7B9A04B3E8CA}"/>
              </a:ext>
            </a:extLst>
          </p:cNvPr>
          <p:cNvSpPr txBox="1"/>
          <p:nvPr/>
        </p:nvSpPr>
        <p:spPr>
          <a:xfrm>
            <a:off x="9761712" y="3103394"/>
            <a:ext cx="1537639"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Redundant node</a:t>
            </a:r>
          </a:p>
        </p:txBody>
      </p:sp>
      <p:sp>
        <p:nvSpPr>
          <p:cNvPr id="246" name="TextBox 245">
            <a:extLst>
              <a:ext uri="{FF2B5EF4-FFF2-40B4-BE49-F238E27FC236}">
                <a16:creationId xmlns:a16="http://schemas.microsoft.com/office/drawing/2014/main" id="{21AC4968-32EA-4D46-BCF3-17FFCCB6BA53}"/>
              </a:ext>
            </a:extLst>
          </p:cNvPr>
          <p:cNvSpPr txBox="1"/>
          <p:nvPr/>
        </p:nvSpPr>
        <p:spPr>
          <a:xfrm>
            <a:off x="6699539" y="1677194"/>
            <a:ext cx="1923064"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Active compute node</a:t>
            </a:r>
          </a:p>
        </p:txBody>
      </p:sp>
      <p:sp>
        <p:nvSpPr>
          <p:cNvPr id="247" name="TextBox 246">
            <a:extLst>
              <a:ext uri="{FF2B5EF4-FFF2-40B4-BE49-F238E27FC236}">
                <a16:creationId xmlns:a16="http://schemas.microsoft.com/office/drawing/2014/main" id="{893184E9-4F85-4223-A116-1A18E5374356}"/>
              </a:ext>
            </a:extLst>
          </p:cNvPr>
          <p:cNvSpPr txBox="1"/>
          <p:nvPr/>
        </p:nvSpPr>
        <p:spPr>
          <a:xfrm>
            <a:off x="6621134" y="5829150"/>
            <a:ext cx="2004625"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storage account</a:t>
            </a:r>
          </a:p>
        </p:txBody>
      </p:sp>
      <p:grpSp>
        <p:nvGrpSpPr>
          <p:cNvPr id="248" name="Group 247">
            <a:extLst>
              <a:ext uri="{FF2B5EF4-FFF2-40B4-BE49-F238E27FC236}">
                <a16:creationId xmlns:a16="http://schemas.microsoft.com/office/drawing/2014/main" id="{CAF8888D-4AF1-4321-ABDD-58E3EF070888}"/>
              </a:ext>
            </a:extLst>
          </p:cNvPr>
          <p:cNvGrpSpPr/>
          <p:nvPr/>
        </p:nvGrpSpPr>
        <p:grpSpPr>
          <a:xfrm>
            <a:off x="6641320" y="3307239"/>
            <a:ext cx="616168" cy="527071"/>
            <a:chOff x="2424279" y="1320237"/>
            <a:chExt cx="4696411" cy="4187931"/>
          </a:xfrm>
        </p:grpSpPr>
        <p:sp>
          <p:nvSpPr>
            <p:cNvPr id="249" name="Hexagon 248">
              <a:extLst>
                <a:ext uri="{FF2B5EF4-FFF2-40B4-BE49-F238E27FC236}">
                  <a16:creationId xmlns:a16="http://schemas.microsoft.com/office/drawing/2014/main" id="{AB89E1F6-4542-4EC6-A7FC-BCF9F6592C3D}"/>
                </a:ext>
              </a:extLst>
            </p:cNvPr>
            <p:cNvSpPr/>
            <p:nvPr/>
          </p:nvSpPr>
          <p:spPr bwMode="auto">
            <a:xfrm>
              <a:off x="2424279" y="1320237"/>
              <a:ext cx="4696411" cy="4187931"/>
            </a:xfrm>
            <a:prstGeom prst="hexagon">
              <a:avLst/>
            </a:prstGeom>
            <a:noFill/>
            <a:ln w="127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05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0" name="Snip Single Corner Rectangle 26">
              <a:extLst>
                <a:ext uri="{FF2B5EF4-FFF2-40B4-BE49-F238E27FC236}">
                  <a16:creationId xmlns:a16="http://schemas.microsoft.com/office/drawing/2014/main" id="{673406FB-A357-4595-9CD5-F7DA538E3F47}"/>
                </a:ext>
              </a:extLst>
            </p:cNvPr>
            <p:cNvSpPr/>
            <p:nvPr/>
          </p:nvSpPr>
          <p:spPr bwMode="auto">
            <a:xfrm>
              <a:off x="3677769" y="2145066"/>
              <a:ext cx="2316908" cy="2449237"/>
            </a:xfrm>
            <a:prstGeom prst="snip1Rect">
              <a:avLst>
                <a:gd name="adj" fmla="val 28736"/>
              </a:avLst>
            </a:prstGeom>
            <a:noFill/>
            <a:ln w="127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251" name="Group 250">
              <a:extLst>
                <a:ext uri="{FF2B5EF4-FFF2-40B4-BE49-F238E27FC236}">
                  <a16:creationId xmlns:a16="http://schemas.microsoft.com/office/drawing/2014/main" id="{B4FD168F-D832-4A87-9C95-E6194D8934FD}"/>
                </a:ext>
              </a:extLst>
            </p:cNvPr>
            <p:cNvGrpSpPr/>
            <p:nvPr/>
          </p:nvGrpSpPr>
          <p:grpSpPr>
            <a:xfrm>
              <a:off x="4271147" y="2716509"/>
              <a:ext cx="790232" cy="1472559"/>
              <a:chOff x="4917030" y="1019829"/>
              <a:chExt cx="123056" cy="229308"/>
            </a:xfrm>
          </p:grpSpPr>
          <p:sp>
            <p:nvSpPr>
              <p:cNvPr id="253" name="Freeform: Shape 252">
                <a:extLst>
                  <a:ext uri="{FF2B5EF4-FFF2-40B4-BE49-F238E27FC236}">
                    <a16:creationId xmlns:a16="http://schemas.microsoft.com/office/drawing/2014/main" id="{B086B30D-FE02-4B72-B8A0-A9627F74E19A}"/>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3289518D-1DDE-4140-BA0B-16A7FFD13A0D}"/>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7E16AFB6-81C0-47BA-A40C-036E378F1FBA}"/>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6" name="Freeform: Shape 255">
                <a:extLst>
                  <a:ext uri="{FF2B5EF4-FFF2-40B4-BE49-F238E27FC236}">
                    <a16:creationId xmlns:a16="http://schemas.microsoft.com/office/drawing/2014/main" id="{62400A6C-8916-46AE-80FA-1F1229E59488}"/>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2" name="Right Triangle 251">
              <a:extLst>
                <a:ext uri="{FF2B5EF4-FFF2-40B4-BE49-F238E27FC236}">
                  <a16:creationId xmlns:a16="http://schemas.microsoft.com/office/drawing/2014/main" id="{835EDEB4-D6F5-4C85-9F3E-AE995EF46136}"/>
                </a:ext>
              </a:extLst>
            </p:cNvPr>
            <p:cNvSpPr/>
            <p:nvPr/>
          </p:nvSpPr>
          <p:spPr bwMode="auto">
            <a:xfrm>
              <a:off x="5326465" y="2189578"/>
              <a:ext cx="668199" cy="662471"/>
            </a:xfrm>
            <a:prstGeom prst="rtTriangle">
              <a:avLst/>
            </a:pr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05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57" name="Group 256">
            <a:extLst>
              <a:ext uri="{FF2B5EF4-FFF2-40B4-BE49-F238E27FC236}">
                <a16:creationId xmlns:a16="http://schemas.microsoft.com/office/drawing/2014/main" id="{428188E0-6B24-45C1-B1A7-85182D982069}"/>
              </a:ext>
            </a:extLst>
          </p:cNvPr>
          <p:cNvGrpSpPr/>
          <p:nvPr/>
        </p:nvGrpSpPr>
        <p:grpSpPr>
          <a:xfrm>
            <a:off x="6606495" y="2013009"/>
            <a:ext cx="2038155" cy="897715"/>
            <a:chOff x="6762946" y="1838325"/>
            <a:chExt cx="2038154" cy="897714"/>
          </a:xfrm>
        </p:grpSpPr>
        <p:sp>
          <p:nvSpPr>
            <p:cNvPr id="258" name="Rectangle 257">
              <a:extLst>
                <a:ext uri="{FF2B5EF4-FFF2-40B4-BE49-F238E27FC236}">
                  <a16:creationId xmlns:a16="http://schemas.microsoft.com/office/drawing/2014/main" id="{FF2526E7-23E5-4FCB-AEDF-1C0976FAECAF}"/>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Rounded Corners 258">
              <a:extLst>
                <a:ext uri="{FF2B5EF4-FFF2-40B4-BE49-F238E27FC236}">
                  <a16:creationId xmlns:a16="http://schemas.microsoft.com/office/drawing/2014/main" id="{BC47E38B-D343-476B-B21E-FFE8C27E94A2}"/>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884A246F-569A-445C-BEB9-5BED49EEA128}"/>
                </a:ext>
              </a:extLst>
            </p:cNvPr>
            <p:cNvGrpSpPr/>
            <p:nvPr/>
          </p:nvGrpSpPr>
          <p:grpSpPr>
            <a:xfrm>
              <a:off x="8044486" y="2040813"/>
              <a:ext cx="556473" cy="560816"/>
              <a:chOff x="4536491" y="2027077"/>
              <a:chExt cx="556480" cy="560817"/>
            </a:xfrm>
          </p:grpSpPr>
          <p:sp>
            <p:nvSpPr>
              <p:cNvPr id="267" name="chip 4">
                <a:extLst>
                  <a:ext uri="{FF2B5EF4-FFF2-40B4-BE49-F238E27FC236}">
                    <a16:creationId xmlns:a16="http://schemas.microsoft.com/office/drawing/2014/main" id="{BE19898D-37C4-47AF-8A35-A4CC5B920CF2}"/>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chip 4">
                <a:extLst>
                  <a:ext uri="{FF2B5EF4-FFF2-40B4-BE49-F238E27FC236}">
                    <a16:creationId xmlns:a16="http://schemas.microsoft.com/office/drawing/2014/main" id="{A71DE58E-EDD1-4699-9597-5226A83A748F}"/>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chip 4">
                <a:extLst>
                  <a:ext uri="{FF2B5EF4-FFF2-40B4-BE49-F238E27FC236}">
                    <a16:creationId xmlns:a16="http://schemas.microsoft.com/office/drawing/2014/main" id="{8BB372CF-FCDD-460F-9A0B-599D3D80F7E2}"/>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chip 4">
                <a:extLst>
                  <a:ext uri="{FF2B5EF4-FFF2-40B4-BE49-F238E27FC236}">
                    <a16:creationId xmlns:a16="http://schemas.microsoft.com/office/drawing/2014/main" id="{44C52DA8-D94A-4C88-920B-5912EE8266B3}"/>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7AD0FC44-433A-4947-B039-A180A013AB9A}"/>
                </a:ext>
              </a:extLst>
            </p:cNvPr>
            <p:cNvGrpSpPr/>
            <p:nvPr/>
          </p:nvGrpSpPr>
          <p:grpSpPr>
            <a:xfrm>
              <a:off x="7471088" y="2041346"/>
              <a:ext cx="556473" cy="560816"/>
              <a:chOff x="4536491" y="2027077"/>
              <a:chExt cx="556480" cy="560817"/>
            </a:xfrm>
          </p:grpSpPr>
          <p:sp>
            <p:nvSpPr>
              <p:cNvPr id="263" name="chip 4">
                <a:extLst>
                  <a:ext uri="{FF2B5EF4-FFF2-40B4-BE49-F238E27FC236}">
                    <a16:creationId xmlns:a16="http://schemas.microsoft.com/office/drawing/2014/main" id="{63BCFB01-65B2-43FD-BC29-0A024065E886}"/>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chip 4">
                <a:extLst>
                  <a:ext uri="{FF2B5EF4-FFF2-40B4-BE49-F238E27FC236}">
                    <a16:creationId xmlns:a16="http://schemas.microsoft.com/office/drawing/2014/main" id="{76D4806E-2E14-449A-B3E0-FE080CA30B1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chip 4">
                <a:extLst>
                  <a:ext uri="{FF2B5EF4-FFF2-40B4-BE49-F238E27FC236}">
                    <a16:creationId xmlns:a16="http://schemas.microsoft.com/office/drawing/2014/main" id="{4C16999B-0695-409D-9842-7A33963F16B2}"/>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chip 4">
                <a:extLst>
                  <a:ext uri="{FF2B5EF4-FFF2-40B4-BE49-F238E27FC236}">
                    <a16:creationId xmlns:a16="http://schemas.microsoft.com/office/drawing/2014/main" id="{9F608A32-33BE-4D0A-9DD5-CFD35A290D02}"/>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62" name="Flowchart: Magnetic Disk 261">
              <a:extLst>
                <a:ext uri="{FF2B5EF4-FFF2-40B4-BE49-F238E27FC236}">
                  <a16:creationId xmlns:a16="http://schemas.microsoft.com/office/drawing/2014/main" id="{31FEF4D0-4C09-434D-B983-4E46AF219286}"/>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1" name="Flowchart: Multidocument 270">
            <a:extLst>
              <a:ext uri="{FF2B5EF4-FFF2-40B4-BE49-F238E27FC236}">
                <a16:creationId xmlns:a16="http://schemas.microsoft.com/office/drawing/2014/main" id="{D268890A-4D04-4410-A81D-E47D9347D7FF}"/>
              </a:ext>
            </a:extLst>
          </p:cNvPr>
          <p:cNvSpPr/>
          <p:nvPr/>
        </p:nvSpPr>
        <p:spPr bwMode="auto">
          <a:xfrm>
            <a:off x="7458546" y="3326290"/>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Flowchart: Multidocument 271">
            <a:extLst>
              <a:ext uri="{FF2B5EF4-FFF2-40B4-BE49-F238E27FC236}">
                <a16:creationId xmlns:a16="http://schemas.microsoft.com/office/drawing/2014/main" id="{F9A40C48-2BE6-42DF-AF16-D1525A90C2AB}"/>
              </a:ext>
            </a:extLst>
          </p:cNvPr>
          <p:cNvSpPr/>
          <p:nvPr/>
        </p:nvSpPr>
        <p:spPr bwMode="auto">
          <a:xfrm>
            <a:off x="8110611" y="3310850"/>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Flowchart: Multidocument 272">
            <a:extLst>
              <a:ext uri="{FF2B5EF4-FFF2-40B4-BE49-F238E27FC236}">
                <a16:creationId xmlns:a16="http://schemas.microsoft.com/office/drawing/2014/main" id="{2391A732-269A-4BAB-A6AB-D6766BA50BEB}"/>
              </a:ext>
            </a:extLst>
          </p:cNvPr>
          <p:cNvSpPr/>
          <p:nvPr/>
        </p:nvSpPr>
        <p:spPr bwMode="auto">
          <a:xfrm>
            <a:off x="7422399" y="3941128"/>
            <a:ext cx="462699" cy="494741"/>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Flowchart: Multidocument 273">
            <a:extLst>
              <a:ext uri="{FF2B5EF4-FFF2-40B4-BE49-F238E27FC236}">
                <a16:creationId xmlns:a16="http://schemas.microsoft.com/office/drawing/2014/main" id="{5CC93AA5-B14E-4682-A734-95902E68FF04}"/>
              </a:ext>
            </a:extLst>
          </p:cNvPr>
          <p:cNvSpPr/>
          <p:nvPr/>
        </p:nvSpPr>
        <p:spPr bwMode="auto">
          <a:xfrm>
            <a:off x="8102474" y="3944387"/>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Flowchart: Multidocument 274">
            <a:extLst>
              <a:ext uri="{FF2B5EF4-FFF2-40B4-BE49-F238E27FC236}">
                <a16:creationId xmlns:a16="http://schemas.microsoft.com/office/drawing/2014/main" id="{43B2BE55-0453-4509-B42B-8E49D8DED2D5}"/>
              </a:ext>
            </a:extLst>
          </p:cNvPr>
          <p:cNvSpPr/>
          <p:nvPr/>
        </p:nvSpPr>
        <p:spPr bwMode="auto">
          <a:xfrm>
            <a:off x="8088595" y="4547006"/>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lowchart: Multidocument 275">
            <a:extLst>
              <a:ext uri="{FF2B5EF4-FFF2-40B4-BE49-F238E27FC236}">
                <a16:creationId xmlns:a16="http://schemas.microsoft.com/office/drawing/2014/main" id="{422EF6C6-5F33-4625-B7D4-897BEF3F69E3}"/>
              </a:ext>
            </a:extLst>
          </p:cNvPr>
          <p:cNvSpPr/>
          <p:nvPr/>
        </p:nvSpPr>
        <p:spPr bwMode="auto">
          <a:xfrm>
            <a:off x="6747351" y="3938119"/>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Flowchart: Multidocument 276">
            <a:extLst>
              <a:ext uri="{FF2B5EF4-FFF2-40B4-BE49-F238E27FC236}">
                <a16:creationId xmlns:a16="http://schemas.microsoft.com/office/drawing/2014/main" id="{2A184377-4061-4347-B228-AA85724B6E9A}"/>
              </a:ext>
            </a:extLst>
          </p:cNvPr>
          <p:cNvSpPr/>
          <p:nvPr/>
        </p:nvSpPr>
        <p:spPr bwMode="auto">
          <a:xfrm>
            <a:off x="6724971" y="4555274"/>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Flowchart: Multidocument 277">
            <a:extLst>
              <a:ext uri="{FF2B5EF4-FFF2-40B4-BE49-F238E27FC236}">
                <a16:creationId xmlns:a16="http://schemas.microsoft.com/office/drawing/2014/main" id="{832C9CBE-40A3-4BE9-8C32-121E36D95F3F}"/>
              </a:ext>
            </a:extLst>
          </p:cNvPr>
          <p:cNvSpPr/>
          <p:nvPr/>
        </p:nvSpPr>
        <p:spPr bwMode="auto">
          <a:xfrm>
            <a:off x="7392099" y="4583789"/>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Flowchart: Multidocument 278">
            <a:extLst>
              <a:ext uri="{FF2B5EF4-FFF2-40B4-BE49-F238E27FC236}">
                <a16:creationId xmlns:a16="http://schemas.microsoft.com/office/drawing/2014/main" id="{85418AAC-C535-4CEA-93BE-6509850F0DF6}"/>
              </a:ext>
            </a:extLst>
          </p:cNvPr>
          <p:cNvSpPr/>
          <p:nvPr/>
        </p:nvSpPr>
        <p:spPr bwMode="auto">
          <a:xfrm>
            <a:off x="6699539" y="518416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Flowchart: Multidocument 279">
            <a:extLst>
              <a:ext uri="{FF2B5EF4-FFF2-40B4-BE49-F238E27FC236}">
                <a16:creationId xmlns:a16="http://schemas.microsoft.com/office/drawing/2014/main" id="{7A9E28CC-C0FF-48A0-83E4-1E147A89EEE3}"/>
              </a:ext>
            </a:extLst>
          </p:cNvPr>
          <p:cNvSpPr/>
          <p:nvPr/>
        </p:nvSpPr>
        <p:spPr bwMode="auto">
          <a:xfrm>
            <a:off x="7365879" y="518416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Flowchart: Multidocument 280">
            <a:extLst>
              <a:ext uri="{FF2B5EF4-FFF2-40B4-BE49-F238E27FC236}">
                <a16:creationId xmlns:a16="http://schemas.microsoft.com/office/drawing/2014/main" id="{B451CEF9-B32C-4F30-812F-4E9EF71306CB}"/>
              </a:ext>
            </a:extLst>
          </p:cNvPr>
          <p:cNvSpPr/>
          <p:nvPr/>
        </p:nvSpPr>
        <p:spPr bwMode="auto">
          <a:xfrm>
            <a:off x="8069215" y="519847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2" name="Group 281">
            <a:extLst>
              <a:ext uri="{FF2B5EF4-FFF2-40B4-BE49-F238E27FC236}">
                <a16:creationId xmlns:a16="http://schemas.microsoft.com/office/drawing/2014/main" id="{BEBDAA8E-719A-4214-B13F-3BF7F809EC82}"/>
              </a:ext>
            </a:extLst>
          </p:cNvPr>
          <p:cNvGrpSpPr/>
          <p:nvPr/>
        </p:nvGrpSpPr>
        <p:grpSpPr>
          <a:xfrm>
            <a:off x="9815443" y="3778887"/>
            <a:ext cx="1466655" cy="897715"/>
            <a:chOff x="9295580" y="1864127"/>
            <a:chExt cx="1466654" cy="897714"/>
          </a:xfrm>
        </p:grpSpPr>
        <p:sp>
          <p:nvSpPr>
            <p:cNvPr id="283" name="Rectangle 282">
              <a:extLst>
                <a:ext uri="{FF2B5EF4-FFF2-40B4-BE49-F238E27FC236}">
                  <a16:creationId xmlns:a16="http://schemas.microsoft.com/office/drawing/2014/main" id="{EDB7B971-EAD5-435D-917C-1A8A7C3AFD59}"/>
                </a:ext>
              </a:extLst>
            </p:cNvPr>
            <p:cNvSpPr/>
            <p:nvPr/>
          </p:nvSpPr>
          <p:spPr bwMode="auto">
            <a:xfrm>
              <a:off x="9295580" y="1864127"/>
              <a:ext cx="14666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Rectangle: Rounded Corners 283">
              <a:extLst>
                <a:ext uri="{FF2B5EF4-FFF2-40B4-BE49-F238E27FC236}">
                  <a16:creationId xmlns:a16="http://schemas.microsoft.com/office/drawing/2014/main" id="{A32EB1FC-57A8-4B2F-898A-B8B63C353D3B}"/>
                </a:ext>
              </a:extLst>
            </p:cNvPr>
            <p:cNvSpPr/>
            <p:nvPr/>
          </p:nvSpPr>
          <p:spPr bwMode="auto">
            <a:xfrm>
              <a:off x="9934575" y="2008337"/>
              <a:ext cx="711563"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2AD7552B-4ADD-491C-9D3E-0CD900D217A7}"/>
                </a:ext>
              </a:extLst>
            </p:cNvPr>
            <p:cNvGrpSpPr/>
            <p:nvPr/>
          </p:nvGrpSpPr>
          <p:grpSpPr>
            <a:xfrm>
              <a:off x="10023788" y="2060396"/>
              <a:ext cx="556473" cy="560816"/>
              <a:chOff x="4536491" y="2027077"/>
              <a:chExt cx="556480" cy="560817"/>
            </a:xfrm>
          </p:grpSpPr>
          <p:sp>
            <p:nvSpPr>
              <p:cNvPr id="287" name="chip 4">
                <a:extLst>
                  <a:ext uri="{FF2B5EF4-FFF2-40B4-BE49-F238E27FC236}">
                    <a16:creationId xmlns:a16="http://schemas.microsoft.com/office/drawing/2014/main" id="{82A16E97-EB7E-480B-B679-42FFFB07C17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chip 4">
                <a:extLst>
                  <a:ext uri="{FF2B5EF4-FFF2-40B4-BE49-F238E27FC236}">
                    <a16:creationId xmlns:a16="http://schemas.microsoft.com/office/drawing/2014/main" id="{CFFB657E-FA81-49CF-9AD4-0A967C436110}"/>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9" name="chip 4">
                <a:extLst>
                  <a:ext uri="{FF2B5EF4-FFF2-40B4-BE49-F238E27FC236}">
                    <a16:creationId xmlns:a16="http://schemas.microsoft.com/office/drawing/2014/main" id="{122C0547-3DC9-4425-BFAB-33ECA06A7EC6}"/>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0" name="chip 4">
                <a:extLst>
                  <a:ext uri="{FF2B5EF4-FFF2-40B4-BE49-F238E27FC236}">
                    <a16:creationId xmlns:a16="http://schemas.microsoft.com/office/drawing/2014/main" id="{90A31DD9-1F89-4CA0-9289-D3F662386234}"/>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86" name="Flowchart: Magnetic Disk 285">
              <a:extLst>
                <a:ext uri="{FF2B5EF4-FFF2-40B4-BE49-F238E27FC236}">
                  <a16:creationId xmlns:a16="http://schemas.microsoft.com/office/drawing/2014/main" id="{8161F4A6-EDA3-4527-B955-A975572D56BF}"/>
                </a:ext>
              </a:extLst>
            </p:cNvPr>
            <p:cNvSpPr/>
            <p:nvPr/>
          </p:nvSpPr>
          <p:spPr bwMode="auto">
            <a:xfrm>
              <a:off x="9379045" y="211883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D580971A-1EB8-47C8-9B2E-ECD76A455845}"/>
              </a:ext>
            </a:extLst>
          </p:cNvPr>
          <p:cNvGrpSpPr/>
          <p:nvPr/>
        </p:nvGrpSpPr>
        <p:grpSpPr>
          <a:xfrm>
            <a:off x="9574169" y="2013009"/>
            <a:ext cx="2038155" cy="897715"/>
            <a:chOff x="6762946" y="1838325"/>
            <a:chExt cx="2038154" cy="897714"/>
          </a:xfrm>
        </p:grpSpPr>
        <p:sp>
          <p:nvSpPr>
            <p:cNvPr id="292" name="Rectangle 291">
              <a:extLst>
                <a:ext uri="{FF2B5EF4-FFF2-40B4-BE49-F238E27FC236}">
                  <a16:creationId xmlns:a16="http://schemas.microsoft.com/office/drawing/2014/main" id="{AC514508-1914-4D66-829F-EA7F3082C1DF}"/>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Rounded Corners 292">
              <a:extLst>
                <a:ext uri="{FF2B5EF4-FFF2-40B4-BE49-F238E27FC236}">
                  <a16:creationId xmlns:a16="http://schemas.microsoft.com/office/drawing/2014/main" id="{87443ECF-36FD-4FC0-858F-DF925130F8C2}"/>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4" name="Group 293">
              <a:extLst>
                <a:ext uri="{FF2B5EF4-FFF2-40B4-BE49-F238E27FC236}">
                  <a16:creationId xmlns:a16="http://schemas.microsoft.com/office/drawing/2014/main" id="{85A9ED61-DEED-4133-BE79-3CE2147A2D87}"/>
                </a:ext>
              </a:extLst>
            </p:cNvPr>
            <p:cNvGrpSpPr/>
            <p:nvPr/>
          </p:nvGrpSpPr>
          <p:grpSpPr>
            <a:xfrm>
              <a:off x="8044486" y="2040813"/>
              <a:ext cx="556473" cy="560816"/>
              <a:chOff x="4536491" y="2027077"/>
              <a:chExt cx="556480" cy="560817"/>
            </a:xfrm>
          </p:grpSpPr>
          <p:sp>
            <p:nvSpPr>
              <p:cNvPr id="301" name="chip 4">
                <a:extLst>
                  <a:ext uri="{FF2B5EF4-FFF2-40B4-BE49-F238E27FC236}">
                    <a16:creationId xmlns:a16="http://schemas.microsoft.com/office/drawing/2014/main" id="{96B06579-CD83-4C81-8C1F-D0E0C656D3F0}"/>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chip 4">
                <a:extLst>
                  <a:ext uri="{FF2B5EF4-FFF2-40B4-BE49-F238E27FC236}">
                    <a16:creationId xmlns:a16="http://schemas.microsoft.com/office/drawing/2014/main" id="{135B73E1-EFE3-4C5B-9ED7-E4E3E57BC0B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chip 4">
                <a:extLst>
                  <a:ext uri="{FF2B5EF4-FFF2-40B4-BE49-F238E27FC236}">
                    <a16:creationId xmlns:a16="http://schemas.microsoft.com/office/drawing/2014/main" id="{65C596C1-F918-4302-B7E2-32A9DC4F206B}"/>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chip 4">
                <a:extLst>
                  <a:ext uri="{FF2B5EF4-FFF2-40B4-BE49-F238E27FC236}">
                    <a16:creationId xmlns:a16="http://schemas.microsoft.com/office/drawing/2014/main" id="{3EC30C59-B2CC-4588-AC12-C8719FACDB2E}"/>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95" name="Group 294">
              <a:extLst>
                <a:ext uri="{FF2B5EF4-FFF2-40B4-BE49-F238E27FC236}">
                  <a16:creationId xmlns:a16="http://schemas.microsoft.com/office/drawing/2014/main" id="{95A122C4-8E2A-4238-A427-27FEE87565A2}"/>
                </a:ext>
              </a:extLst>
            </p:cNvPr>
            <p:cNvGrpSpPr/>
            <p:nvPr/>
          </p:nvGrpSpPr>
          <p:grpSpPr>
            <a:xfrm>
              <a:off x="7471088" y="2041346"/>
              <a:ext cx="556473" cy="560816"/>
              <a:chOff x="4536491" y="2027077"/>
              <a:chExt cx="556480" cy="560817"/>
            </a:xfrm>
          </p:grpSpPr>
          <p:sp>
            <p:nvSpPr>
              <p:cNvPr id="297" name="chip 4">
                <a:extLst>
                  <a:ext uri="{FF2B5EF4-FFF2-40B4-BE49-F238E27FC236}">
                    <a16:creationId xmlns:a16="http://schemas.microsoft.com/office/drawing/2014/main" id="{B846FE36-5564-4368-B5E0-E564A7CA15FF}"/>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chip 4">
                <a:extLst>
                  <a:ext uri="{FF2B5EF4-FFF2-40B4-BE49-F238E27FC236}">
                    <a16:creationId xmlns:a16="http://schemas.microsoft.com/office/drawing/2014/main" id="{C9C79852-5CEC-41D8-B217-AF02F2416EEB}"/>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chip 4">
                <a:extLst>
                  <a:ext uri="{FF2B5EF4-FFF2-40B4-BE49-F238E27FC236}">
                    <a16:creationId xmlns:a16="http://schemas.microsoft.com/office/drawing/2014/main" id="{E77B19A2-4249-473C-B9CE-5E7A92187C14}"/>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chip 4">
                <a:extLst>
                  <a:ext uri="{FF2B5EF4-FFF2-40B4-BE49-F238E27FC236}">
                    <a16:creationId xmlns:a16="http://schemas.microsoft.com/office/drawing/2014/main" id="{FF647933-0621-4CCF-B21F-B3430BF29543}"/>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96" name="Flowchart: Magnetic Disk 295">
              <a:extLst>
                <a:ext uri="{FF2B5EF4-FFF2-40B4-BE49-F238E27FC236}">
                  <a16:creationId xmlns:a16="http://schemas.microsoft.com/office/drawing/2014/main" id="{453B74D0-2A3B-4BD3-9726-31398657B24D}"/>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F5522D5C-FEBD-456E-9B29-9A3EDAF88A34}"/>
              </a:ext>
            </a:extLst>
          </p:cNvPr>
          <p:cNvGrpSpPr/>
          <p:nvPr/>
        </p:nvGrpSpPr>
        <p:grpSpPr>
          <a:xfrm>
            <a:off x="9574169" y="2014160"/>
            <a:ext cx="2038155" cy="897715"/>
            <a:chOff x="6762946" y="1838325"/>
            <a:chExt cx="2038154" cy="897714"/>
          </a:xfrm>
        </p:grpSpPr>
        <p:sp>
          <p:nvSpPr>
            <p:cNvPr id="306" name="Rectangle 305">
              <a:extLst>
                <a:ext uri="{FF2B5EF4-FFF2-40B4-BE49-F238E27FC236}">
                  <a16:creationId xmlns:a16="http://schemas.microsoft.com/office/drawing/2014/main" id="{FE44D4BE-F46B-4187-8805-BE78155A1926}"/>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Rectangle: Rounded Corners 306">
              <a:extLst>
                <a:ext uri="{FF2B5EF4-FFF2-40B4-BE49-F238E27FC236}">
                  <a16:creationId xmlns:a16="http://schemas.microsoft.com/office/drawing/2014/main" id="{77EF9EF8-2B00-4BFA-A630-E0ED2DC578EC}"/>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A3FFA1E-7BE6-464D-BDA6-EE0ADE82B979}"/>
                </a:ext>
              </a:extLst>
            </p:cNvPr>
            <p:cNvGrpSpPr/>
            <p:nvPr/>
          </p:nvGrpSpPr>
          <p:grpSpPr>
            <a:xfrm>
              <a:off x="8044486" y="2040813"/>
              <a:ext cx="556473" cy="560816"/>
              <a:chOff x="4536491" y="2027077"/>
              <a:chExt cx="556480" cy="560817"/>
            </a:xfrm>
          </p:grpSpPr>
          <p:sp>
            <p:nvSpPr>
              <p:cNvPr id="315" name="chip 4">
                <a:extLst>
                  <a:ext uri="{FF2B5EF4-FFF2-40B4-BE49-F238E27FC236}">
                    <a16:creationId xmlns:a16="http://schemas.microsoft.com/office/drawing/2014/main" id="{A709B547-BC8A-4D5D-870F-979B1D7A3D6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chip 4">
                <a:extLst>
                  <a:ext uri="{FF2B5EF4-FFF2-40B4-BE49-F238E27FC236}">
                    <a16:creationId xmlns:a16="http://schemas.microsoft.com/office/drawing/2014/main" id="{E438AFB7-F577-465D-9E6C-18C3FF2C338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7" name="chip 4">
                <a:extLst>
                  <a:ext uri="{FF2B5EF4-FFF2-40B4-BE49-F238E27FC236}">
                    <a16:creationId xmlns:a16="http://schemas.microsoft.com/office/drawing/2014/main" id="{E9735BF0-986C-42F2-AE7D-F8FE56E2055B}"/>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8" name="chip 4">
                <a:extLst>
                  <a:ext uri="{FF2B5EF4-FFF2-40B4-BE49-F238E27FC236}">
                    <a16:creationId xmlns:a16="http://schemas.microsoft.com/office/drawing/2014/main" id="{D37D6C3E-F2A3-48AD-8AF1-8E7D162D605B}"/>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09" name="Group 308">
              <a:extLst>
                <a:ext uri="{FF2B5EF4-FFF2-40B4-BE49-F238E27FC236}">
                  <a16:creationId xmlns:a16="http://schemas.microsoft.com/office/drawing/2014/main" id="{4E54CFAF-E906-4AA8-A179-51E473CF3F94}"/>
                </a:ext>
              </a:extLst>
            </p:cNvPr>
            <p:cNvGrpSpPr/>
            <p:nvPr/>
          </p:nvGrpSpPr>
          <p:grpSpPr>
            <a:xfrm>
              <a:off x="7471088" y="2041346"/>
              <a:ext cx="556473" cy="560816"/>
              <a:chOff x="4536491" y="2027077"/>
              <a:chExt cx="556480" cy="560817"/>
            </a:xfrm>
          </p:grpSpPr>
          <p:sp>
            <p:nvSpPr>
              <p:cNvPr id="311" name="chip 4">
                <a:extLst>
                  <a:ext uri="{FF2B5EF4-FFF2-40B4-BE49-F238E27FC236}">
                    <a16:creationId xmlns:a16="http://schemas.microsoft.com/office/drawing/2014/main" id="{B51B44F2-256C-4B47-A6D5-72AE19FD5F6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2" name="chip 4">
                <a:extLst>
                  <a:ext uri="{FF2B5EF4-FFF2-40B4-BE49-F238E27FC236}">
                    <a16:creationId xmlns:a16="http://schemas.microsoft.com/office/drawing/2014/main" id="{5197E39B-61F5-4F0E-ABC1-7CF06CC664D0}"/>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3" name="chip 4">
                <a:extLst>
                  <a:ext uri="{FF2B5EF4-FFF2-40B4-BE49-F238E27FC236}">
                    <a16:creationId xmlns:a16="http://schemas.microsoft.com/office/drawing/2014/main" id="{DA67AD3A-67E9-4A5E-8CC5-8939AD153EA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chip 4">
                <a:extLst>
                  <a:ext uri="{FF2B5EF4-FFF2-40B4-BE49-F238E27FC236}">
                    <a16:creationId xmlns:a16="http://schemas.microsoft.com/office/drawing/2014/main" id="{F17DA379-D7E0-439A-841F-558E8AE3E62E}"/>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10" name="Flowchart: Magnetic Disk 309">
              <a:extLst>
                <a:ext uri="{FF2B5EF4-FFF2-40B4-BE49-F238E27FC236}">
                  <a16:creationId xmlns:a16="http://schemas.microsoft.com/office/drawing/2014/main" id="{12B92B02-4649-400C-9817-463C4886930A}"/>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19" name="Group 318">
            <a:extLst>
              <a:ext uri="{FF2B5EF4-FFF2-40B4-BE49-F238E27FC236}">
                <a16:creationId xmlns:a16="http://schemas.microsoft.com/office/drawing/2014/main" id="{78D43871-4B73-45FD-AEDC-1497F16EE696}"/>
              </a:ext>
            </a:extLst>
          </p:cNvPr>
          <p:cNvGrpSpPr/>
          <p:nvPr/>
        </p:nvGrpSpPr>
        <p:grpSpPr>
          <a:xfrm>
            <a:off x="5656621" y="1367870"/>
            <a:ext cx="919753" cy="1062911"/>
            <a:chOff x="4064268" y="5053939"/>
            <a:chExt cx="1474485" cy="1595066"/>
          </a:xfrm>
        </p:grpSpPr>
        <p:sp>
          <p:nvSpPr>
            <p:cNvPr id="320" name="Cylinder 319">
              <a:extLst>
                <a:ext uri="{FF2B5EF4-FFF2-40B4-BE49-F238E27FC236}">
                  <a16:creationId xmlns:a16="http://schemas.microsoft.com/office/drawing/2014/main" id="{C0CDDBDF-C58A-4C30-98AF-B197B4DDFEFE}"/>
                </a:ext>
              </a:extLst>
            </p:cNvPr>
            <p:cNvSpPr/>
            <p:nvPr/>
          </p:nvSpPr>
          <p:spPr bwMode="auto">
            <a:xfrm>
              <a:off x="4064268" y="5053939"/>
              <a:ext cx="1043831" cy="1371349"/>
            </a:xfrm>
            <a:prstGeom prst="can">
              <a:avLst>
                <a:gd name="adj" fmla="val 39530"/>
              </a:avLst>
            </a:prstGeom>
            <a:solidFill>
              <a:srgbClr val="E6E6E6"/>
            </a:solidFill>
            <a:ln w="12700" cap="flat"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1" name="Freeform 146">
              <a:extLst>
                <a:ext uri="{FF2B5EF4-FFF2-40B4-BE49-F238E27FC236}">
                  <a16:creationId xmlns:a16="http://schemas.microsoft.com/office/drawing/2014/main" id="{A8F9F044-6551-4A6C-A35F-83E0F33400DF}"/>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0000"/>
            </a:solidFill>
            <a:ln w="12700" cap="flat"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22" name="TextBox 321">
            <a:extLst>
              <a:ext uri="{FF2B5EF4-FFF2-40B4-BE49-F238E27FC236}">
                <a16:creationId xmlns:a16="http://schemas.microsoft.com/office/drawing/2014/main" id="{B5D51518-0EAC-4EBF-A365-2C934C346B7D}"/>
              </a:ext>
            </a:extLst>
          </p:cNvPr>
          <p:cNvSpPr txBox="1"/>
          <p:nvPr/>
        </p:nvSpPr>
        <p:spPr>
          <a:xfrm>
            <a:off x="9924826" y="4820813"/>
            <a:ext cx="1175295"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Scaled node</a:t>
            </a:r>
          </a:p>
        </p:txBody>
      </p:sp>
      <p:sp>
        <p:nvSpPr>
          <p:cNvPr id="324" name="Text Placeholder 4">
            <a:extLst>
              <a:ext uri="{FF2B5EF4-FFF2-40B4-BE49-F238E27FC236}">
                <a16:creationId xmlns:a16="http://schemas.microsoft.com/office/drawing/2014/main" id="{01B60A51-C3C9-4EC7-85A4-F469779A7AA8}"/>
              </a:ext>
            </a:extLst>
          </p:cNvPr>
          <p:cNvSpPr txBox="1">
            <a:spLocks/>
          </p:cNvSpPr>
          <p:nvPr/>
        </p:nvSpPr>
        <p:spPr>
          <a:xfrm>
            <a:off x="1" y="1608334"/>
            <a:ext cx="5357284" cy="180982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Cloud Database Architecture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Separation of compute and storage</a:t>
            </a:r>
          </a:p>
          <a:p>
            <a:pPr marL="45720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Stateless compute VM</a:t>
            </a:r>
          </a:p>
          <a:p>
            <a:pPr marL="380990" marR="0" lvl="0" indent="-380990" algn="l" defTabSz="914400" rtl="0" eaLnBrk="1" fontAlgn="auto" latinLnBrk="0" hangingPunct="1">
              <a:lnSpc>
                <a:spcPct val="100000"/>
              </a:lnSpc>
              <a:spcBef>
                <a:spcPts val="0"/>
              </a:spcBef>
              <a:spcAft>
                <a:spcPts val="0"/>
              </a:spcAft>
              <a:buClr>
                <a:srgbClr val="000000"/>
              </a:buClr>
              <a:buSzTx/>
              <a:buFontTx/>
              <a:buChar char="-"/>
              <a:tabLst/>
              <a:defRPr/>
            </a:pPr>
            <a:r>
              <a:rPr kumimoji="0" lang="en-US" sz="1867" b="0" i="0" u="none" strike="noStrike" kern="1200" cap="none" spc="0" normalizeH="0" baseline="0" noProof="0" err="1">
                <a:ln>
                  <a:noFill/>
                </a:ln>
                <a:solidFill>
                  <a:srgbClr val="000000"/>
                </a:solidFill>
                <a:effectLst/>
                <a:uLnTx/>
                <a:uFillTx/>
                <a:latin typeface="Arial"/>
                <a:cs typeface="Arial"/>
                <a:sym typeface="Arial"/>
              </a:rPr>
              <a:t>TempDB</a:t>
            </a:r>
            <a:r>
              <a:rPr kumimoji="0" lang="en-US" sz="1867" b="0" i="0" u="none" strike="noStrike" kern="1200" cap="none" spc="0" normalizeH="0" baseline="0" noProof="0">
                <a:ln>
                  <a:noFill/>
                </a:ln>
                <a:solidFill>
                  <a:srgbClr val="000000"/>
                </a:solidFill>
                <a:effectLst/>
                <a:uLnTx/>
                <a:uFillTx/>
                <a:latin typeface="Arial"/>
                <a:cs typeface="Arial"/>
                <a:sym typeface="Arial"/>
              </a:rPr>
              <a:t> on local SSD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Azure Premium Storage</a:t>
            </a:r>
          </a:p>
          <a:p>
            <a:pPr marL="380990" marR="0" lvl="2" indent="-380990" algn="l" defTabSz="914400" rtl="0" eaLnBrk="1" fontAlgn="auto" latinLnBrk="0" hangingPunct="1">
              <a:lnSpc>
                <a:spcPct val="100000"/>
              </a:lnSpc>
              <a:spcBef>
                <a:spcPts val="0"/>
              </a:spcBef>
              <a:spcAft>
                <a:spcPts val="0"/>
              </a:spcAft>
              <a:buClr>
                <a:srgbClr val="000000"/>
              </a:buClr>
              <a:buSzTx/>
              <a:buFontTx/>
              <a:buChar char="-"/>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Replicated remote files</a:t>
            </a:r>
          </a:p>
        </p:txBody>
      </p:sp>
      <p:pic>
        <p:nvPicPr>
          <p:cNvPr id="325" name="Graphic 324" descr="Clock">
            <a:extLst>
              <a:ext uri="{FF2B5EF4-FFF2-40B4-BE49-F238E27FC236}">
                <a16:creationId xmlns:a16="http://schemas.microsoft.com/office/drawing/2014/main" id="{FA563627-5119-4430-AFF3-7BC21980DD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5187" y="3455861"/>
            <a:ext cx="914400" cy="914400"/>
          </a:xfrm>
          <a:prstGeom prst="rect">
            <a:avLst/>
          </a:prstGeom>
        </p:spPr>
      </p:pic>
      <p:graphicFrame>
        <p:nvGraphicFramePr>
          <p:cNvPr id="88" name="Table 3">
            <a:extLst>
              <a:ext uri="{FF2B5EF4-FFF2-40B4-BE49-F238E27FC236}">
                <a16:creationId xmlns:a16="http://schemas.microsoft.com/office/drawing/2014/main" id="{E22BCD17-DF32-4DCB-ADA3-170FC90A42E2}"/>
              </a:ext>
            </a:extLst>
          </p:cNvPr>
          <p:cNvGraphicFramePr>
            <a:graphicFrameLocks noGrp="1"/>
          </p:cNvGraphicFramePr>
          <p:nvPr/>
        </p:nvGraphicFramePr>
        <p:xfrm>
          <a:off x="76601" y="3368623"/>
          <a:ext cx="3563212" cy="2194560"/>
        </p:xfrm>
        <a:graphic>
          <a:graphicData uri="http://schemas.openxmlformats.org/drawingml/2006/table">
            <a:tbl>
              <a:tblPr firstRow="1" bandRow="1">
                <a:tableStyleId>{5C22544A-7EE6-4342-B048-85BDC9FD1C3A}</a:tableStyleId>
              </a:tblPr>
              <a:tblGrid>
                <a:gridCol w="1781606">
                  <a:extLst>
                    <a:ext uri="{9D8B030D-6E8A-4147-A177-3AD203B41FA5}">
                      <a16:colId xmlns:a16="http://schemas.microsoft.com/office/drawing/2014/main" val="2433363488"/>
                    </a:ext>
                  </a:extLst>
                </a:gridCol>
                <a:gridCol w="1781606">
                  <a:extLst>
                    <a:ext uri="{9D8B030D-6E8A-4147-A177-3AD203B41FA5}">
                      <a16:colId xmlns:a16="http://schemas.microsoft.com/office/drawing/2014/main" val="3605662605"/>
                    </a:ext>
                  </a:extLst>
                </a:gridCol>
              </a:tblGrid>
              <a:tr h="340533">
                <a:tc>
                  <a:txBody>
                    <a:bodyPr/>
                    <a:lstStyle/>
                    <a:p>
                      <a:r>
                        <a:rPr lang="en-US"/>
                        <a:t>Property</a:t>
                      </a:r>
                    </a:p>
                  </a:txBody>
                  <a:tcPr/>
                </a:tc>
                <a:tc>
                  <a:txBody>
                    <a:bodyPr/>
                    <a:lstStyle/>
                    <a:p>
                      <a:r>
                        <a:rPr lang="en-US"/>
                        <a:t>Value</a:t>
                      </a:r>
                    </a:p>
                  </a:txBody>
                  <a:tcPr/>
                </a:tc>
                <a:extLst>
                  <a:ext uri="{0D108BD9-81ED-4DB2-BD59-A6C34878D82A}">
                    <a16:rowId xmlns:a16="http://schemas.microsoft.com/office/drawing/2014/main" val="3076931972"/>
                  </a:ext>
                </a:extLst>
              </a:tr>
              <a:tr h="340533">
                <a:tc>
                  <a:txBody>
                    <a:bodyPr/>
                    <a:lstStyle/>
                    <a:p>
                      <a:r>
                        <a:rPr lang="en-US" err="1"/>
                        <a:t>vCores</a:t>
                      </a:r>
                      <a:endParaRPr lang="en-US"/>
                    </a:p>
                  </a:txBody>
                  <a:tcPr/>
                </a:tc>
                <a:tc>
                  <a:txBody>
                    <a:bodyPr/>
                    <a:lstStyle/>
                    <a:p>
                      <a:r>
                        <a:rPr lang="en-US"/>
                        <a:t>4-80</a:t>
                      </a:r>
                    </a:p>
                  </a:txBody>
                  <a:tcPr/>
                </a:tc>
                <a:extLst>
                  <a:ext uri="{0D108BD9-81ED-4DB2-BD59-A6C34878D82A}">
                    <a16:rowId xmlns:a16="http://schemas.microsoft.com/office/drawing/2014/main" val="912296411"/>
                  </a:ext>
                </a:extLst>
              </a:tr>
              <a:tr h="340533">
                <a:tc>
                  <a:txBody>
                    <a:bodyPr/>
                    <a:lstStyle/>
                    <a:p>
                      <a:r>
                        <a:rPr lang="en-US"/>
                        <a:t>Memory</a:t>
                      </a:r>
                    </a:p>
                  </a:txBody>
                  <a:tcPr/>
                </a:tc>
                <a:tc>
                  <a:txBody>
                    <a:bodyPr/>
                    <a:lstStyle/>
                    <a:p>
                      <a:r>
                        <a:rPr lang="en-US"/>
                        <a:t>5.1 GB/core</a:t>
                      </a:r>
                    </a:p>
                  </a:txBody>
                  <a:tcPr/>
                </a:tc>
                <a:extLst>
                  <a:ext uri="{0D108BD9-81ED-4DB2-BD59-A6C34878D82A}">
                    <a16:rowId xmlns:a16="http://schemas.microsoft.com/office/drawing/2014/main" val="624728872"/>
                  </a:ext>
                </a:extLst>
              </a:tr>
              <a:tr h="340533">
                <a:tc>
                  <a:txBody>
                    <a:bodyPr/>
                    <a:lstStyle/>
                    <a:p>
                      <a:r>
                        <a:rPr lang="en-US"/>
                        <a:t>IO latency</a:t>
                      </a:r>
                    </a:p>
                  </a:txBody>
                  <a:tcPr/>
                </a:tc>
                <a:tc>
                  <a:txBody>
                    <a:bodyPr/>
                    <a:lstStyle/>
                    <a:p>
                      <a:r>
                        <a:rPr lang="en-US"/>
                        <a:t>5-10ms</a:t>
                      </a:r>
                    </a:p>
                  </a:txBody>
                  <a:tcPr/>
                </a:tc>
                <a:extLst>
                  <a:ext uri="{0D108BD9-81ED-4DB2-BD59-A6C34878D82A}">
                    <a16:rowId xmlns:a16="http://schemas.microsoft.com/office/drawing/2014/main" val="807625273"/>
                  </a:ext>
                </a:extLst>
              </a:tr>
              <a:tr h="340533">
                <a:tc>
                  <a:txBody>
                    <a:bodyPr/>
                    <a:lstStyle/>
                    <a:p>
                      <a:r>
                        <a:rPr lang="en-US"/>
                        <a:t>IOPS</a:t>
                      </a:r>
                    </a:p>
                  </a:txBody>
                  <a:tcPr/>
                </a:tc>
                <a:tc>
                  <a:txBody>
                    <a:bodyPr/>
                    <a:lstStyle/>
                    <a:p>
                      <a:r>
                        <a:rPr lang="en-US"/>
                        <a:t>Up to 30K</a:t>
                      </a:r>
                    </a:p>
                  </a:txBody>
                  <a:tcPr/>
                </a:tc>
                <a:extLst>
                  <a:ext uri="{0D108BD9-81ED-4DB2-BD59-A6C34878D82A}">
                    <a16:rowId xmlns:a16="http://schemas.microsoft.com/office/drawing/2014/main" val="3674287267"/>
                  </a:ext>
                </a:extLst>
              </a:tr>
              <a:tr h="340533">
                <a:tc>
                  <a:txBody>
                    <a:bodyPr/>
                    <a:lstStyle/>
                    <a:p>
                      <a:r>
                        <a:rPr lang="en-US"/>
                        <a:t>Load</a:t>
                      </a:r>
                    </a:p>
                  </a:txBody>
                  <a:tcPr/>
                </a:tc>
                <a:tc>
                  <a:txBody>
                    <a:bodyPr/>
                    <a:lstStyle/>
                    <a:p>
                      <a:r>
                        <a:rPr lang="en-US"/>
                        <a:t>22MB/s</a:t>
                      </a:r>
                    </a:p>
                  </a:txBody>
                  <a:tcPr/>
                </a:tc>
                <a:extLst>
                  <a:ext uri="{0D108BD9-81ED-4DB2-BD59-A6C34878D82A}">
                    <a16:rowId xmlns:a16="http://schemas.microsoft.com/office/drawing/2014/main" val="2492353889"/>
                  </a:ext>
                </a:extLst>
              </a:tr>
            </a:tbl>
          </a:graphicData>
        </a:graphic>
      </p:graphicFrame>
      <p:pic>
        <p:nvPicPr>
          <p:cNvPr id="89" name="Picture 88">
            <a:extLst>
              <a:ext uri="{FF2B5EF4-FFF2-40B4-BE49-F238E27FC236}">
                <a16:creationId xmlns:a16="http://schemas.microsoft.com/office/drawing/2014/main" id="{E5E332F8-63C2-4064-BF1A-C1029B78CD23}"/>
              </a:ext>
            </a:extLst>
          </p:cNvPr>
          <p:cNvPicPr>
            <a:picLocks noChangeAspect="1"/>
          </p:cNvPicPr>
          <p:nvPr/>
        </p:nvPicPr>
        <p:blipFill>
          <a:blip r:embed="rId4"/>
          <a:stretch>
            <a:fillRect/>
          </a:stretch>
        </p:blipFill>
        <p:spPr>
          <a:xfrm>
            <a:off x="74781" y="5551400"/>
            <a:ext cx="6051479" cy="1325562"/>
          </a:xfrm>
          <a:prstGeom prst="rect">
            <a:avLst/>
          </a:prstGeom>
        </p:spPr>
      </p:pic>
      <p:sp>
        <p:nvSpPr>
          <p:cNvPr id="90" name="Title 1">
            <a:extLst>
              <a:ext uri="{FF2B5EF4-FFF2-40B4-BE49-F238E27FC236}">
                <a16:creationId xmlns:a16="http://schemas.microsoft.com/office/drawing/2014/main" id="{93E36ACC-9640-41AC-B988-CAD36283307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r>
              <a:rPr lang="en-US" dirty="0"/>
              <a:t>General Purpose Architecture</a:t>
            </a:r>
          </a:p>
        </p:txBody>
      </p:sp>
    </p:spTree>
    <p:extLst>
      <p:ext uri="{BB962C8B-B14F-4D97-AF65-F5344CB8AC3E}">
        <p14:creationId xmlns:p14="http://schemas.microsoft.com/office/powerpoint/2010/main" val="2941714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 presetClass="exit" presetSubtype="10" fill="hold" nodeType="clickEffect">
                                  <p:stCondLst>
                                    <p:cond delay="0"/>
                                  </p:stCondLst>
                                  <p:childTnLst>
                                    <p:animEffect transition="out" filter="checkerboard(across)">
                                      <p:cBhvr>
                                        <p:cTn id="12" dur="500"/>
                                        <p:tgtEl>
                                          <p:spTgt spid="257"/>
                                        </p:tgtEl>
                                      </p:cBhvr>
                                    </p:animEffect>
                                    <p:set>
                                      <p:cBhvr>
                                        <p:cTn id="13" dur="1" fill="hold">
                                          <p:stCondLst>
                                            <p:cond delay="499"/>
                                          </p:stCondLst>
                                        </p:cTn>
                                        <p:tgtEl>
                                          <p:spTgt spid="257"/>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6.25E-7 -3.33333E-6 L -0.24453 0.00162 " pathEditMode="relative" rAng="0" ptsTypes="AA">
                                      <p:cBhvr>
                                        <p:cTn id="16" dur="2000" fill="hold"/>
                                        <p:tgtEl>
                                          <p:spTgt spid="291"/>
                                        </p:tgtEl>
                                        <p:attrNameLst>
                                          <p:attrName>ppt_x</p:attrName>
                                          <p:attrName>ppt_y</p:attrName>
                                        </p:attrNameLst>
                                      </p:cBhvr>
                                      <p:rCtr x="-12227" y="69"/>
                                    </p:animMotion>
                                  </p:childTnLst>
                                </p:cTn>
                              </p:par>
                            </p:childTnLst>
                          </p:cTn>
                        </p:par>
                        <p:par>
                          <p:cTn id="17" fill="hold">
                            <p:stCondLst>
                              <p:cond delay="2500"/>
                            </p:stCondLst>
                            <p:childTnLst>
                              <p:par>
                                <p:cTn id="18" presetID="5" presetClass="entr" presetSubtype="10" fill="hold" nodeType="afterEffect">
                                  <p:stCondLst>
                                    <p:cond delay="0"/>
                                  </p:stCondLst>
                                  <p:childTnLst>
                                    <p:set>
                                      <p:cBhvr>
                                        <p:cTn id="19" dur="1" fill="hold">
                                          <p:stCondLst>
                                            <p:cond delay="0"/>
                                          </p:stCondLst>
                                        </p:cTn>
                                        <p:tgtEl>
                                          <p:spTgt spid="305"/>
                                        </p:tgtEl>
                                        <p:attrNameLst>
                                          <p:attrName>style.visibility</p:attrName>
                                        </p:attrNameLst>
                                      </p:cBhvr>
                                      <p:to>
                                        <p:strVal val="visible"/>
                                      </p:to>
                                    </p:set>
                                    <p:animEffect transition="in" filter="checkerboard(across)">
                                      <p:cBhvr>
                                        <p:cTn id="20" dur="500"/>
                                        <p:tgtEl>
                                          <p:spTgt spid="30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32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2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291"/>
                                        </p:tgtEl>
                                        <p:attrNameLst>
                                          <p:attrName>style.visibility</p:attrName>
                                        </p:attrNameLst>
                                      </p:cBhvr>
                                      <p:to>
                                        <p:strVal val="hidden"/>
                                      </p:to>
                                    </p:set>
                                  </p:childTnLst>
                                </p:cTn>
                              </p:par>
                            </p:childTnLst>
                          </p:cTn>
                        </p:par>
                        <p:par>
                          <p:cTn id="34" fill="hold">
                            <p:stCondLst>
                              <p:cond delay="0"/>
                            </p:stCondLst>
                            <p:childTnLst>
                              <p:par>
                                <p:cTn id="35" presetID="50" presetClass="path" presetSubtype="0" accel="50000" decel="50000" fill="hold" nodeType="afterEffect">
                                  <p:stCondLst>
                                    <p:cond delay="0"/>
                                  </p:stCondLst>
                                  <p:childTnLst>
                                    <p:animMotion origin="layout" path="M 0.00261 0.01042 L -0.05794 -0.18403 C -0.08502 -0.27106 -0.15286 -0.34444 -0.1802 -0.31759 L -0.24192 -0.25671 " pathEditMode="relative" rAng="14460000" ptsTypes="AAAA">
                                      <p:cBhvr>
                                        <p:cTn id="36" dur="2000" fill="hold"/>
                                        <p:tgtEl>
                                          <p:spTgt spid="282"/>
                                        </p:tgtEl>
                                        <p:attrNameLst>
                                          <p:attrName>ppt_x</p:attrName>
                                          <p:attrName>ppt_y</p:attrName>
                                        </p:attrNameLst>
                                      </p:cBhvr>
                                      <p:rCtr x="-12227" y="-13356"/>
                                    </p:animMotion>
                                  </p:childTnLst>
                                </p:cTn>
                              </p:par>
                              <p:par>
                                <p:cTn id="37" presetID="1" presetClass="exit" presetSubtype="0" fill="hold" grpId="1" nodeType="withEffect">
                                  <p:stCondLst>
                                    <p:cond delay="0"/>
                                  </p:stCondLst>
                                  <p:childTnLst>
                                    <p:set>
                                      <p:cBhvr>
                                        <p:cTn id="38" dur="1" fill="hold">
                                          <p:stCondLst>
                                            <p:cond delay="0"/>
                                          </p:stCondLst>
                                        </p:cTn>
                                        <p:tgtEl>
                                          <p:spTgt spid="3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p:bldP spid="322" grpId="0"/>
      <p:bldP spid="32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5F6CC-B18A-4E6B-8D98-DBB6B248EF22}"/>
              </a:ext>
            </a:extLst>
          </p:cNvPr>
          <p:cNvSpPr>
            <a:spLocks noGrp="1"/>
          </p:cNvSpPr>
          <p:nvPr>
            <p:ph type="title"/>
          </p:nvPr>
        </p:nvSpPr>
        <p:spPr/>
        <p:txBody>
          <a:bodyPr/>
          <a:lstStyle/>
          <a:p>
            <a:r>
              <a:rPr lang="en-US"/>
              <a:t>Business Critical</a:t>
            </a:r>
          </a:p>
        </p:txBody>
      </p:sp>
      <p:grpSp>
        <p:nvGrpSpPr>
          <p:cNvPr id="6" name="Group 5">
            <a:extLst>
              <a:ext uri="{FF2B5EF4-FFF2-40B4-BE49-F238E27FC236}">
                <a16:creationId xmlns:a16="http://schemas.microsoft.com/office/drawing/2014/main" id="{1576082F-5400-4E5C-9035-D4B405BD038B}"/>
              </a:ext>
            </a:extLst>
          </p:cNvPr>
          <p:cNvGrpSpPr/>
          <p:nvPr/>
        </p:nvGrpSpPr>
        <p:grpSpPr>
          <a:xfrm>
            <a:off x="11083181" y="292609"/>
            <a:ext cx="855659" cy="1033531"/>
            <a:chOff x="10163304" y="5285423"/>
            <a:chExt cx="815248" cy="984722"/>
          </a:xfrm>
        </p:grpSpPr>
        <p:sp>
          <p:nvSpPr>
            <p:cNvPr id="7" name="Freeform 182">
              <a:extLst>
                <a:ext uri="{FF2B5EF4-FFF2-40B4-BE49-F238E27FC236}">
                  <a16:creationId xmlns:a16="http://schemas.microsoft.com/office/drawing/2014/main" id="{4F80D96F-5B0B-4D94-A96A-1E8EA3EBE998}"/>
                </a:ext>
              </a:extLst>
            </p:cNvPr>
            <p:cNvSpPr/>
            <p:nvPr/>
          </p:nvSpPr>
          <p:spPr bwMode="auto">
            <a:xfrm>
              <a:off x="10163304" y="5285423"/>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Freeform 28">
              <a:extLst>
                <a:ext uri="{FF2B5EF4-FFF2-40B4-BE49-F238E27FC236}">
                  <a16:creationId xmlns:a16="http://schemas.microsoft.com/office/drawing/2014/main" id="{F6F40219-BF1C-49B9-AEF4-97ECAE18A399}"/>
                </a:ext>
              </a:extLst>
            </p:cNvPr>
            <p:cNvSpPr/>
            <p:nvPr/>
          </p:nvSpPr>
          <p:spPr bwMode="auto">
            <a:xfrm>
              <a:off x="10588909" y="5599401"/>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 name="Content Placeholder 4">
            <a:extLst>
              <a:ext uri="{FF2B5EF4-FFF2-40B4-BE49-F238E27FC236}">
                <a16:creationId xmlns:a16="http://schemas.microsoft.com/office/drawing/2014/main" id="{00EE337E-8E83-4F7D-96FC-4A1A908D7AEC}"/>
              </a:ext>
            </a:extLst>
          </p:cNvPr>
          <p:cNvSpPr txBox="1">
            <a:spLocks/>
          </p:cNvSpPr>
          <p:nvPr/>
        </p:nvSpPr>
        <p:spPr>
          <a:xfrm>
            <a:off x="586393" y="1434369"/>
            <a:ext cx="5725919" cy="553491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91" indent="-342891">
              <a:spcBef>
                <a:spcPts val="0"/>
              </a:spcBef>
              <a:buFont typeface="Arial" panose="020B0604020202020204" pitchFamily="34" charset="0"/>
              <a:buChar char="•"/>
            </a:pPr>
            <a:r>
              <a:rPr lang="en-US" sz="1800" b="1"/>
              <a:t>Offers</a:t>
            </a:r>
            <a:r>
              <a:rPr lang="en-US" sz="1800"/>
              <a:t> highest resilience to failures using several isolated replicas. Consistently high IO.  Includes a built-in availability group for high availability</a:t>
            </a:r>
          </a:p>
          <a:p>
            <a:pPr marL="342891" indent="-342891">
              <a:spcBef>
                <a:spcPts val="0"/>
              </a:spcBef>
              <a:buFont typeface="Arial" panose="020B0604020202020204" pitchFamily="34" charset="0"/>
              <a:buChar char="•"/>
            </a:pPr>
            <a:endParaRPr lang="en-US" sz="1800"/>
          </a:p>
          <a:p>
            <a:pPr marL="342891" indent="-342891">
              <a:spcBef>
                <a:spcPts val="0"/>
              </a:spcBef>
              <a:buFont typeface="Arial" panose="020B0604020202020204" pitchFamily="34" charset="0"/>
              <a:buChar char="•"/>
            </a:pPr>
            <a:r>
              <a:rPr lang="en-US" sz="1800" b="1">
                <a:latin typeface="Segoe UI Semilight"/>
                <a:cs typeface="Segoe UI Semilight"/>
              </a:rPr>
              <a:t>Best for </a:t>
            </a:r>
            <a:r>
              <a:rPr lang="en-US" sz="1800">
                <a:latin typeface="Segoe UI Semilight"/>
                <a:cs typeface="Segoe UI Semilight"/>
              </a:rPr>
              <a:t>critical OLTP business applications with consistent high IO requirements</a:t>
            </a:r>
          </a:p>
          <a:p>
            <a:pPr marL="342891" indent="-342891">
              <a:spcBef>
                <a:spcPts val="0"/>
              </a:spcBef>
              <a:buFont typeface="Arial" panose="020B0604020202020204" pitchFamily="34" charset="0"/>
              <a:buChar char="•"/>
            </a:pPr>
            <a:endParaRPr lang="en-US" sz="1800"/>
          </a:p>
          <a:p>
            <a:pPr marL="342891" indent="-342891">
              <a:spcBef>
                <a:spcPts val="0"/>
              </a:spcBef>
              <a:buFont typeface="Arial" panose="020B0604020202020204" pitchFamily="34" charset="0"/>
              <a:buChar char="•"/>
            </a:pPr>
            <a:r>
              <a:rPr lang="en-US" sz="1800" b="1"/>
              <a:t>Key Scenarios</a:t>
            </a:r>
          </a:p>
          <a:p>
            <a:pPr marL="571486" lvl="1" indent="-342891">
              <a:spcBef>
                <a:spcPts val="0"/>
              </a:spcBef>
              <a:buFont typeface="Arial" panose="020B0604020202020204" pitchFamily="34" charset="0"/>
              <a:buChar char="•"/>
            </a:pPr>
            <a:r>
              <a:rPr lang="en-US" sz="1800"/>
              <a:t>Tier 1 OLTP applications</a:t>
            </a:r>
          </a:p>
          <a:p>
            <a:pPr marL="571486" lvl="1" indent="-342891">
              <a:spcBef>
                <a:spcPts val="0"/>
              </a:spcBef>
              <a:buFont typeface="Arial" panose="020B0604020202020204" pitchFamily="34" charset="0"/>
              <a:buChar char="•"/>
            </a:pPr>
            <a:r>
              <a:rPr lang="en-US" sz="1800"/>
              <a:t>Optimized for in-memory workloads</a:t>
            </a:r>
          </a:p>
          <a:p>
            <a:pPr marL="571486" lvl="1" indent="-342891">
              <a:spcBef>
                <a:spcPts val="0"/>
              </a:spcBef>
              <a:buFont typeface="Arial" panose="020B0604020202020204" pitchFamily="34" charset="0"/>
              <a:buChar char="•"/>
            </a:pPr>
            <a:r>
              <a:rPr lang="en-US" sz="1800"/>
              <a:t>Workloads with high IO (</a:t>
            </a:r>
            <a:r>
              <a:rPr lang="en-US" sz="1800" err="1"/>
              <a:t>ie</a:t>
            </a:r>
            <a:r>
              <a:rPr lang="en-US" sz="1800"/>
              <a:t> gaming, eCommerce, financial services)</a:t>
            </a:r>
            <a:endParaRPr lang="en-US" sz="1800">
              <a:cs typeface="Segoe UI"/>
            </a:endParaRPr>
          </a:p>
          <a:p>
            <a:pPr marL="571486" lvl="1" indent="-342891">
              <a:spcBef>
                <a:spcPts val="0"/>
              </a:spcBef>
              <a:buFont typeface="Arial" panose="020B0604020202020204" pitchFamily="34" charset="0"/>
              <a:buChar char="•"/>
            </a:pPr>
            <a:endParaRPr lang="en-US" sz="1100"/>
          </a:p>
          <a:p>
            <a:pPr marL="342891" indent="-342891">
              <a:spcBef>
                <a:spcPts val="0"/>
              </a:spcBef>
              <a:buFont typeface="Arial" panose="020B0604020202020204" pitchFamily="34" charset="0"/>
              <a:buChar char="•"/>
            </a:pPr>
            <a:endParaRPr lang="en-US" sz="1800"/>
          </a:p>
          <a:p>
            <a:pPr marL="342891" indent="-342891">
              <a:spcBef>
                <a:spcPts val="0"/>
              </a:spcBef>
              <a:buFont typeface="Arial" panose="020B0604020202020204" pitchFamily="34" charset="0"/>
              <a:buChar char="•"/>
            </a:pPr>
            <a:r>
              <a:rPr lang="en-US" sz="1800" b="1"/>
              <a:t>Top 5 Industries</a:t>
            </a:r>
            <a:r>
              <a:rPr lang="en-US" sz="1800"/>
              <a:t>* (</a:t>
            </a:r>
            <a:r>
              <a:rPr lang="en-US" sz="1800" i="1"/>
              <a:t>Sample Customer</a:t>
            </a:r>
            <a:r>
              <a:rPr lang="en-US" sz="1800"/>
              <a:t>)</a:t>
            </a:r>
          </a:p>
          <a:p>
            <a:pPr marL="571486" lvl="1" indent="-342891">
              <a:spcBef>
                <a:spcPts val="0"/>
              </a:spcBef>
              <a:buFont typeface="Arial" panose="020B0604020202020204" pitchFamily="34" charset="0"/>
              <a:buChar char="•"/>
            </a:pPr>
            <a:r>
              <a:rPr lang="en-US" sz="1067" b="1"/>
              <a:t>Partner &amp; Professional Services </a:t>
            </a:r>
            <a:r>
              <a:rPr lang="en-US" sz="1067"/>
              <a:t>(</a:t>
            </a:r>
            <a:r>
              <a:rPr lang="en-US" sz="1067" i="1" err="1"/>
              <a:t>Aprimo</a:t>
            </a:r>
            <a:r>
              <a:rPr lang="en-US" sz="1067" i="1"/>
              <a:t> LLC, </a:t>
            </a:r>
            <a:r>
              <a:rPr lang="en-US" sz="1067" i="1" err="1"/>
              <a:t>Docusign</a:t>
            </a:r>
            <a:r>
              <a:rPr lang="en-US" sz="1067"/>
              <a:t>)</a:t>
            </a:r>
            <a:endParaRPr lang="en-US" sz="1067">
              <a:cs typeface="Segoe UI"/>
            </a:endParaRPr>
          </a:p>
          <a:p>
            <a:pPr marL="571486" lvl="1" indent="-342891">
              <a:spcBef>
                <a:spcPts val="0"/>
              </a:spcBef>
              <a:buFont typeface="Arial" panose="020B0604020202020204" pitchFamily="34" charset="0"/>
              <a:buChar char="•"/>
            </a:pPr>
            <a:r>
              <a:rPr lang="en-US" sz="1100" b="1"/>
              <a:t>Travel &amp; Transportation </a:t>
            </a:r>
            <a:r>
              <a:rPr lang="en-US" sz="1100"/>
              <a:t>(BMW AG, </a:t>
            </a:r>
            <a:r>
              <a:rPr lang="en-US" sz="1100" i="1"/>
              <a:t>UAL Corp</a:t>
            </a:r>
            <a:r>
              <a:rPr lang="en-US" sz="1100"/>
              <a:t>)</a:t>
            </a:r>
            <a:endParaRPr lang="en-US" sz="1100" b="1"/>
          </a:p>
          <a:p>
            <a:pPr marL="571486" lvl="1" indent="-342891">
              <a:spcBef>
                <a:spcPts val="0"/>
              </a:spcBef>
              <a:buFont typeface="Arial" panose="020B0604020202020204" pitchFamily="34" charset="0"/>
              <a:buChar char="•"/>
            </a:pPr>
            <a:r>
              <a:rPr lang="en-US" sz="1100" b="1"/>
              <a:t>National Government </a:t>
            </a:r>
            <a:r>
              <a:rPr lang="en-US" sz="1100"/>
              <a:t>(</a:t>
            </a:r>
            <a:r>
              <a:rPr lang="en-US" sz="1100" i="1"/>
              <a:t>Shandong Provincial Gov’t, Welsh Assembly Gov’t</a:t>
            </a:r>
            <a:r>
              <a:rPr lang="en-US" sz="1100"/>
              <a:t>)</a:t>
            </a:r>
            <a:endParaRPr lang="en-US" sz="1100" b="1"/>
          </a:p>
          <a:p>
            <a:pPr marL="571486" lvl="1" indent="-342891">
              <a:spcBef>
                <a:spcPts val="0"/>
              </a:spcBef>
              <a:buFont typeface="Arial" panose="020B0604020202020204" pitchFamily="34" charset="0"/>
              <a:buChar char="•"/>
            </a:pPr>
            <a:r>
              <a:rPr lang="en-US" sz="1100" b="1"/>
              <a:t>Discrete Manufacturing </a:t>
            </a:r>
            <a:r>
              <a:rPr lang="en-US" sz="1100"/>
              <a:t>(</a:t>
            </a:r>
            <a:r>
              <a:rPr lang="en-US" sz="1100" i="1"/>
              <a:t>Siemens AG Germany, HP Inc.</a:t>
            </a:r>
            <a:r>
              <a:rPr lang="en-US" sz="1100"/>
              <a:t>)</a:t>
            </a:r>
          </a:p>
          <a:p>
            <a:pPr marL="571486" lvl="1" indent="-342891">
              <a:spcBef>
                <a:spcPts val="0"/>
              </a:spcBef>
              <a:buFont typeface="Arial" panose="020B0604020202020204" pitchFamily="34" charset="0"/>
              <a:buChar char="•"/>
            </a:pPr>
            <a:r>
              <a:rPr lang="en-US" sz="1100" b="1"/>
              <a:t>Retailers </a:t>
            </a:r>
            <a:r>
              <a:rPr lang="en-US" sz="1100"/>
              <a:t>(</a:t>
            </a:r>
            <a:r>
              <a:rPr lang="en-US" sz="1100" i="1"/>
              <a:t>GS Retail Co, LTD, Starbucks Corp)</a:t>
            </a:r>
            <a:endParaRPr lang="en-US" sz="1100" b="1"/>
          </a:p>
          <a:p>
            <a:pPr marL="571486" lvl="1" indent="-342891">
              <a:buFont typeface="Arial" panose="020B0604020202020204" pitchFamily="34" charset="0"/>
              <a:buChar char="•"/>
            </a:pPr>
            <a:endParaRPr lang="en-US" sz="1100"/>
          </a:p>
          <a:p>
            <a:endParaRPr lang="en-US" sz="2400"/>
          </a:p>
        </p:txBody>
      </p:sp>
      <p:graphicFrame>
        <p:nvGraphicFramePr>
          <p:cNvPr id="10" name="Table 9">
            <a:extLst>
              <a:ext uri="{FF2B5EF4-FFF2-40B4-BE49-F238E27FC236}">
                <a16:creationId xmlns:a16="http://schemas.microsoft.com/office/drawing/2014/main" id="{47B11E2E-46B2-4939-920D-B20166C86C69}"/>
              </a:ext>
            </a:extLst>
          </p:cNvPr>
          <p:cNvGraphicFramePr>
            <a:graphicFrameLocks noGrp="1"/>
          </p:cNvGraphicFramePr>
          <p:nvPr/>
        </p:nvGraphicFramePr>
        <p:xfrm>
          <a:off x="6551523" y="1518763"/>
          <a:ext cx="5362126" cy="4837434"/>
        </p:xfrm>
        <a:graphic>
          <a:graphicData uri="http://schemas.openxmlformats.org/drawingml/2006/table">
            <a:tbl>
              <a:tblPr firstRow="1">
                <a:tableStyleId>{9D7B26C5-4107-4FEC-AEDC-1716B250A1EF}</a:tableStyleId>
              </a:tblPr>
              <a:tblGrid>
                <a:gridCol w="1265123">
                  <a:extLst>
                    <a:ext uri="{9D8B030D-6E8A-4147-A177-3AD203B41FA5}">
                      <a16:colId xmlns:a16="http://schemas.microsoft.com/office/drawing/2014/main" val="3821267298"/>
                    </a:ext>
                  </a:extLst>
                </a:gridCol>
                <a:gridCol w="4097003">
                  <a:extLst>
                    <a:ext uri="{9D8B030D-6E8A-4147-A177-3AD203B41FA5}">
                      <a16:colId xmlns:a16="http://schemas.microsoft.com/office/drawing/2014/main" val="2364623948"/>
                    </a:ext>
                  </a:extLst>
                </a:gridCol>
              </a:tblGrid>
              <a:tr h="749751">
                <a:tc>
                  <a:txBody>
                    <a:bodyPr/>
                    <a:lstStyle/>
                    <a:p>
                      <a:r>
                        <a:rPr lang="en-US" sz="1600"/>
                        <a:t>Resources</a:t>
                      </a:r>
                    </a:p>
                  </a:txBody>
                  <a:tcPr/>
                </a:tc>
                <a:tc>
                  <a:txBody>
                    <a:bodyPr/>
                    <a:lstStyle/>
                    <a:p>
                      <a:endParaRPr lang="en-US" sz="1600"/>
                    </a:p>
                  </a:txBody>
                  <a:tcPr/>
                </a:tc>
                <a:extLst>
                  <a:ext uri="{0D108BD9-81ED-4DB2-BD59-A6C34878D82A}">
                    <a16:rowId xmlns:a16="http://schemas.microsoft.com/office/drawing/2014/main" val="1146325724"/>
                  </a:ext>
                </a:extLst>
              </a:tr>
              <a:tr h="1201655">
                <a:tc>
                  <a:txBody>
                    <a:bodyPr/>
                    <a:lstStyle/>
                    <a:p>
                      <a:r>
                        <a:rPr lang="en-US" sz="1400" kern="1200"/>
                        <a:t>Storage</a:t>
                      </a:r>
                      <a:endParaRPr lang="en-US" sz="1400" kern="1200">
                        <a:solidFill>
                          <a:schemeClr val="dk1"/>
                        </a:solidFill>
                        <a:latin typeface="+mn-lt"/>
                        <a:ea typeface="+mn-ea"/>
                        <a:cs typeface="+mn-cs"/>
                      </a:endParaRPr>
                    </a:p>
                  </a:txBody>
                  <a:tcPr/>
                </a:tc>
                <a:tc>
                  <a:txBody>
                    <a:bodyPr/>
                    <a:lstStyle/>
                    <a:p>
                      <a:r>
                        <a:rPr lang="en-US" sz="1400" kern="1200"/>
                        <a:t>Local SSD storage (1-2 </a:t>
                      </a:r>
                      <a:r>
                        <a:rPr lang="en-US" sz="1400" kern="1200" err="1"/>
                        <a:t>ms</a:t>
                      </a:r>
                      <a:r>
                        <a:rPr lang="en-US" sz="1400" kern="1200"/>
                        <a:t> latency)</a:t>
                      </a:r>
                      <a:br>
                        <a:rPr lang="en-US" sz="1400" kern="1200"/>
                      </a:br>
                      <a:r>
                        <a:rPr lang="en-US" sz="1400" kern="1200"/>
                        <a:t>Single database: 5 GB – 4 TB</a:t>
                      </a:r>
                      <a:br>
                        <a:rPr lang="en-US" sz="1400" kern="1200"/>
                      </a:br>
                      <a:r>
                        <a:rPr lang="en-US" sz="1400" kern="1200"/>
                        <a:t>Managed Instance: 32 GB - 4 TB</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479784636"/>
                  </a:ext>
                </a:extLst>
              </a:tr>
              <a:tr h="862727">
                <a:tc>
                  <a:txBody>
                    <a:bodyPr/>
                    <a:lstStyle/>
                    <a:p>
                      <a:r>
                        <a:rPr lang="en-US" sz="1400"/>
                        <a:t>Compute (</a:t>
                      </a:r>
                      <a:r>
                        <a:rPr lang="en-US" sz="1400" err="1"/>
                        <a:t>vCores</a:t>
                      </a:r>
                      <a:r>
                        <a:rPr lang="en-US" sz="1400"/>
                        <a:t>)</a:t>
                      </a:r>
                    </a:p>
                  </a:txBody>
                  <a:tcPr/>
                </a:tc>
                <a:tc>
                  <a:txBody>
                    <a:bodyPr/>
                    <a:lstStyle/>
                    <a:p>
                      <a:r>
                        <a:rPr lang="en-US" sz="1400" kern="1200" dirty="0"/>
                        <a:t>Gen4: 1 to 24 </a:t>
                      </a:r>
                      <a:r>
                        <a:rPr lang="en-US" sz="1400" kern="1200" dirty="0" err="1"/>
                        <a:t>vCore</a:t>
                      </a:r>
                      <a:br>
                        <a:rPr lang="en-US" sz="1400" kern="1200" dirty="0"/>
                      </a:br>
                      <a:r>
                        <a:rPr lang="en-US" sz="1400" kern="1200" dirty="0"/>
                        <a:t>Gen5: 1 to 80 </a:t>
                      </a:r>
                      <a:r>
                        <a:rPr lang="en-US" sz="1400" kern="1200" dirty="0" err="1"/>
                        <a:t>vCore</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2793062614"/>
                  </a:ext>
                </a:extLst>
              </a:tr>
              <a:tr h="749751">
                <a:tc>
                  <a:txBody>
                    <a:bodyPr/>
                    <a:lstStyle/>
                    <a:p>
                      <a:r>
                        <a:rPr lang="en-US" sz="1400"/>
                        <a:t>I/O</a:t>
                      </a:r>
                    </a:p>
                  </a:txBody>
                  <a:tcPr/>
                </a:tc>
                <a:tc>
                  <a:txBody>
                    <a:bodyPr/>
                    <a:lstStyle/>
                    <a:p>
                      <a:r>
                        <a:rPr lang="en-US" sz="1400" kern="1200"/>
                        <a:t>5000 IOPS per core with 200,000 maximum IOPS</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3098991684"/>
                  </a:ext>
                </a:extLst>
              </a:tr>
              <a:tr h="523799">
                <a:tc>
                  <a:txBody>
                    <a:bodyPr/>
                    <a:lstStyle/>
                    <a:p>
                      <a:r>
                        <a:rPr lang="en-US" sz="1400"/>
                        <a:t>HA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a:t>3 replicas + 1 read-scale replica, zone-redundant HA</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1282548424"/>
                  </a:ext>
                </a:extLst>
              </a:tr>
              <a:tr h="749751">
                <a:tc>
                  <a:txBody>
                    <a:bodyPr/>
                    <a:lstStyle/>
                    <a:p>
                      <a:r>
                        <a:rPr lang="en-US" sz="1400"/>
                        <a:t>In-Memory</a:t>
                      </a:r>
                    </a:p>
                  </a:txBody>
                  <a:tcPr/>
                </a:tc>
                <a:tc>
                  <a:txBody>
                    <a:bodyPr/>
                    <a:lstStyle/>
                    <a:p>
                      <a:r>
                        <a:rPr lang="en-US" sz="1400" kern="1200" dirty="0"/>
                        <a:t>Supported</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2591219"/>
                  </a:ext>
                </a:extLst>
              </a:tr>
            </a:tbl>
          </a:graphicData>
        </a:graphic>
      </p:graphicFrame>
      <p:sp>
        <p:nvSpPr>
          <p:cNvPr id="13" name="TextBox 12">
            <a:extLst>
              <a:ext uri="{FF2B5EF4-FFF2-40B4-BE49-F238E27FC236}">
                <a16:creationId xmlns:a16="http://schemas.microsoft.com/office/drawing/2014/main" id="{B2BF053E-0CD9-49AD-8340-A91193CF203E}"/>
              </a:ext>
            </a:extLst>
          </p:cNvPr>
          <p:cNvSpPr txBox="1"/>
          <p:nvPr/>
        </p:nvSpPr>
        <p:spPr>
          <a:xfrm>
            <a:off x="530941" y="6588918"/>
            <a:ext cx="5565059" cy="161711"/>
          </a:xfrm>
          <a:prstGeom prst="rect">
            <a:avLst/>
          </a:prstGeom>
          <a:noFill/>
        </p:spPr>
        <p:txBody>
          <a:bodyPr wrap="square" lIns="0" tIns="0" rIns="0" bIns="0" rtlCol="0">
            <a:spAutoFit/>
          </a:bodyPr>
          <a:lstStyle/>
          <a:p>
            <a:pPr algn="l"/>
            <a:r>
              <a:rPr lang="en-US" sz="1051">
                <a:gradFill>
                  <a:gsLst>
                    <a:gs pos="2917">
                      <a:schemeClr val="tx1"/>
                    </a:gs>
                    <a:gs pos="30000">
                      <a:schemeClr val="tx1"/>
                    </a:gs>
                  </a:gsLst>
                  <a:lin ang="5400000" scaled="0"/>
                </a:gradFill>
              </a:rPr>
              <a:t>*Top industries for Business Critical, by total ACR (FY19 YTD), from $1K+ ACR customers</a:t>
            </a:r>
          </a:p>
        </p:txBody>
      </p:sp>
    </p:spTree>
    <p:extLst>
      <p:ext uri="{BB962C8B-B14F-4D97-AF65-F5344CB8AC3E}">
        <p14:creationId xmlns:p14="http://schemas.microsoft.com/office/powerpoint/2010/main" val="6830894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CD4A-C584-4508-AB03-CA9CD9A2B38A}"/>
              </a:ext>
            </a:extLst>
          </p:cNvPr>
          <p:cNvSpPr>
            <a:spLocks noGrp="1"/>
          </p:cNvSpPr>
          <p:nvPr>
            <p:ph type="title"/>
          </p:nvPr>
        </p:nvSpPr>
        <p:spPr/>
        <p:txBody>
          <a:bodyPr/>
          <a:lstStyle/>
          <a:p>
            <a:r>
              <a:rPr lang="en-US"/>
              <a:t>Hyperscale</a:t>
            </a:r>
          </a:p>
        </p:txBody>
      </p:sp>
      <p:grpSp>
        <p:nvGrpSpPr>
          <p:cNvPr id="10" name="Group 9">
            <a:extLst>
              <a:ext uri="{FF2B5EF4-FFF2-40B4-BE49-F238E27FC236}">
                <a16:creationId xmlns:a16="http://schemas.microsoft.com/office/drawing/2014/main" id="{3602C257-0D3F-4A89-8C8F-1DC2617E0174}"/>
              </a:ext>
            </a:extLst>
          </p:cNvPr>
          <p:cNvGrpSpPr/>
          <p:nvPr/>
        </p:nvGrpSpPr>
        <p:grpSpPr>
          <a:xfrm>
            <a:off x="11082529" y="292608"/>
            <a:ext cx="918051" cy="888528"/>
            <a:chOff x="8761224" y="5337674"/>
            <a:chExt cx="854772" cy="827284"/>
          </a:xfrm>
        </p:grpSpPr>
        <p:sp>
          <p:nvSpPr>
            <p:cNvPr id="11" name="Freeform 182">
              <a:extLst>
                <a:ext uri="{FF2B5EF4-FFF2-40B4-BE49-F238E27FC236}">
                  <a16:creationId xmlns:a16="http://schemas.microsoft.com/office/drawing/2014/main" id="{9E103789-742B-4D34-AED1-3719F0EF7621}"/>
                </a:ext>
              </a:extLst>
            </p:cNvPr>
            <p:cNvSpPr/>
            <p:nvPr/>
          </p:nvSpPr>
          <p:spPr bwMode="auto">
            <a:xfrm>
              <a:off x="8761224" y="5337674"/>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Freeform 121">
              <a:extLst>
                <a:ext uri="{FF2B5EF4-FFF2-40B4-BE49-F238E27FC236}">
                  <a16:creationId xmlns:a16="http://schemas.microsoft.com/office/drawing/2014/main" id="{8F1A4E26-1214-48DF-84C6-C2D0F4037073}"/>
                </a:ext>
              </a:extLst>
            </p:cNvPr>
            <p:cNvSpPr>
              <a:spLocks noChangeAspect="1"/>
            </p:cNvSpPr>
            <p:nvPr/>
          </p:nvSpPr>
          <p:spPr bwMode="black">
            <a:xfrm rot="5400000" flipH="1">
              <a:off x="9129065" y="5593824"/>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91444" tIns="45723" rIns="91444" bIns="45723" numCol="1" anchor="t" anchorCtr="0" compatLnSpc="1">
              <a:prstTxWarp prst="textNoShape">
                <a:avLst/>
              </a:prstTxWarp>
            </a:bodyPr>
            <a:lstStyle/>
            <a:p>
              <a:pPr defTabSz="914344">
                <a:defRPr/>
              </a:pPr>
              <a:endParaRPr lang="en-US" kern="0">
                <a:solidFill>
                  <a:srgbClr val="000000"/>
                </a:solidFill>
                <a:latin typeface="Segoe UI"/>
              </a:endParaRPr>
            </a:p>
          </p:txBody>
        </p:sp>
      </p:grpSp>
      <p:graphicFrame>
        <p:nvGraphicFramePr>
          <p:cNvPr id="21" name="Table 20">
            <a:extLst>
              <a:ext uri="{FF2B5EF4-FFF2-40B4-BE49-F238E27FC236}">
                <a16:creationId xmlns:a16="http://schemas.microsoft.com/office/drawing/2014/main" id="{C5CDC939-FAA8-4629-B834-60118AC44224}"/>
              </a:ext>
            </a:extLst>
          </p:cNvPr>
          <p:cNvGraphicFramePr>
            <a:graphicFrameLocks noGrp="1"/>
          </p:cNvGraphicFramePr>
          <p:nvPr/>
        </p:nvGraphicFramePr>
        <p:xfrm>
          <a:off x="6551523" y="1518763"/>
          <a:ext cx="5362126" cy="4843954"/>
        </p:xfrm>
        <a:graphic>
          <a:graphicData uri="http://schemas.openxmlformats.org/drawingml/2006/table">
            <a:tbl>
              <a:tblPr firstRow="1">
                <a:tableStyleId>{9D7B26C5-4107-4FEC-AEDC-1716B250A1EF}</a:tableStyleId>
              </a:tblPr>
              <a:tblGrid>
                <a:gridCol w="1265123">
                  <a:extLst>
                    <a:ext uri="{9D8B030D-6E8A-4147-A177-3AD203B41FA5}">
                      <a16:colId xmlns:a16="http://schemas.microsoft.com/office/drawing/2014/main" val="3821267298"/>
                    </a:ext>
                  </a:extLst>
                </a:gridCol>
                <a:gridCol w="4097003">
                  <a:extLst>
                    <a:ext uri="{9D8B030D-6E8A-4147-A177-3AD203B41FA5}">
                      <a16:colId xmlns:a16="http://schemas.microsoft.com/office/drawing/2014/main" val="2364623948"/>
                    </a:ext>
                  </a:extLst>
                </a:gridCol>
              </a:tblGrid>
              <a:tr h="750761">
                <a:tc>
                  <a:txBody>
                    <a:bodyPr/>
                    <a:lstStyle/>
                    <a:p>
                      <a:r>
                        <a:rPr lang="en-US" sz="1600"/>
                        <a:t>Resources</a:t>
                      </a:r>
                    </a:p>
                  </a:txBody>
                  <a:tcPr/>
                </a:tc>
                <a:tc>
                  <a:txBody>
                    <a:bodyPr/>
                    <a:lstStyle/>
                    <a:p>
                      <a:endParaRPr lang="en-US" sz="1600"/>
                    </a:p>
                  </a:txBody>
                  <a:tcPr/>
                </a:tc>
                <a:extLst>
                  <a:ext uri="{0D108BD9-81ED-4DB2-BD59-A6C34878D82A}">
                    <a16:rowId xmlns:a16="http://schemas.microsoft.com/office/drawing/2014/main" val="1146325724"/>
                  </a:ext>
                </a:extLst>
              </a:tr>
              <a:tr h="1203276">
                <a:tc>
                  <a:txBody>
                    <a:bodyPr/>
                    <a:lstStyle/>
                    <a:p>
                      <a:r>
                        <a:rPr lang="en-US" sz="1400" kern="1200"/>
                        <a:t>Storage</a:t>
                      </a:r>
                      <a:endParaRPr lang="en-US" sz="1400" kern="1200">
                        <a:solidFill>
                          <a:schemeClr val="dk1"/>
                        </a:solidFill>
                        <a:latin typeface="+mn-lt"/>
                        <a:ea typeface="+mn-ea"/>
                        <a:cs typeface="+mn-cs"/>
                      </a:endParaRPr>
                    </a:p>
                  </a:txBody>
                  <a:tcPr/>
                </a:tc>
                <a:tc>
                  <a:txBody>
                    <a:bodyPr/>
                    <a:lstStyle/>
                    <a:p>
                      <a:r>
                        <a:rPr lang="en-US" sz="1400" kern="1200"/>
                        <a:t>Local SSD storage for local buffer pool cache/data</a:t>
                      </a:r>
                    </a:p>
                    <a:p>
                      <a:r>
                        <a:rPr lang="en-US" sz="1400" kern="1200"/>
                        <a:t>Azure remote storage as final long-term data store</a:t>
                      </a:r>
                      <a:br>
                        <a:rPr lang="en-US" sz="1400" kern="1200"/>
                      </a:br>
                      <a:r>
                        <a:rPr lang="en-US" sz="1400" kern="1200"/>
                        <a:t>Supports up to 100TB storage</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479784636"/>
                  </a:ext>
                </a:extLst>
              </a:tr>
              <a:tr h="863891">
                <a:tc>
                  <a:txBody>
                    <a:bodyPr/>
                    <a:lstStyle/>
                    <a:p>
                      <a:r>
                        <a:rPr lang="en-US" sz="1400"/>
                        <a:t>Compute (</a:t>
                      </a:r>
                      <a:r>
                        <a:rPr lang="en-US" sz="1400" err="1"/>
                        <a:t>vCores</a:t>
                      </a:r>
                      <a:r>
                        <a:rPr lang="en-US" sz="1400"/>
                        <a:t>)</a:t>
                      </a:r>
                    </a:p>
                  </a:txBody>
                  <a:tcPr/>
                </a:tc>
                <a:tc>
                  <a:txBody>
                    <a:bodyPr/>
                    <a:lstStyle/>
                    <a:p>
                      <a:r>
                        <a:rPr lang="en-US" sz="1400" kern="1200"/>
                        <a:t>Gen4: 1 to 24 </a:t>
                      </a:r>
                      <a:r>
                        <a:rPr lang="en-US" sz="1400" kern="1200" err="1"/>
                        <a:t>vCore</a:t>
                      </a:r>
                      <a:br>
                        <a:rPr lang="en-US" sz="1400" kern="1200"/>
                      </a:br>
                      <a:r>
                        <a:rPr lang="en-US" sz="1400" kern="1200"/>
                        <a:t>Gen5: 1 to 80 </a:t>
                      </a:r>
                      <a:r>
                        <a:rPr lang="en-US" sz="1400" kern="1200" err="1"/>
                        <a:t>vCore</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2793062614"/>
                  </a:ext>
                </a:extLst>
              </a:tr>
              <a:tr h="750761">
                <a:tc>
                  <a:txBody>
                    <a:bodyPr/>
                    <a:lstStyle/>
                    <a:p>
                      <a:r>
                        <a:rPr lang="en-US" sz="1400"/>
                        <a:t>I/O</a:t>
                      </a:r>
                    </a:p>
                  </a:txBody>
                  <a:tcPr/>
                </a:tc>
                <a:tc>
                  <a:txBody>
                    <a:bodyPr/>
                    <a:lstStyle/>
                    <a:p>
                      <a:r>
                        <a:rPr lang="en-US" sz="1400" kern="1200"/>
                        <a:t>TBD</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3098991684"/>
                  </a:ext>
                </a:extLst>
              </a:tr>
              <a:tr h="524504">
                <a:tc>
                  <a:txBody>
                    <a:bodyPr/>
                    <a:lstStyle/>
                    <a:p>
                      <a:r>
                        <a:rPr lang="en-US" sz="1400"/>
                        <a:t>HA</a:t>
                      </a:r>
                    </a:p>
                  </a:txBody>
                  <a:tcPr/>
                </a:tc>
                <a:tc>
                  <a:txBody>
                    <a:bodyPr/>
                    <a:lstStyle/>
                    <a:p>
                      <a:r>
                        <a:rPr lang="en-US" sz="1400" kern="1200"/>
                        <a:t>2 replicas (up to 5 at GA)</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1282548424"/>
                  </a:ext>
                </a:extLst>
              </a:tr>
              <a:tr h="750761">
                <a:tc>
                  <a:txBody>
                    <a:bodyPr/>
                    <a:lstStyle/>
                    <a:p>
                      <a:r>
                        <a:rPr lang="en-US" sz="1400"/>
                        <a:t>In-Memory</a:t>
                      </a:r>
                    </a:p>
                  </a:txBody>
                  <a:tcPr/>
                </a:tc>
                <a:tc>
                  <a:txBody>
                    <a:bodyPr/>
                    <a:lstStyle/>
                    <a:p>
                      <a:r>
                        <a:rPr lang="en-US" sz="1400" kern="1200" dirty="0"/>
                        <a:t>Not supported</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2591219"/>
                  </a:ext>
                </a:extLst>
              </a:tr>
            </a:tbl>
          </a:graphicData>
        </a:graphic>
      </p:graphicFrame>
      <p:sp>
        <p:nvSpPr>
          <p:cNvPr id="9" name="Content Placeholder 4">
            <a:extLst>
              <a:ext uri="{FF2B5EF4-FFF2-40B4-BE49-F238E27FC236}">
                <a16:creationId xmlns:a16="http://schemas.microsoft.com/office/drawing/2014/main" id="{BAE9FFA2-272A-4BDE-A4A3-9B46F49EC630}"/>
              </a:ext>
            </a:extLst>
          </p:cNvPr>
          <p:cNvSpPr txBox="1">
            <a:spLocks/>
          </p:cNvSpPr>
          <p:nvPr/>
        </p:nvSpPr>
        <p:spPr>
          <a:xfrm>
            <a:off x="469900" y="1416051"/>
            <a:ext cx="5725584" cy="5118389"/>
          </a:xfrm>
          <a:prstGeom prst="rect">
            <a:avLst/>
          </a:prstGeom>
        </p:spPr>
        <p:txBody>
          <a:bodyPr vert="horz" wrap="square" lIns="121920" tIns="60960" rIns="121920" bIns="60960" rtlCol="0" anchor="t">
            <a:spAutoFit/>
          </a:bodyPr>
          <a:lst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342891" indent="-342891">
              <a:spcBef>
                <a:spcPts val="0"/>
              </a:spcBef>
            </a:pPr>
            <a:r>
              <a:rPr lang="en-US" sz="1800" b="1" dirty="0"/>
              <a:t>Offers</a:t>
            </a:r>
            <a:r>
              <a:rPr lang="en-US" sz="1800" dirty="0"/>
              <a:t> VLDB support without the headaches with a built-for-the-cloud architecture of highly-scalable storage &amp; a multi-layer cache optimized for OLTP and HTAP workloads.  Provides low latency and high throughput without size of data operations. Future-proofing on size and data. </a:t>
            </a:r>
          </a:p>
          <a:p>
            <a:pPr marL="342891" indent="-342891">
              <a:spcBef>
                <a:spcPts val="0"/>
              </a:spcBef>
            </a:pPr>
            <a:endParaRPr lang="en-US" sz="1800" b="1" dirty="0"/>
          </a:p>
          <a:p>
            <a:pPr marL="342891" indent="-342891">
              <a:spcBef>
                <a:spcPts val="0"/>
              </a:spcBef>
            </a:pPr>
            <a:r>
              <a:rPr lang="en-US" sz="1800" b="1" dirty="0">
                <a:latin typeface="Segoe UI Semilight"/>
                <a:cs typeface="Segoe UI Semilight"/>
              </a:rPr>
              <a:t>Best for HTAP </a:t>
            </a:r>
            <a:r>
              <a:rPr lang="en-US" sz="1800" dirty="0">
                <a:latin typeface="Segoe UI Semilight"/>
                <a:cs typeface="Segoe UI Semilight"/>
              </a:rPr>
              <a:t>VLDB workloads with highly scalable storage and read-scale requirements</a:t>
            </a:r>
          </a:p>
          <a:p>
            <a:pPr marL="342891" indent="-342891">
              <a:spcBef>
                <a:spcPts val="0"/>
              </a:spcBef>
            </a:pPr>
            <a:endParaRPr lang="en-US" sz="1800" dirty="0"/>
          </a:p>
          <a:p>
            <a:pPr marL="342891" indent="-342891">
              <a:spcBef>
                <a:spcPts val="0"/>
              </a:spcBef>
            </a:pPr>
            <a:r>
              <a:rPr lang="en-US" sz="1800" b="1" dirty="0"/>
              <a:t>Key Scenarios</a:t>
            </a:r>
          </a:p>
          <a:p>
            <a:pPr marL="571486" lvl="1" indent="-342891">
              <a:spcBef>
                <a:spcPts val="0"/>
              </a:spcBef>
            </a:pPr>
            <a:r>
              <a:rPr lang="en-US" sz="1800" dirty="0"/>
              <a:t>Migrating on-premises or cloud VLDB</a:t>
            </a:r>
          </a:p>
          <a:p>
            <a:pPr marL="571486" lvl="1" indent="-342891">
              <a:spcBef>
                <a:spcPts val="0"/>
              </a:spcBef>
            </a:pPr>
            <a:r>
              <a:rPr lang="en-US" sz="1800" dirty="0"/>
              <a:t>Real-time analytics &amp; reporting</a:t>
            </a:r>
          </a:p>
          <a:p>
            <a:pPr marL="571486" lvl="1" indent="-342891">
              <a:spcBef>
                <a:spcPts val="0"/>
              </a:spcBef>
            </a:pPr>
            <a:r>
              <a:rPr lang="en-US" sz="1800" dirty="0"/>
              <a:t>Data marts running SMP on-premises</a:t>
            </a:r>
          </a:p>
          <a:p>
            <a:pPr marL="571486" lvl="1" indent="-342891">
              <a:spcBef>
                <a:spcPts val="0"/>
              </a:spcBef>
            </a:pPr>
            <a:r>
              <a:rPr lang="en-US" sz="1800" dirty="0"/>
              <a:t>HTAP applications</a:t>
            </a:r>
          </a:p>
          <a:p>
            <a:pPr marL="571486" lvl="1" indent="-342891">
              <a:spcBef>
                <a:spcPts val="0"/>
              </a:spcBef>
            </a:pPr>
            <a:endParaRPr lang="en-US" sz="1800" dirty="0"/>
          </a:p>
          <a:p>
            <a:pPr marL="342891" indent="-342891">
              <a:spcBef>
                <a:spcPts val="0"/>
              </a:spcBef>
            </a:pPr>
            <a:r>
              <a:rPr lang="en-US" sz="1800" b="1" dirty="0"/>
              <a:t>Top 5 Industries</a:t>
            </a:r>
            <a:r>
              <a:rPr lang="en-US" sz="1800" dirty="0"/>
              <a:t>* (</a:t>
            </a:r>
            <a:r>
              <a:rPr lang="en-US" sz="1800" i="1" dirty="0"/>
              <a:t>Sample Customer</a:t>
            </a:r>
            <a:r>
              <a:rPr lang="en-US" sz="1800" dirty="0"/>
              <a:t>)</a:t>
            </a:r>
          </a:p>
          <a:p>
            <a:pPr marL="571486" lvl="1" indent="-342891">
              <a:spcBef>
                <a:spcPts val="0"/>
              </a:spcBef>
            </a:pPr>
            <a:r>
              <a:rPr lang="en-US" sz="1100" b="1" dirty="0"/>
              <a:t>Discrete Manufacturing </a:t>
            </a:r>
            <a:r>
              <a:rPr lang="en-US" sz="1100" dirty="0"/>
              <a:t>(</a:t>
            </a:r>
            <a:r>
              <a:rPr lang="en-US" sz="1100" i="1" dirty="0"/>
              <a:t>Siemens AG Germany, HP Inc.</a:t>
            </a:r>
            <a:r>
              <a:rPr lang="en-US" sz="1100" dirty="0"/>
              <a:t>)</a:t>
            </a:r>
          </a:p>
          <a:p>
            <a:pPr marL="571486" lvl="1" indent="-342891">
              <a:spcBef>
                <a:spcPts val="0"/>
              </a:spcBef>
            </a:pPr>
            <a:r>
              <a:rPr lang="en-US" sz="1067" b="1" dirty="0">
                <a:latin typeface="Segoe UI Semilight"/>
                <a:cs typeface="Segoe UI Semilight"/>
              </a:rPr>
              <a:t>Partner &amp; Professional Services </a:t>
            </a:r>
            <a:r>
              <a:rPr lang="en-US" sz="1067" dirty="0">
                <a:latin typeface="Segoe UI Semilight"/>
                <a:cs typeface="Segoe UI Semilight"/>
              </a:rPr>
              <a:t>(</a:t>
            </a:r>
            <a:r>
              <a:rPr lang="en-US" sz="1067" i="1" dirty="0">
                <a:latin typeface="Segoe UI Semilight"/>
                <a:cs typeface="Segoe UI Semilight"/>
              </a:rPr>
              <a:t>Deloitte &amp; </a:t>
            </a:r>
            <a:r>
              <a:rPr lang="en-US" sz="1067" i="1" dirty="0" err="1">
                <a:latin typeface="Segoe UI Semilight"/>
                <a:cs typeface="Segoe UI Semilight"/>
              </a:rPr>
              <a:t>Touche</a:t>
            </a:r>
            <a:r>
              <a:rPr lang="en-US" sz="1067" i="1" dirty="0">
                <a:latin typeface="Segoe UI Semilight"/>
                <a:cs typeface="Segoe UI Semilight"/>
              </a:rPr>
              <a:t>, bitFlyer, Inc</a:t>
            </a:r>
            <a:r>
              <a:rPr lang="en-US" sz="1067" dirty="0">
                <a:latin typeface="Segoe UI Semilight"/>
                <a:cs typeface="Segoe UI Semilight"/>
              </a:rPr>
              <a:t>)</a:t>
            </a:r>
          </a:p>
          <a:p>
            <a:pPr marL="571486" lvl="1" indent="-342891">
              <a:spcBef>
                <a:spcPts val="0"/>
              </a:spcBef>
            </a:pPr>
            <a:r>
              <a:rPr lang="en-US" sz="1100" b="1" dirty="0"/>
              <a:t>Travel &amp; Transportation </a:t>
            </a:r>
            <a:r>
              <a:rPr lang="en-US" sz="1100" dirty="0"/>
              <a:t>(</a:t>
            </a:r>
            <a:r>
              <a:rPr lang="en-US" sz="1100" i="1" dirty="0"/>
              <a:t>DNV GL AS, Deutsche Lufthansa AG</a:t>
            </a:r>
            <a:r>
              <a:rPr lang="en-US" sz="1100" dirty="0"/>
              <a:t>)</a:t>
            </a:r>
            <a:endParaRPr lang="en-US" sz="1100" b="1" dirty="0"/>
          </a:p>
          <a:p>
            <a:pPr marL="571486" lvl="1" indent="-342891">
              <a:spcBef>
                <a:spcPts val="0"/>
              </a:spcBef>
            </a:pPr>
            <a:r>
              <a:rPr lang="en-US" sz="1100" b="1" dirty="0"/>
              <a:t>Media &amp; Entertainment </a:t>
            </a:r>
            <a:r>
              <a:rPr lang="en-US" sz="1100" dirty="0"/>
              <a:t>(</a:t>
            </a:r>
            <a:r>
              <a:rPr lang="en-US" sz="1100" i="1" dirty="0"/>
              <a:t>Global Radio Services</a:t>
            </a:r>
            <a:r>
              <a:rPr lang="en-US" sz="1100" dirty="0"/>
              <a:t>)</a:t>
            </a:r>
            <a:endParaRPr lang="en-US" sz="1100" b="1" dirty="0"/>
          </a:p>
          <a:p>
            <a:pPr marL="571486" lvl="1" indent="-342891">
              <a:spcBef>
                <a:spcPts val="0"/>
              </a:spcBef>
            </a:pPr>
            <a:r>
              <a:rPr lang="en-US" sz="1100" b="1" dirty="0"/>
              <a:t>Consumer Goods </a:t>
            </a:r>
            <a:r>
              <a:rPr lang="en-US" sz="1100" dirty="0"/>
              <a:t>(</a:t>
            </a:r>
            <a:r>
              <a:rPr lang="en-US" sz="1100" i="1" dirty="0"/>
              <a:t>Kohler</a:t>
            </a:r>
            <a:r>
              <a:rPr lang="en-US" sz="1100" dirty="0"/>
              <a:t>)</a:t>
            </a:r>
          </a:p>
        </p:txBody>
      </p:sp>
    </p:spTree>
    <p:extLst>
      <p:ext uri="{BB962C8B-B14F-4D97-AF65-F5344CB8AC3E}">
        <p14:creationId xmlns:p14="http://schemas.microsoft.com/office/powerpoint/2010/main" val="7894160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046F4-FB9A-478C-A382-B348F7918BB4}"/>
              </a:ext>
            </a:extLst>
          </p:cNvPr>
          <p:cNvSpPr>
            <a:spLocks noGrp="1"/>
          </p:cNvSpPr>
          <p:nvPr>
            <p:ph type="title"/>
          </p:nvPr>
        </p:nvSpPr>
        <p:spPr/>
        <p:txBody>
          <a:bodyPr/>
          <a:lstStyle/>
          <a:p>
            <a:r>
              <a:rPr lang="en-US" sz="4800"/>
              <a:t> </a:t>
            </a:r>
          </a:p>
        </p:txBody>
      </p:sp>
      <p:sp>
        <p:nvSpPr>
          <p:cNvPr id="3" name="Circle: Hollow 2">
            <a:extLst>
              <a:ext uri="{FF2B5EF4-FFF2-40B4-BE49-F238E27FC236}">
                <a16:creationId xmlns:a16="http://schemas.microsoft.com/office/drawing/2014/main" id="{85A60871-4B8E-4D28-A7D2-E4C2C5E1FD37}"/>
              </a:ext>
            </a:extLst>
          </p:cNvPr>
          <p:cNvSpPr/>
          <p:nvPr/>
        </p:nvSpPr>
        <p:spPr bwMode="auto">
          <a:xfrm>
            <a:off x="7298485" y="2391149"/>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E6CD688D-D33F-43FB-93ED-4F5957C32BC5}"/>
              </a:ext>
            </a:extLst>
          </p:cNvPr>
          <p:cNvSpPr txBox="1"/>
          <p:nvPr/>
        </p:nvSpPr>
        <p:spPr>
          <a:xfrm>
            <a:off x="9566542" y="6317662"/>
            <a:ext cx="1595026" cy="501662"/>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Secondary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(read-only)</a:t>
            </a:r>
          </a:p>
        </p:txBody>
      </p:sp>
      <p:sp>
        <p:nvSpPr>
          <p:cNvPr id="5" name="TextBox 4">
            <a:extLst>
              <a:ext uri="{FF2B5EF4-FFF2-40B4-BE49-F238E27FC236}">
                <a16:creationId xmlns:a16="http://schemas.microsoft.com/office/drawing/2014/main" id="{CEC6B8B7-CA23-4FE4-B1F9-7CE49D2A7C18}"/>
              </a:ext>
            </a:extLst>
          </p:cNvPr>
          <p:cNvSpPr txBox="1"/>
          <p:nvPr/>
        </p:nvSpPr>
        <p:spPr>
          <a:xfrm>
            <a:off x="7152546" y="1581622"/>
            <a:ext cx="1407475" cy="744805"/>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(read-write)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6" name="Straight Arrow Connector 5">
            <a:extLst>
              <a:ext uri="{FF2B5EF4-FFF2-40B4-BE49-F238E27FC236}">
                <a16:creationId xmlns:a16="http://schemas.microsoft.com/office/drawing/2014/main" id="{E5DA08CC-5CF6-4BB9-A226-8EC777F9D57C}"/>
              </a:ext>
            </a:extLst>
          </p:cNvPr>
          <p:cNvCxnSpPr>
            <a:cxnSpLocks/>
          </p:cNvCxnSpPr>
          <p:nvPr/>
        </p:nvCxnSpPr>
        <p:spPr>
          <a:xfrm>
            <a:off x="11185884" y="5805412"/>
            <a:ext cx="0" cy="79705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91EC343-B0AB-42E8-9F45-95631A370EE8}"/>
              </a:ext>
            </a:extLst>
          </p:cNvPr>
          <p:cNvCxnSpPr>
            <a:cxnSpLocks/>
          </p:cNvCxnSpPr>
          <p:nvPr/>
        </p:nvCxnSpPr>
        <p:spPr>
          <a:xfrm flipH="1" flipV="1">
            <a:off x="7041429" y="1799900"/>
            <a:ext cx="1969" cy="132741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60F24CE-6CE7-4A46-91DB-F36318A62C94}"/>
              </a:ext>
            </a:extLst>
          </p:cNvPr>
          <p:cNvSpPr txBox="1"/>
          <p:nvPr/>
        </p:nvSpPr>
        <p:spPr>
          <a:xfrm>
            <a:off x="8552675" y="2414591"/>
            <a:ext cx="1137978" cy="2585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29" name="Rectangle 28">
            <a:extLst>
              <a:ext uri="{FF2B5EF4-FFF2-40B4-BE49-F238E27FC236}">
                <a16:creationId xmlns:a16="http://schemas.microsoft.com/office/drawing/2014/main" id="{CCC38FD7-4C16-4FF8-9624-3C0633DBB312}"/>
              </a:ext>
            </a:extLst>
          </p:cNvPr>
          <p:cNvSpPr/>
          <p:nvPr/>
        </p:nvSpPr>
        <p:spPr bwMode="auto">
          <a:xfrm>
            <a:off x="9699131" y="3141320"/>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D69B56F3-12D4-43CF-A681-F46983456FC1}"/>
              </a:ext>
            </a:extLst>
          </p:cNvPr>
          <p:cNvSpPr/>
          <p:nvPr/>
        </p:nvSpPr>
        <p:spPr bwMode="auto">
          <a:xfrm rot="16200000">
            <a:off x="10808556" y="3355443"/>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705500E8-65D5-4E1B-9438-0A980E86BB18}"/>
              </a:ext>
            </a:extLst>
          </p:cNvPr>
          <p:cNvSpPr/>
          <p:nvPr/>
        </p:nvSpPr>
        <p:spPr bwMode="auto">
          <a:xfrm rot="16200000">
            <a:off x="10780327" y="3331472"/>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2E509DB2-DE55-4FDA-A61B-AD3E2366E3E7}"/>
              </a:ext>
            </a:extLst>
          </p:cNvPr>
          <p:cNvSpPr/>
          <p:nvPr/>
        </p:nvSpPr>
        <p:spPr bwMode="auto">
          <a:xfrm>
            <a:off x="11031371" y="3526172"/>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C450DD6D-B056-4A11-9E85-DF2CAAC29436}"/>
              </a:ext>
            </a:extLst>
          </p:cNvPr>
          <p:cNvSpPr/>
          <p:nvPr/>
        </p:nvSpPr>
        <p:spPr bwMode="auto">
          <a:xfrm>
            <a:off x="10957347" y="353531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Rectangle 33">
            <a:extLst>
              <a:ext uri="{FF2B5EF4-FFF2-40B4-BE49-F238E27FC236}">
                <a16:creationId xmlns:a16="http://schemas.microsoft.com/office/drawing/2014/main" id="{402EE8F4-BD85-4D31-93F1-1272B9825080}"/>
              </a:ext>
            </a:extLst>
          </p:cNvPr>
          <p:cNvSpPr/>
          <p:nvPr/>
        </p:nvSpPr>
        <p:spPr bwMode="auto">
          <a:xfrm>
            <a:off x="10836724" y="3544457"/>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0AC8D51D-02FC-4B48-A4C7-D04B5841917D}"/>
              </a:ext>
            </a:extLst>
          </p:cNvPr>
          <p:cNvSpPr/>
          <p:nvPr/>
        </p:nvSpPr>
        <p:spPr bwMode="auto">
          <a:xfrm>
            <a:off x="10892465" y="3539886"/>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3701A049-6DA0-40CE-983B-CE2EF2B1EE5E}"/>
              </a:ext>
            </a:extLst>
          </p:cNvPr>
          <p:cNvSpPr/>
          <p:nvPr/>
        </p:nvSpPr>
        <p:spPr bwMode="auto">
          <a:xfrm>
            <a:off x="10790127" y="354902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7B81E861-B771-4842-9B51-2C9A4AAC8677}"/>
              </a:ext>
            </a:extLst>
          </p:cNvPr>
          <p:cNvSpPr/>
          <p:nvPr/>
        </p:nvSpPr>
        <p:spPr bwMode="auto">
          <a:xfrm>
            <a:off x="10752672" y="3553600"/>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7EAC2045-4DEF-4AE4-92E3-85F64AD43E51}"/>
              </a:ext>
            </a:extLst>
          </p:cNvPr>
          <p:cNvSpPr/>
          <p:nvPr/>
        </p:nvSpPr>
        <p:spPr bwMode="auto">
          <a:xfrm>
            <a:off x="10724361" y="3558171"/>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0F261B49-0041-4C2C-B841-0E00A5A42ADC}"/>
              </a:ext>
            </a:extLst>
          </p:cNvPr>
          <p:cNvSpPr/>
          <p:nvPr/>
        </p:nvSpPr>
        <p:spPr bwMode="auto">
          <a:xfrm>
            <a:off x="9701373" y="4688547"/>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F4C7C4B9-F710-4ED3-BBD0-1B3E89B077B5}"/>
              </a:ext>
            </a:extLst>
          </p:cNvPr>
          <p:cNvSpPr/>
          <p:nvPr/>
        </p:nvSpPr>
        <p:spPr bwMode="auto">
          <a:xfrm rot="16200000">
            <a:off x="10810799" y="4902669"/>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Rounded Corners 40">
            <a:extLst>
              <a:ext uri="{FF2B5EF4-FFF2-40B4-BE49-F238E27FC236}">
                <a16:creationId xmlns:a16="http://schemas.microsoft.com/office/drawing/2014/main" id="{AFD04C5F-88E1-432E-91BF-80458AE72AB5}"/>
              </a:ext>
            </a:extLst>
          </p:cNvPr>
          <p:cNvSpPr/>
          <p:nvPr/>
        </p:nvSpPr>
        <p:spPr bwMode="auto">
          <a:xfrm rot="16200000">
            <a:off x="10782569" y="4878699"/>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DDF239DD-BD82-4F39-A588-9579880E3E4E}"/>
              </a:ext>
            </a:extLst>
          </p:cNvPr>
          <p:cNvSpPr/>
          <p:nvPr/>
        </p:nvSpPr>
        <p:spPr bwMode="auto">
          <a:xfrm>
            <a:off x="11033614" y="5073399"/>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58FFF2EA-E674-4A22-B664-16B9FC1B8898}"/>
              </a:ext>
            </a:extLst>
          </p:cNvPr>
          <p:cNvSpPr/>
          <p:nvPr/>
        </p:nvSpPr>
        <p:spPr bwMode="auto">
          <a:xfrm>
            <a:off x="10959589" y="5082541"/>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7CDADB81-70FF-4D78-ABE4-268B04337561}"/>
              </a:ext>
            </a:extLst>
          </p:cNvPr>
          <p:cNvSpPr/>
          <p:nvPr/>
        </p:nvSpPr>
        <p:spPr bwMode="auto">
          <a:xfrm>
            <a:off x="10838967" y="5091684"/>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A81C8F28-300F-4502-A5DD-E2AB819335F6}"/>
              </a:ext>
            </a:extLst>
          </p:cNvPr>
          <p:cNvSpPr/>
          <p:nvPr/>
        </p:nvSpPr>
        <p:spPr bwMode="auto">
          <a:xfrm>
            <a:off x="10894708" y="5087113"/>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F76B9A11-1790-4296-A81C-01DCC1F1D91D}"/>
              </a:ext>
            </a:extLst>
          </p:cNvPr>
          <p:cNvSpPr/>
          <p:nvPr/>
        </p:nvSpPr>
        <p:spPr bwMode="auto">
          <a:xfrm>
            <a:off x="10792370" y="5096255"/>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EA60F9E8-5A64-4839-AD8D-1EA1C9E73599}"/>
              </a:ext>
            </a:extLst>
          </p:cNvPr>
          <p:cNvSpPr/>
          <p:nvPr/>
        </p:nvSpPr>
        <p:spPr bwMode="auto">
          <a:xfrm>
            <a:off x="10754915" y="5100827"/>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FEAE5D90-CAE0-4BC5-803E-C864E45473B0}"/>
              </a:ext>
            </a:extLst>
          </p:cNvPr>
          <p:cNvSpPr/>
          <p:nvPr/>
        </p:nvSpPr>
        <p:spPr bwMode="auto">
          <a:xfrm>
            <a:off x="10726603" y="5105398"/>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FFBC1292-5855-42B3-8F9F-BA71F83B7740}"/>
              </a:ext>
            </a:extLst>
          </p:cNvPr>
          <p:cNvSpPr txBox="1"/>
          <p:nvPr/>
        </p:nvSpPr>
        <p:spPr>
          <a:xfrm>
            <a:off x="10492283" y="3189953"/>
            <a:ext cx="881946" cy="2031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50" name="TextBox 49">
            <a:extLst>
              <a:ext uri="{FF2B5EF4-FFF2-40B4-BE49-F238E27FC236}">
                <a16:creationId xmlns:a16="http://schemas.microsoft.com/office/drawing/2014/main" id="{4541DA95-EC91-4290-991C-5D2D4401E8E3}"/>
              </a:ext>
            </a:extLst>
          </p:cNvPr>
          <p:cNvSpPr txBox="1"/>
          <p:nvPr/>
        </p:nvSpPr>
        <p:spPr>
          <a:xfrm>
            <a:off x="9614624" y="3970548"/>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1" name="TextBox 50">
            <a:extLst>
              <a:ext uri="{FF2B5EF4-FFF2-40B4-BE49-F238E27FC236}">
                <a16:creationId xmlns:a16="http://schemas.microsoft.com/office/drawing/2014/main" id="{77FF13A9-183A-46B8-A54A-A92D66F97996}"/>
              </a:ext>
            </a:extLst>
          </p:cNvPr>
          <p:cNvSpPr txBox="1"/>
          <p:nvPr/>
        </p:nvSpPr>
        <p:spPr>
          <a:xfrm>
            <a:off x="7601041" y="3949810"/>
            <a:ext cx="1024613"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52" name="TextBox 51">
            <a:extLst>
              <a:ext uri="{FF2B5EF4-FFF2-40B4-BE49-F238E27FC236}">
                <a16:creationId xmlns:a16="http://schemas.microsoft.com/office/drawing/2014/main" id="{7B20FAC0-8B88-4D98-8E61-B2D56B6643CE}"/>
              </a:ext>
            </a:extLst>
          </p:cNvPr>
          <p:cNvSpPr txBox="1"/>
          <p:nvPr/>
        </p:nvSpPr>
        <p:spPr>
          <a:xfrm>
            <a:off x="10310877" y="5497325"/>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3" name="TextBox 52">
            <a:extLst>
              <a:ext uri="{FF2B5EF4-FFF2-40B4-BE49-F238E27FC236}">
                <a16:creationId xmlns:a16="http://schemas.microsoft.com/office/drawing/2014/main" id="{F86C4299-ECBE-4D3E-A4E5-7D3A2397E0A1}"/>
              </a:ext>
            </a:extLst>
          </p:cNvPr>
          <p:cNvSpPr txBox="1"/>
          <p:nvPr/>
        </p:nvSpPr>
        <p:spPr>
          <a:xfrm>
            <a:off x="6806172" y="5509046"/>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cxnSp>
        <p:nvCxnSpPr>
          <p:cNvPr id="54" name="Straight Arrow Connector 53">
            <a:extLst>
              <a:ext uri="{FF2B5EF4-FFF2-40B4-BE49-F238E27FC236}">
                <a16:creationId xmlns:a16="http://schemas.microsoft.com/office/drawing/2014/main" id="{872530E2-6F03-428D-A12A-21DBC01C575D}"/>
              </a:ext>
            </a:extLst>
          </p:cNvPr>
          <p:cNvCxnSpPr>
            <a:endCxn id="10" idx="2"/>
          </p:cNvCxnSpPr>
          <p:nvPr/>
        </p:nvCxnSpPr>
        <p:spPr>
          <a:xfrm flipH="1">
            <a:off x="8419628" y="3544457"/>
            <a:ext cx="1164520" cy="45415"/>
          </a:xfrm>
          <a:prstGeom prst="straightConnector1">
            <a:avLst/>
          </a:prstGeom>
          <a:ln w="38100">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B43FDFD-B209-4E95-B0C5-16B196A3DB18}"/>
              </a:ext>
            </a:extLst>
          </p:cNvPr>
          <p:cNvCxnSpPr>
            <a:cxnSpLocks/>
            <a:endCxn id="41" idx="3"/>
          </p:cNvCxnSpPr>
          <p:nvPr/>
        </p:nvCxnSpPr>
        <p:spPr>
          <a:xfrm flipH="1">
            <a:off x="10923227" y="3937072"/>
            <a:ext cx="63791" cy="1035397"/>
          </a:xfrm>
          <a:prstGeom prst="straightConnector1">
            <a:avLst/>
          </a:prstGeom>
          <a:ln w="28575">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2309D68-0C7D-4D4A-B401-55F306D31BBA}"/>
              </a:ext>
            </a:extLst>
          </p:cNvPr>
          <p:cNvCxnSpPr>
            <a:cxnSpLocks/>
          </p:cNvCxnSpPr>
          <p:nvPr/>
        </p:nvCxnSpPr>
        <p:spPr>
          <a:xfrm>
            <a:off x="11291057" y="1767017"/>
            <a:ext cx="0" cy="1177929"/>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0BC3D4E-DBA4-46F4-BB2A-7AEB069CC7D1}"/>
              </a:ext>
            </a:extLst>
          </p:cNvPr>
          <p:cNvCxnSpPr>
            <a:cxnSpLocks/>
          </p:cNvCxnSpPr>
          <p:nvPr/>
        </p:nvCxnSpPr>
        <p:spPr>
          <a:xfrm flipV="1">
            <a:off x="8501670" y="3725486"/>
            <a:ext cx="1214153" cy="40071"/>
          </a:xfrm>
          <a:prstGeom prst="straightConnector1">
            <a:avLst/>
          </a:prstGeom>
          <a:ln w="38100">
            <a:solidFill>
              <a:srgbClr val="FF000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80F2353-E69D-4725-A607-2A0FF2A19E0E}"/>
              </a:ext>
            </a:extLst>
          </p:cNvPr>
          <p:cNvCxnSpPr>
            <a:cxnSpLocks/>
          </p:cNvCxnSpPr>
          <p:nvPr/>
        </p:nvCxnSpPr>
        <p:spPr>
          <a:xfrm flipV="1">
            <a:off x="8552675" y="3848934"/>
            <a:ext cx="1135108" cy="955013"/>
          </a:xfrm>
          <a:prstGeom prst="straightConnector1">
            <a:avLst/>
          </a:prstGeom>
          <a:ln w="38100">
            <a:solidFill>
              <a:srgbClr val="FF000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8DC5CA52-20CF-4D11-89FB-58FE7CD7F48A}"/>
              </a:ext>
            </a:extLst>
          </p:cNvPr>
          <p:cNvSpPr/>
          <p:nvPr/>
        </p:nvSpPr>
        <p:spPr bwMode="auto">
          <a:xfrm>
            <a:off x="6501426" y="2191886"/>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1" name="Group 60">
            <a:extLst>
              <a:ext uri="{FF2B5EF4-FFF2-40B4-BE49-F238E27FC236}">
                <a16:creationId xmlns:a16="http://schemas.microsoft.com/office/drawing/2014/main" id="{495EAA7D-8C67-4740-9C84-79C654130CF1}"/>
              </a:ext>
            </a:extLst>
          </p:cNvPr>
          <p:cNvGrpSpPr/>
          <p:nvPr/>
        </p:nvGrpSpPr>
        <p:grpSpPr>
          <a:xfrm>
            <a:off x="5913740" y="1621810"/>
            <a:ext cx="919753" cy="1062911"/>
            <a:chOff x="4064268" y="5053939"/>
            <a:chExt cx="1474485" cy="1595066"/>
          </a:xfrm>
        </p:grpSpPr>
        <p:sp>
          <p:nvSpPr>
            <p:cNvPr id="62" name="Cylinder 61">
              <a:extLst>
                <a:ext uri="{FF2B5EF4-FFF2-40B4-BE49-F238E27FC236}">
                  <a16:creationId xmlns:a16="http://schemas.microsoft.com/office/drawing/2014/main" id="{6A4168D1-2F43-4D00-9817-472DB87A0508}"/>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146">
              <a:extLst>
                <a:ext uri="{FF2B5EF4-FFF2-40B4-BE49-F238E27FC236}">
                  <a16:creationId xmlns:a16="http://schemas.microsoft.com/office/drawing/2014/main" id="{66C6244D-14BB-4033-99E9-563E93F0E2F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AC92844-F690-4763-ABC9-8BD7AA35AF6A}"/>
              </a:ext>
            </a:extLst>
          </p:cNvPr>
          <p:cNvGrpSpPr/>
          <p:nvPr/>
        </p:nvGrpSpPr>
        <p:grpSpPr>
          <a:xfrm>
            <a:off x="6935117" y="3141319"/>
            <a:ext cx="1605835" cy="797056"/>
            <a:chOff x="5201338" y="2355989"/>
            <a:chExt cx="1204376" cy="597792"/>
          </a:xfrm>
        </p:grpSpPr>
        <p:sp>
          <p:nvSpPr>
            <p:cNvPr id="9" name="Rectangle 8">
              <a:extLst>
                <a:ext uri="{FF2B5EF4-FFF2-40B4-BE49-F238E27FC236}">
                  <a16:creationId xmlns:a16="http://schemas.microsoft.com/office/drawing/2014/main" id="{8A38A644-2173-4714-9E92-9E490404B8AD}"/>
                </a:ext>
              </a:extLst>
            </p:cNvPr>
            <p:cNvSpPr/>
            <p:nvPr/>
          </p:nvSpPr>
          <p:spPr bwMode="auto">
            <a:xfrm>
              <a:off x="5201338" y="235598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504E828F-70BA-4D7E-B09C-01BC80069953}"/>
                </a:ext>
              </a:extLst>
            </p:cNvPr>
            <p:cNvSpPr/>
            <p:nvPr/>
          </p:nvSpPr>
          <p:spPr bwMode="auto">
            <a:xfrm rot="16200000">
              <a:off x="6033407" y="251658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7895942C-F112-4DC0-B8E7-33D1BFAD9D30}"/>
                </a:ext>
              </a:extLst>
            </p:cNvPr>
            <p:cNvSpPr/>
            <p:nvPr/>
          </p:nvSpPr>
          <p:spPr bwMode="auto">
            <a:xfrm rot="16200000">
              <a:off x="6012235" y="249860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DBCD9A36-99A1-4F8C-8422-3ED4E389FCFB}"/>
                </a:ext>
              </a:extLst>
            </p:cNvPr>
            <p:cNvSpPr/>
            <p:nvPr/>
          </p:nvSpPr>
          <p:spPr bwMode="auto">
            <a:xfrm>
              <a:off x="6200518" y="264462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F5970C14-AC6E-44FB-B976-F4B6684400B4}"/>
                </a:ext>
              </a:extLst>
            </p:cNvPr>
            <p:cNvSpPr/>
            <p:nvPr/>
          </p:nvSpPr>
          <p:spPr bwMode="auto">
            <a:xfrm>
              <a:off x="6145000" y="265148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13BDD1FC-5150-4059-8B86-B40F003AB287}"/>
                </a:ext>
              </a:extLst>
            </p:cNvPr>
            <p:cNvSpPr/>
            <p:nvPr/>
          </p:nvSpPr>
          <p:spPr bwMode="auto">
            <a:xfrm>
              <a:off x="6054533" y="265834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180A6C8F-D64C-4ADE-A9FF-2A55CDA72BE3}"/>
                </a:ext>
              </a:extLst>
            </p:cNvPr>
            <p:cNvSpPr/>
            <p:nvPr/>
          </p:nvSpPr>
          <p:spPr bwMode="auto">
            <a:xfrm>
              <a:off x="6096338" y="265491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5E087251-1025-45A7-9F49-61CA30A34392}"/>
                </a:ext>
              </a:extLst>
            </p:cNvPr>
            <p:cNvSpPr/>
            <p:nvPr/>
          </p:nvSpPr>
          <p:spPr bwMode="auto">
            <a:xfrm>
              <a:off x="6019585" y="266177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B893EF00-5DB0-4D79-A4C2-8EC01F9C8CC2}"/>
                </a:ext>
              </a:extLst>
            </p:cNvPr>
            <p:cNvSpPr/>
            <p:nvPr/>
          </p:nvSpPr>
          <p:spPr bwMode="auto">
            <a:xfrm>
              <a:off x="5991494" y="266519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C4D75B51-317F-4E9F-8EBC-99DC603ACDAD}"/>
                </a:ext>
              </a:extLst>
            </p:cNvPr>
            <p:cNvSpPr/>
            <p:nvPr/>
          </p:nvSpPr>
          <p:spPr bwMode="auto">
            <a:xfrm>
              <a:off x="5970260" y="266862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0BEB5360-6224-4852-A880-1218170C1F4E}"/>
                </a:ext>
              </a:extLst>
            </p:cNvPr>
            <p:cNvGrpSpPr/>
            <p:nvPr/>
          </p:nvGrpSpPr>
          <p:grpSpPr>
            <a:xfrm>
              <a:off x="5298005" y="2489935"/>
              <a:ext cx="363610" cy="343672"/>
              <a:chOff x="3126210" y="3596665"/>
              <a:chExt cx="533672" cy="485265"/>
            </a:xfrm>
          </p:grpSpPr>
          <p:sp>
            <p:nvSpPr>
              <p:cNvPr id="65" name="Rectangle: Rounded Corners 64">
                <a:extLst>
                  <a:ext uri="{FF2B5EF4-FFF2-40B4-BE49-F238E27FC236}">
                    <a16:creationId xmlns:a16="http://schemas.microsoft.com/office/drawing/2014/main" id="{67C301AF-9FEA-4933-B83E-428DB9661CF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4DE8AC5F-8B9F-42A7-A20D-8BFBCE1CCC7B}"/>
                  </a:ext>
                </a:extLst>
              </p:cNvPr>
              <p:cNvGrpSpPr/>
              <p:nvPr/>
            </p:nvGrpSpPr>
            <p:grpSpPr>
              <a:xfrm>
                <a:off x="3193120" y="3635709"/>
                <a:ext cx="417355" cy="420612"/>
                <a:chOff x="4536491" y="2027077"/>
                <a:chExt cx="556480" cy="560817"/>
              </a:xfrm>
            </p:grpSpPr>
            <p:sp>
              <p:nvSpPr>
                <p:cNvPr id="67" name="chip 4">
                  <a:extLst>
                    <a:ext uri="{FF2B5EF4-FFF2-40B4-BE49-F238E27FC236}">
                      <a16:creationId xmlns:a16="http://schemas.microsoft.com/office/drawing/2014/main" id="{50E9A26F-6998-4F95-9B2F-BDEE9B2532F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chip 4">
                  <a:extLst>
                    <a:ext uri="{FF2B5EF4-FFF2-40B4-BE49-F238E27FC236}">
                      <a16:creationId xmlns:a16="http://schemas.microsoft.com/office/drawing/2014/main" id="{E4F6F920-1B66-4FC2-9106-595E1185B9E5}"/>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chip 4">
                  <a:extLst>
                    <a:ext uri="{FF2B5EF4-FFF2-40B4-BE49-F238E27FC236}">
                      <a16:creationId xmlns:a16="http://schemas.microsoft.com/office/drawing/2014/main" id="{5B94A64E-CDE4-4A94-8166-F8318E1CA05C}"/>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chip 4">
                  <a:extLst>
                    <a:ext uri="{FF2B5EF4-FFF2-40B4-BE49-F238E27FC236}">
                      <a16:creationId xmlns:a16="http://schemas.microsoft.com/office/drawing/2014/main" id="{815E0781-6F50-4221-9CA5-606A1BC23F48}"/>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05" name="Group 104">
            <a:extLst>
              <a:ext uri="{FF2B5EF4-FFF2-40B4-BE49-F238E27FC236}">
                <a16:creationId xmlns:a16="http://schemas.microsoft.com/office/drawing/2014/main" id="{9958CA39-E785-48E5-9461-205D35ECE954}"/>
              </a:ext>
            </a:extLst>
          </p:cNvPr>
          <p:cNvGrpSpPr/>
          <p:nvPr/>
        </p:nvGrpSpPr>
        <p:grpSpPr>
          <a:xfrm>
            <a:off x="6948709" y="4688545"/>
            <a:ext cx="1605835" cy="797056"/>
            <a:chOff x="5211532" y="3516409"/>
            <a:chExt cx="1204376" cy="597792"/>
          </a:xfrm>
        </p:grpSpPr>
        <p:sp>
          <p:nvSpPr>
            <p:cNvPr id="19" name="Rectangle 18">
              <a:extLst>
                <a:ext uri="{FF2B5EF4-FFF2-40B4-BE49-F238E27FC236}">
                  <a16:creationId xmlns:a16="http://schemas.microsoft.com/office/drawing/2014/main" id="{9B524713-BC09-469F-8F0E-082340DB2A3F}"/>
                </a:ext>
              </a:extLst>
            </p:cNvPr>
            <p:cNvSpPr/>
            <p:nvPr/>
          </p:nvSpPr>
          <p:spPr bwMode="auto">
            <a:xfrm>
              <a:off x="5211532" y="351640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47FA10E-349E-4C23-91C6-A323F1B965C9}"/>
                </a:ext>
              </a:extLst>
            </p:cNvPr>
            <p:cNvSpPr/>
            <p:nvPr/>
          </p:nvSpPr>
          <p:spPr bwMode="auto">
            <a:xfrm rot="16200000">
              <a:off x="6043601" y="367700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68887297-A6ED-4A5E-BB47-F04BFE5FBD43}"/>
                </a:ext>
              </a:extLst>
            </p:cNvPr>
            <p:cNvSpPr/>
            <p:nvPr/>
          </p:nvSpPr>
          <p:spPr bwMode="auto">
            <a:xfrm rot="16200000">
              <a:off x="6022429" y="365902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74677A13-F634-455B-8FE1-5C6C3278A005}"/>
                </a:ext>
              </a:extLst>
            </p:cNvPr>
            <p:cNvSpPr/>
            <p:nvPr/>
          </p:nvSpPr>
          <p:spPr bwMode="auto">
            <a:xfrm>
              <a:off x="6210712" y="380504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204E3DDE-071A-40F0-AFEA-87BEC7CD1BB8}"/>
                </a:ext>
              </a:extLst>
            </p:cNvPr>
            <p:cNvSpPr/>
            <p:nvPr/>
          </p:nvSpPr>
          <p:spPr bwMode="auto">
            <a:xfrm>
              <a:off x="6155194" y="381190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FA81E3A4-E200-4F8C-9C70-4A9185D32868}"/>
                </a:ext>
              </a:extLst>
            </p:cNvPr>
            <p:cNvSpPr/>
            <p:nvPr/>
          </p:nvSpPr>
          <p:spPr bwMode="auto">
            <a:xfrm>
              <a:off x="6064727" y="381876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330FB33-C9DE-4A93-B8AF-02DFD8440E3D}"/>
                </a:ext>
              </a:extLst>
            </p:cNvPr>
            <p:cNvSpPr/>
            <p:nvPr/>
          </p:nvSpPr>
          <p:spPr bwMode="auto">
            <a:xfrm>
              <a:off x="6106532" y="381533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9CE61516-4EA1-44C9-889D-A84BD43DE218}"/>
                </a:ext>
              </a:extLst>
            </p:cNvPr>
            <p:cNvSpPr/>
            <p:nvPr/>
          </p:nvSpPr>
          <p:spPr bwMode="auto">
            <a:xfrm>
              <a:off x="6029779" y="382219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669D4F18-4D82-4DF5-8A6E-21BB6E1CAF44}"/>
                </a:ext>
              </a:extLst>
            </p:cNvPr>
            <p:cNvSpPr/>
            <p:nvPr/>
          </p:nvSpPr>
          <p:spPr bwMode="auto">
            <a:xfrm>
              <a:off x="6001688" y="382561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EA9CEE2-0C30-469A-B7F6-ABA4342E5C87}"/>
                </a:ext>
              </a:extLst>
            </p:cNvPr>
            <p:cNvSpPr/>
            <p:nvPr/>
          </p:nvSpPr>
          <p:spPr bwMode="auto">
            <a:xfrm>
              <a:off x="5980454" y="382904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A5DB460-5D16-4DC0-9F40-F657AA3C7D64}"/>
                </a:ext>
              </a:extLst>
            </p:cNvPr>
            <p:cNvGrpSpPr/>
            <p:nvPr/>
          </p:nvGrpSpPr>
          <p:grpSpPr>
            <a:xfrm>
              <a:off x="5282548" y="3640070"/>
              <a:ext cx="363610" cy="343672"/>
              <a:chOff x="3126210" y="3596665"/>
              <a:chExt cx="533672" cy="485265"/>
            </a:xfrm>
          </p:grpSpPr>
          <p:sp>
            <p:nvSpPr>
              <p:cNvPr id="72" name="Rectangle: Rounded Corners 71">
                <a:extLst>
                  <a:ext uri="{FF2B5EF4-FFF2-40B4-BE49-F238E27FC236}">
                    <a16:creationId xmlns:a16="http://schemas.microsoft.com/office/drawing/2014/main" id="{146E8C7D-F211-4AEC-8AE9-5BD327CE845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72">
                <a:extLst>
                  <a:ext uri="{FF2B5EF4-FFF2-40B4-BE49-F238E27FC236}">
                    <a16:creationId xmlns:a16="http://schemas.microsoft.com/office/drawing/2014/main" id="{679701AA-C94D-4083-828B-D69EC0AD1731}"/>
                  </a:ext>
                </a:extLst>
              </p:cNvPr>
              <p:cNvGrpSpPr/>
              <p:nvPr/>
            </p:nvGrpSpPr>
            <p:grpSpPr>
              <a:xfrm>
                <a:off x="3193120" y="3635709"/>
                <a:ext cx="417355" cy="420612"/>
                <a:chOff x="4536491" y="2027077"/>
                <a:chExt cx="556480" cy="560817"/>
              </a:xfrm>
            </p:grpSpPr>
            <p:sp>
              <p:nvSpPr>
                <p:cNvPr id="74" name="chip 4">
                  <a:extLst>
                    <a:ext uri="{FF2B5EF4-FFF2-40B4-BE49-F238E27FC236}">
                      <a16:creationId xmlns:a16="http://schemas.microsoft.com/office/drawing/2014/main" id="{B55108BE-0A80-4644-B932-6C9300AB3AF8}"/>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chip 4">
                  <a:extLst>
                    <a:ext uri="{FF2B5EF4-FFF2-40B4-BE49-F238E27FC236}">
                      <a16:creationId xmlns:a16="http://schemas.microsoft.com/office/drawing/2014/main" id="{0F128B98-23B0-42E0-882D-D02C8209159D}"/>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chip 4">
                  <a:extLst>
                    <a:ext uri="{FF2B5EF4-FFF2-40B4-BE49-F238E27FC236}">
                      <a16:creationId xmlns:a16="http://schemas.microsoft.com/office/drawing/2014/main" id="{6ABA9C82-B415-497C-8945-BCB6BEE65E95}"/>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chip 4">
                  <a:extLst>
                    <a:ext uri="{FF2B5EF4-FFF2-40B4-BE49-F238E27FC236}">
                      <a16:creationId xmlns:a16="http://schemas.microsoft.com/office/drawing/2014/main" id="{D19F5D7C-DD57-4E57-829F-10FC1422B93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78" name="Group 77">
            <a:extLst>
              <a:ext uri="{FF2B5EF4-FFF2-40B4-BE49-F238E27FC236}">
                <a16:creationId xmlns:a16="http://schemas.microsoft.com/office/drawing/2014/main" id="{598A20D4-B277-4128-98F5-3200A2277539}"/>
              </a:ext>
            </a:extLst>
          </p:cNvPr>
          <p:cNvGrpSpPr/>
          <p:nvPr/>
        </p:nvGrpSpPr>
        <p:grpSpPr>
          <a:xfrm>
            <a:off x="9817463" y="3344148"/>
            <a:ext cx="484813" cy="458229"/>
            <a:chOff x="3126210" y="3596665"/>
            <a:chExt cx="533672" cy="485265"/>
          </a:xfrm>
        </p:grpSpPr>
        <p:sp>
          <p:nvSpPr>
            <p:cNvPr id="79" name="Rectangle: Rounded Corners 78">
              <a:extLst>
                <a:ext uri="{FF2B5EF4-FFF2-40B4-BE49-F238E27FC236}">
                  <a16:creationId xmlns:a16="http://schemas.microsoft.com/office/drawing/2014/main" id="{CF8D01B3-0090-4F1F-81F0-76666A5E5B61}"/>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3331596-A845-4E72-8F39-C415CBD16C92}"/>
                </a:ext>
              </a:extLst>
            </p:cNvPr>
            <p:cNvGrpSpPr/>
            <p:nvPr/>
          </p:nvGrpSpPr>
          <p:grpSpPr>
            <a:xfrm>
              <a:off x="3193120" y="3635709"/>
              <a:ext cx="417355" cy="420612"/>
              <a:chOff x="4536491" y="2027077"/>
              <a:chExt cx="556480" cy="560817"/>
            </a:xfrm>
          </p:grpSpPr>
          <p:sp>
            <p:nvSpPr>
              <p:cNvPr id="81" name="chip 4">
                <a:extLst>
                  <a:ext uri="{FF2B5EF4-FFF2-40B4-BE49-F238E27FC236}">
                    <a16:creationId xmlns:a16="http://schemas.microsoft.com/office/drawing/2014/main" id="{17347083-CC82-4A45-95B0-6BFEF90403C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4">
                <a:extLst>
                  <a:ext uri="{FF2B5EF4-FFF2-40B4-BE49-F238E27FC236}">
                    <a16:creationId xmlns:a16="http://schemas.microsoft.com/office/drawing/2014/main" id="{90AE1C98-2BB5-4C4F-964F-ABCBED69AEF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4">
                <a:extLst>
                  <a:ext uri="{FF2B5EF4-FFF2-40B4-BE49-F238E27FC236}">
                    <a16:creationId xmlns:a16="http://schemas.microsoft.com/office/drawing/2014/main" id="{77807ED4-2AAB-420E-8217-FBDE02D9BF29}"/>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4">
                <a:extLst>
                  <a:ext uri="{FF2B5EF4-FFF2-40B4-BE49-F238E27FC236}">
                    <a16:creationId xmlns:a16="http://schemas.microsoft.com/office/drawing/2014/main" id="{4E89282B-392C-439E-BB69-26C7C73AC88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85" name="Group 84">
            <a:extLst>
              <a:ext uri="{FF2B5EF4-FFF2-40B4-BE49-F238E27FC236}">
                <a16:creationId xmlns:a16="http://schemas.microsoft.com/office/drawing/2014/main" id="{39D00B9E-2A72-43BB-B317-F390C1061823}"/>
              </a:ext>
            </a:extLst>
          </p:cNvPr>
          <p:cNvGrpSpPr/>
          <p:nvPr/>
        </p:nvGrpSpPr>
        <p:grpSpPr>
          <a:xfrm>
            <a:off x="9795092" y="4854168"/>
            <a:ext cx="484813" cy="458229"/>
            <a:chOff x="3126210" y="3596665"/>
            <a:chExt cx="533672" cy="485265"/>
          </a:xfrm>
        </p:grpSpPr>
        <p:sp>
          <p:nvSpPr>
            <p:cNvPr id="86" name="Rectangle: Rounded Corners 85">
              <a:extLst>
                <a:ext uri="{FF2B5EF4-FFF2-40B4-BE49-F238E27FC236}">
                  <a16:creationId xmlns:a16="http://schemas.microsoft.com/office/drawing/2014/main" id="{C7063F22-A016-4F12-8E60-B9EE127E47C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5941055A-F87F-4A77-8D92-8B7CC63DD39E}"/>
                </a:ext>
              </a:extLst>
            </p:cNvPr>
            <p:cNvGrpSpPr/>
            <p:nvPr/>
          </p:nvGrpSpPr>
          <p:grpSpPr>
            <a:xfrm>
              <a:off x="3193120" y="3635709"/>
              <a:ext cx="417355" cy="420612"/>
              <a:chOff x="4536491" y="2027077"/>
              <a:chExt cx="556480" cy="560817"/>
            </a:xfrm>
          </p:grpSpPr>
          <p:sp>
            <p:nvSpPr>
              <p:cNvPr id="88" name="chip 4">
                <a:extLst>
                  <a:ext uri="{FF2B5EF4-FFF2-40B4-BE49-F238E27FC236}">
                    <a16:creationId xmlns:a16="http://schemas.microsoft.com/office/drawing/2014/main" id="{0C705C3E-820B-4743-90AC-F203BDA79F2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chip 4">
                <a:extLst>
                  <a:ext uri="{FF2B5EF4-FFF2-40B4-BE49-F238E27FC236}">
                    <a16:creationId xmlns:a16="http://schemas.microsoft.com/office/drawing/2014/main" id="{D1BA8044-0DCB-4D29-9996-00CCA1CF899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chip 4">
                <a:extLst>
                  <a:ext uri="{FF2B5EF4-FFF2-40B4-BE49-F238E27FC236}">
                    <a16:creationId xmlns:a16="http://schemas.microsoft.com/office/drawing/2014/main" id="{F1CBE4E5-711A-40A1-BE24-5E97B3287CF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chip 4">
                <a:extLst>
                  <a:ext uri="{FF2B5EF4-FFF2-40B4-BE49-F238E27FC236}">
                    <a16:creationId xmlns:a16="http://schemas.microsoft.com/office/drawing/2014/main" id="{6C92B5F0-1814-4AD1-9F61-7F9A2A70629F}"/>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46" name="Group 145">
            <a:extLst>
              <a:ext uri="{FF2B5EF4-FFF2-40B4-BE49-F238E27FC236}">
                <a16:creationId xmlns:a16="http://schemas.microsoft.com/office/drawing/2014/main" id="{0AF4905E-7B76-48AF-986D-160B0EE830C3}"/>
              </a:ext>
            </a:extLst>
          </p:cNvPr>
          <p:cNvGrpSpPr/>
          <p:nvPr/>
        </p:nvGrpSpPr>
        <p:grpSpPr>
          <a:xfrm>
            <a:off x="4491205" y="4669936"/>
            <a:ext cx="1605835" cy="797056"/>
            <a:chOff x="3368404" y="3502452"/>
            <a:chExt cx="1204376" cy="597792"/>
          </a:xfrm>
        </p:grpSpPr>
        <p:sp>
          <p:nvSpPr>
            <p:cNvPr id="107" name="Rectangle 106">
              <a:extLst>
                <a:ext uri="{FF2B5EF4-FFF2-40B4-BE49-F238E27FC236}">
                  <a16:creationId xmlns:a16="http://schemas.microsoft.com/office/drawing/2014/main" id="{99ACBD53-5B90-4740-BCE0-FB5A8FC4C2E8}"/>
                </a:ext>
              </a:extLst>
            </p:cNvPr>
            <p:cNvSpPr/>
            <p:nvPr/>
          </p:nvSpPr>
          <p:spPr bwMode="auto">
            <a:xfrm>
              <a:off x="3368404" y="3502452"/>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8" name="Rectangle: Rounded Corners 107">
              <a:extLst>
                <a:ext uri="{FF2B5EF4-FFF2-40B4-BE49-F238E27FC236}">
                  <a16:creationId xmlns:a16="http://schemas.microsoft.com/office/drawing/2014/main" id="{10F50B7D-EAA1-4BFF-A663-3CA32FA21DC6}"/>
                </a:ext>
              </a:extLst>
            </p:cNvPr>
            <p:cNvSpPr/>
            <p:nvPr/>
          </p:nvSpPr>
          <p:spPr bwMode="auto">
            <a:xfrm rot="16200000">
              <a:off x="4200473" y="36630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Rectangle: Rounded Corners 108">
              <a:extLst>
                <a:ext uri="{FF2B5EF4-FFF2-40B4-BE49-F238E27FC236}">
                  <a16:creationId xmlns:a16="http://schemas.microsoft.com/office/drawing/2014/main" id="{FF74B2FB-B27B-4D62-AA0E-287A63449418}"/>
                </a:ext>
              </a:extLst>
            </p:cNvPr>
            <p:cNvSpPr/>
            <p:nvPr/>
          </p:nvSpPr>
          <p:spPr bwMode="auto">
            <a:xfrm rot="16200000">
              <a:off x="4179301" y="3645066"/>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5" name="Rectangle 114">
              <a:extLst>
                <a:ext uri="{FF2B5EF4-FFF2-40B4-BE49-F238E27FC236}">
                  <a16:creationId xmlns:a16="http://schemas.microsoft.com/office/drawing/2014/main" id="{42804241-0D9C-4F0C-A301-BE66E6DFD4A7}"/>
                </a:ext>
              </a:extLst>
            </p:cNvPr>
            <p:cNvSpPr/>
            <p:nvPr/>
          </p:nvSpPr>
          <p:spPr bwMode="auto">
            <a:xfrm>
              <a:off x="4158560" y="38116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6" name="Rectangle 115">
              <a:extLst>
                <a:ext uri="{FF2B5EF4-FFF2-40B4-BE49-F238E27FC236}">
                  <a16:creationId xmlns:a16="http://schemas.microsoft.com/office/drawing/2014/main" id="{F11B1230-510C-40C1-935F-BB35B3262DA5}"/>
                </a:ext>
              </a:extLst>
            </p:cNvPr>
            <p:cNvSpPr/>
            <p:nvPr/>
          </p:nvSpPr>
          <p:spPr bwMode="auto">
            <a:xfrm>
              <a:off x="4137326" y="38150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7C8F71F6-8FA7-4E0B-9836-1C02879B6FE3}"/>
                </a:ext>
              </a:extLst>
            </p:cNvPr>
            <p:cNvGrpSpPr/>
            <p:nvPr/>
          </p:nvGrpSpPr>
          <p:grpSpPr>
            <a:xfrm>
              <a:off x="3439420" y="3626113"/>
              <a:ext cx="363610" cy="343672"/>
              <a:chOff x="3126210" y="3596665"/>
              <a:chExt cx="533672" cy="485265"/>
            </a:xfrm>
          </p:grpSpPr>
          <p:sp>
            <p:nvSpPr>
              <p:cNvPr id="118" name="Rectangle: Rounded Corners 117">
                <a:extLst>
                  <a:ext uri="{FF2B5EF4-FFF2-40B4-BE49-F238E27FC236}">
                    <a16:creationId xmlns:a16="http://schemas.microsoft.com/office/drawing/2014/main" id="{65E63D43-287B-4277-B21B-424BAB9C068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9" name="Group 118">
                <a:extLst>
                  <a:ext uri="{FF2B5EF4-FFF2-40B4-BE49-F238E27FC236}">
                    <a16:creationId xmlns:a16="http://schemas.microsoft.com/office/drawing/2014/main" id="{C8044916-1E75-4BCD-8469-A4E5ECEA844F}"/>
                  </a:ext>
                </a:extLst>
              </p:cNvPr>
              <p:cNvGrpSpPr/>
              <p:nvPr/>
            </p:nvGrpSpPr>
            <p:grpSpPr>
              <a:xfrm>
                <a:off x="3193120" y="3635709"/>
                <a:ext cx="417355" cy="420612"/>
                <a:chOff x="4536491" y="2027077"/>
                <a:chExt cx="556480" cy="560817"/>
              </a:xfrm>
            </p:grpSpPr>
            <p:sp>
              <p:nvSpPr>
                <p:cNvPr id="120" name="chip 4">
                  <a:extLst>
                    <a:ext uri="{FF2B5EF4-FFF2-40B4-BE49-F238E27FC236}">
                      <a16:creationId xmlns:a16="http://schemas.microsoft.com/office/drawing/2014/main" id="{9DB70187-B1EA-4452-B636-4CA98F5F062C}"/>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chip 4">
                  <a:extLst>
                    <a:ext uri="{FF2B5EF4-FFF2-40B4-BE49-F238E27FC236}">
                      <a16:creationId xmlns:a16="http://schemas.microsoft.com/office/drawing/2014/main" id="{337B1232-41E1-4F28-A560-88FCF6966211}"/>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chip 4">
                  <a:extLst>
                    <a:ext uri="{FF2B5EF4-FFF2-40B4-BE49-F238E27FC236}">
                      <a16:creationId xmlns:a16="http://schemas.microsoft.com/office/drawing/2014/main" id="{F40F9B91-850E-44A2-8CBC-0A08BC1BD856}"/>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chip 4">
                  <a:extLst>
                    <a:ext uri="{FF2B5EF4-FFF2-40B4-BE49-F238E27FC236}">
                      <a16:creationId xmlns:a16="http://schemas.microsoft.com/office/drawing/2014/main" id="{FD1E430A-8597-4E20-844F-75EFF50A1D0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45" name="Rectangle: Rounded Corners 144">
              <a:extLst>
                <a:ext uri="{FF2B5EF4-FFF2-40B4-BE49-F238E27FC236}">
                  <a16:creationId xmlns:a16="http://schemas.microsoft.com/office/drawing/2014/main" id="{6EB67B9A-B583-46D8-A671-CC7110EFDDF1}"/>
                </a:ext>
              </a:extLst>
            </p:cNvPr>
            <p:cNvSpPr/>
            <p:nvPr/>
          </p:nvSpPr>
          <p:spPr bwMode="auto">
            <a:xfrm rot="16200000">
              <a:off x="4180699" y="365485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47" name="Text Placeholder 2">
            <a:extLst>
              <a:ext uri="{FF2B5EF4-FFF2-40B4-BE49-F238E27FC236}">
                <a16:creationId xmlns:a16="http://schemas.microsoft.com/office/drawing/2014/main" id="{66D5D613-D4D4-4327-B0B1-2E3F3F7A64A1}"/>
              </a:ext>
            </a:extLst>
          </p:cNvPr>
          <p:cNvSpPr txBox="1">
            <a:spLocks/>
          </p:cNvSpPr>
          <p:nvPr/>
        </p:nvSpPr>
        <p:spPr>
          <a:xfrm>
            <a:off x="98967" y="1695254"/>
            <a:ext cx="5227087" cy="114450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All databases on local SSD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Failed node is replaced with the spare</a:t>
            </a:r>
          </a:p>
        </p:txBody>
      </p:sp>
      <p:sp>
        <p:nvSpPr>
          <p:cNvPr id="157" name="Arrow: Down 156">
            <a:extLst>
              <a:ext uri="{FF2B5EF4-FFF2-40B4-BE49-F238E27FC236}">
                <a16:creationId xmlns:a16="http://schemas.microsoft.com/office/drawing/2014/main" id="{54EBBC0F-449A-4869-8536-18C72792700A}"/>
              </a:ext>
            </a:extLst>
          </p:cNvPr>
          <p:cNvSpPr/>
          <p:nvPr/>
        </p:nvSpPr>
        <p:spPr>
          <a:xfrm>
            <a:off x="8031061" y="4169197"/>
            <a:ext cx="281963" cy="5181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6" name="Group 165">
            <a:extLst>
              <a:ext uri="{FF2B5EF4-FFF2-40B4-BE49-F238E27FC236}">
                <a16:creationId xmlns:a16="http://schemas.microsoft.com/office/drawing/2014/main" id="{43F178DF-8649-409B-873D-24C3FE0494FD}"/>
              </a:ext>
            </a:extLst>
          </p:cNvPr>
          <p:cNvGrpSpPr/>
          <p:nvPr/>
        </p:nvGrpSpPr>
        <p:grpSpPr>
          <a:xfrm>
            <a:off x="4493069" y="4671800"/>
            <a:ext cx="1605835" cy="797056"/>
            <a:chOff x="3368404" y="3502452"/>
            <a:chExt cx="1204376" cy="597792"/>
          </a:xfrm>
        </p:grpSpPr>
        <p:sp>
          <p:nvSpPr>
            <p:cNvPr id="167" name="Rectangle 166">
              <a:extLst>
                <a:ext uri="{FF2B5EF4-FFF2-40B4-BE49-F238E27FC236}">
                  <a16:creationId xmlns:a16="http://schemas.microsoft.com/office/drawing/2014/main" id="{ED787041-03E7-4F31-A560-993A4240DEC2}"/>
                </a:ext>
              </a:extLst>
            </p:cNvPr>
            <p:cNvSpPr/>
            <p:nvPr/>
          </p:nvSpPr>
          <p:spPr bwMode="auto">
            <a:xfrm>
              <a:off x="3368404" y="3502452"/>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Rectangle: Rounded Corners 167">
              <a:extLst>
                <a:ext uri="{FF2B5EF4-FFF2-40B4-BE49-F238E27FC236}">
                  <a16:creationId xmlns:a16="http://schemas.microsoft.com/office/drawing/2014/main" id="{65ED4FE1-EFEF-489B-A38F-9A375F2CF1F0}"/>
                </a:ext>
              </a:extLst>
            </p:cNvPr>
            <p:cNvSpPr/>
            <p:nvPr/>
          </p:nvSpPr>
          <p:spPr bwMode="auto">
            <a:xfrm rot="16200000">
              <a:off x="4200473" y="36630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Rectangle: Rounded Corners 168">
              <a:extLst>
                <a:ext uri="{FF2B5EF4-FFF2-40B4-BE49-F238E27FC236}">
                  <a16:creationId xmlns:a16="http://schemas.microsoft.com/office/drawing/2014/main" id="{A668940F-4C10-4DD7-BCD9-8988ADD714FB}"/>
                </a:ext>
              </a:extLst>
            </p:cNvPr>
            <p:cNvSpPr/>
            <p:nvPr/>
          </p:nvSpPr>
          <p:spPr bwMode="auto">
            <a:xfrm rot="16200000">
              <a:off x="4179301" y="3645066"/>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0" name="Rectangle 169">
              <a:extLst>
                <a:ext uri="{FF2B5EF4-FFF2-40B4-BE49-F238E27FC236}">
                  <a16:creationId xmlns:a16="http://schemas.microsoft.com/office/drawing/2014/main" id="{CB079362-4808-4544-8FAB-C35BDB67239D}"/>
                </a:ext>
              </a:extLst>
            </p:cNvPr>
            <p:cNvSpPr/>
            <p:nvPr/>
          </p:nvSpPr>
          <p:spPr bwMode="auto">
            <a:xfrm>
              <a:off x="4158560" y="38116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1" name="Rectangle 170">
              <a:extLst>
                <a:ext uri="{FF2B5EF4-FFF2-40B4-BE49-F238E27FC236}">
                  <a16:creationId xmlns:a16="http://schemas.microsoft.com/office/drawing/2014/main" id="{7F82C388-A3F8-45A7-A0CB-C1905C4AEB1E}"/>
                </a:ext>
              </a:extLst>
            </p:cNvPr>
            <p:cNvSpPr/>
            <p:nvPr/>
          </p:nvSpPr>
          <p:spPr bwMode="auto">
            <a:xfrm>
              <a:off x="4137326" y="38150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72" name="Group 171">
              <a:extLst>
                <a:ext uri="{FF2B5EF4-FFF2-40B4-BE49-F238E27FC236}">
                  <a16:creationId xmlns:a16="http://schemas.microsoft.com/office/drawing/2014/main" id="{769D0B2D-DB46-4B3B-9466-9B86439E0338}"/>
                </a:ext>
              </a:extLst>
            </p:cNvPr>
            <p:cNvGrpSpPr/>
            <p:nvPr/>
          </p:nvGrpSpPr>
          <p:grpSpPr>
            <a:xfrm>
              <a:off x="3439420" y="3626113"/>
              <a:ext cx="363610" cy="343672"/>
              <a:chOff x="3126210" y="3596665"/>
              <a:chExt cx="533672" cy="485265"/>
            </a:xfrm>
          </p:grpSpPr>
          <p:sp>
            <p:nvSpPr>
              <p:cNvPr id="174" name="Rectangle: Rounded Corners 173">
                <a:extLst>
                  <a:ext uri="{FF2B5EF4-FFF2-40B4-BE49-F238E27FC236}">
                    <a16:creationId xmlns:a16="http://schemas.microsoft.com/office/drawing/2014/main" id="{FCC03E8F-BD93-4EB7-9E44-25E1FBA3D3DF}"/>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5" name="Group 174">
                <a:extLst>
                  <a:ext uri="{FF2B5EF4-FFF2-40B4-BE49-F238E27FC236}">
                    <a16:creationId xmlns:a16="http://schemas.microsoft.com/office/drawing/2014/main" id="{245CCE06-4072-4D16-867A-88E38343649E}"/>
                  </a:ext>
                </a:extLst>
              </p:cNvPr>
              <p:cNvGrpSpPr/>
              <p:nvPr/>
            </p:nvGrpSpPr>
            <p:grpSpPr>
              <a:xfrm>
                <a:off x="3193120" y="3635709"/>
                <a:ext cx="417355" cy="420612"/>
                <a:chOff x="4536491" y="2027077"/>
                <a:chExt cx="556480" cy="560817"/>
              </a:xfrm>
            </p:grpSpPr>
            <p:sp>
              <p:nvSpPr>
                <p:cNvPr id="176" name="chip 4">
                  <a:extLst>
                    <a:ext uri="{FF2B5EF4-FFF2-40B4-BE49-F238E27FC236}">
                      <a16:creationId xmlns:a16="http://schemas.microsoft.com/office/drawing/2014/main" id="{3FB0C3AF-9635-47E8-9A6A-0FEEAD43DF5D}"/>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chip 4">
                  <a:extLst>
                    <a:ext uri="{FF2B5EF4-FFF2-40B4-BE49-F238E27FC236}">
                      <a16:creationId xmlns:a16="http://schemas.microsoft.com/office/drawing/2014/main" id="{3C9C0893-7A3A-455C-8E9D-786CC5FCC5D2}"/>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chip 4">
                  <a:extLst>
                    <a:ext uri="{FF2B5EF4-FFF2-40B4-BE49-F238E27FC236}">
                      <a16:creationId xmlns:a16="http://schemas.microsoft.com/office/drawing/2014/main" id="{E9049B1F-62D8-4CF3-BF01-83FAF9358F1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chip 4">
                  <a:extLst>
                    <a:ext uri="{FF2B5EF4-FFF2-40B4-BE49-F238E27FC236}">
                      <a16:creationId xmlns:a16="http://schemas.microsoft.com/office/drawing/2014/main" id="{4DD337D9-866C-4D08-977A-3AED7D63D24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73" name="Rectangle: Rounded Corners 172">
              <a:extLst>
                <a:ext uri="{FF2B5EF4-FFF2-40B4-BE49-F238E27FC236}">
                  <a16:creationId xmlns:a16="http://schemas.microsoft.com/office/drawing/2014/main" id="{BD60E1AE-58C9-4938-8D81-F59C82FC751D}"/>
                </a:ext>
              </a:extLst>
            </p:cNvPr>
            <p:cNvSpPr/>
            <p:nvPr/>
          </p:nvSpPr>
          <p:spPr bwMode="auto">
            <a:xfrm rot="16200000">
              <a:off x="4180699" y="365485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94" name="TextBox 193">
            <a:extLst>
              <a:ext uri="{FF2B5EF4-FFF2-40B4-BE49-F238E27FC236}">
                <a16:creationId xmlns:a16="http://schemas.microsoft.com/office/drawing/2014/main" id="{1DCBEB57-6C25-4A6F-83CD-18388E3F4FEF}"/>
              </a:ext>
            </a:extLst>
          </p:cNvPr>
          <p:cNvSpPr txBox="1"/>
          <p:nvPr/>
        </p:nvSpPr>
        <p:spPr>
          <a:xfrm>
            <a:off x="4481487" y="5510910"/>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Spare node</a:t>
            </a:r>
          </a:p>
        </p:txBody>
      </p:sp>
      <p:sp>
        <p:nvSpPr>
          <p:cNvPr id="195" name="Arrow: Down 194">
            <a:extLst>
              <a:ext uri="{FF2B5EF4-FFF2-40B4-BE49-F238E27FC236}">
                <a16:creationId xmlns:a16="http://schemas.microsoft.com/office/drawing/2014/main" id="{988E7FE9-CEAB-49F6-A898-0F671DA86738}"/>
              </a:ext>
            </a:extLst>
          </p:cNvPr>
          <p:cNvSpPr/>
          <p:nvPr/>
        </p:nvSpPr>
        <p:spPr>
          <a:xfrm rot="5400000">
            <a:off x="9042668" y="3240105"/>
            <a:ext cx="221685" cy="71122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73" name="Group 272">
            <a:extLst>
              <a:ext uri="{FF2B5EF4-FFF2-40B4-BE49-F238E27FC236}">
                <a16:creationId xmlns:a16="http://schemas.microsoft.com/office/drawing/2014/main" id="{11C6FD51-CCE5-4CF3-8ADE-C04010FBDE6B}"/>
              </a:ext>
            </a:extLst>
          </p:cNvPr>
          <p:cNvGrpSpPr/>
          <p:nvPr/>
        </p:nvGrpSpPr>
        <p:grpSpPr>
          <a:xfrm>
            <a:off x="4504653" y="4673712"/>
            <a:ext cx="1605835" cy="797056"/>
            <a:chOff x="3371055" y="4352767"/>
            <a:chExt cx="1204376" cy="597792"/>
          </a:xfrm>
        </p:grpSpPr>
        <p:sp>
          <p:nvSpPr>
            <p:cNvPr id="211" name="Rectangle 210">
              <a:extLst>
                <a:ext uri="{FF2B5EF4-FFF2-40B4-BE49-F238E27FC236}">
                  <a16:creationId xmlns:a16="http://schemas.microsoft.com/office/drawing/2014/main" id="{41C463DF-B275-499F-BAA3-E0F30D4BEBB8}"/>
                </a:ext>
              </a:extLst>
            </p:cNvPr>
            <p:cNvSpPr/>
            <p:nvPr/>
          </p:nvSpPr>
          <p:spPr bwMode="auto">
            <a:xfrm>
              <a:off x="3371055" y="4352767"/>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2" name="Rectangle: Rounded Corners 211">
              <a:extLst>
                <a:ext uri="{FF2B5EF4-FFF2-40B4-BE49-F238E27FC236}">
                  <a16:creationId xmlns:a16="http://schemas.microsoft.com/office/drawing/2014/main" id="{8857CBD9-DB8E-495E-B905-A0274113A644}"/>
                </a:ext>
              </a:extLst>
            </p:cNvPr>
            <p:cNvSpPr/>
            <p:nvPr/>
          </p:nvSpPr>
          <p:spPr bwMode="auto">
            <a:xfrm rot="16200000">
              <a:off x="4203124" y="4513359"/>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3" name="Rectangle: Rounded Corners 212">
              <a:extLst>
                <a:ext uri="{FF2B5EF4-FFF2-40B4-BE49-F238E27FC236}">
                  <a16:creationId xmlns:a16="http://schemas.microsoft.com/office/drawing/2014/main" id="{855C89B7-EE85-49BB-B981-A3CD4541363A}"/>
                </a:ext>
              </a:extLst>
            </p:cNvPr>
            <p:cNvSpPr/>
            <p:nvPr/>
          </p:nvSpPr>
          <p:spPr bwMode="auto">
            <a:xfrm rot="16200000">
              <a:off x="4181952" y="4495381"/>
              <a:ext cx="210986" cy="351642"/>
            </a:xfrm>
            <a:prstGeom prst="roundRect">
              <a:avLst>
                <a:gd name="adj" fmla="val 16667"/>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16" name="Group 215">
              <a:extLst>
                <a:ext uri="{FF2B5EF4-FFF2-40B4-BE49-F238E27FC236}">
                  <a16:creationId xmlns:a16="http://schemas.microsoft.com/office/drawing/2014/main" id="{37E7EDC3-25AA-40DE-B232-5AD7BD07A393}"/>
                </a:ext>
              </a:extLst>
            </p:cNvPr>
            <p:cNvGrpSpPr/>
            <p:nvPr/>
          </p:nvGrpSpPr>
          <p:grpSpPr>
            <a:xfrm>
              <a:off x="3442071" y="4476428"/>
              <a:ext cx="363610" cy="343672"/>
              <a:chOff x="3126210" y="3596665"/>
              <a:chExt cx="533672" cy="485265"/>
            </a:xfrm>
          </p:grpSpPr>
          <p:sp>
            <p:nvSpPr>
              <p:cNvPr id="218" name="Rectangle: Rounded Corners 217">
                <a:extLst>
                  <a:ext uri="{FF2B5EF4-FFF2-40B4-BE49-F238E27FC236}">
                    <a16:creationId xmlns:a16="http://schemas.microsoft.com/office/drawing/2014/main" id="{D892C159-CBA7-450B-B852-E0FAD35B59E8}"/>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C3D78AF-5191-4A93-95D6-5923AA3A556F}"/>
                  </a:ext>
                </a:extLst>
              </p:cNvPr>
              <p:cNvGrpSpPr/>
              <p:nvPr/>
            </p:nvGrpSpPr>
            <p:grpSpPr>
              <a:xfrm>
                <a:off x="3193120" y="3635709"/>
                <a:ext cx="417355" cy="420612"/>
                <a:chOff x="4536491" y="2027077"/>
                <a:chExt cx="556480" cy="560817"/>
              </a:xfrm>
            </p:grpSpPr>
            <p:sp>
              <p:nvSpPr>
                <p:cNvPr id="220" name="chip 4">
                  <a:extLst>
                    <a:ext uri="{FF2B5EF4-FFF2-40B4-BE49-F238E27FC236}">
                      <a16:creationId xmlns:a16="http://schemas.microsoft.com/office/drawing/2014/main" id="{D6C93A7C-2E88-4E68-8EDF-6D71AFF386CC}"/>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1" name="chip 4">
                  <a:extLst>
                    <a:ext uri="{FF2B5EF4-FFF2-40B4-BE49-F238E27FC236}">
                      <a16:creationId xmlns:a16="http://schemas.microsoft.com/office/drawing/2014/main" id="{89C746A2-25D0-4A96-90AD-108E30F1598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2" name="chip 4">
                  <a:extLst>
                    <a:ext uri="{FF2B5EF4-FFF2-40B4-BE49-F238E27FC236}">
                      <a16:creationId xmlns:a16="http://schemas.microsoft.com/office/drawing/2014/main" id="{3DB1CC0D-1DDB-4FE6-AD87-9F57858F4D78}"/>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chip 4">
                  <a:extLst>
                    <a:ext uri="{FF2B5EF4-FFF2-40B4-BE49-F238E27FC236}">
                      <a16:creationId xmlns:a16="http://schemas.microsoft.com/office/drawing/2014/main" id="{4B4E0DF2-43A9-486C-BE0A-73AD616C5A7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224" name="TextBox 223">
            <a:extLst>
              <a:ext uri="{FF2B5EF4-FFF2-40B4-BE49-F238E27FC236}">
                <a16:creationId xmlns:a16="http://schemas.microsoft.com/office/drawing/2014/main" id="{09372B96-EC3F-44DE-92C7-62B6B77E04AC}"/>
              </a:ext>
            </a:extLst>
          </p:cNvPr>
          <p:cNvSpPr txBox="1"/>
          <p:nvPr/>
        </p:nvSpPr>
        <p:spPr>
          <a:xfrm>
            <a:off x="7558850" y="3944653"/>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cxnSp>
        <p:nvCxnSpPr>
          <p:cNvPr id="55" name="Straight Arrow Connector 54">
            <a:extLst>
              <a:ext uri="{FF2B5EF4-FFF2-40B4-BE49-F238E27FC236}">
                <a16:creationId xmlns:a16="http://schemas.microsoft.com/office/drawing/2014/main" id="{174B0F38-6B36-4E22-87EB-55DF693FE736}"/>
              </a:ext>
            </a:extLst>
          </p:cNvPr>
          <p:cNvCxnSpPr>
            <a:cxnSpLocks/>
            <a:stCxn id="50" idx="1"/>
            <a:endCxn id="21" idx="2"/>
          </p:cNvCxnSpPr>
          <p:nvPr/>
        </p:nvCxnSpPr>
        <p:spPr>
          <a:xfrm flipH="1">
            <a:off x="8404991" y="4085957"/>
            <a:ext cx="1209633" cy="1027168"/>
          </a:xfrm>
          <a:prstGeom prst="straightConnector1">
            <a:avLst/>
          </a:prstGeom>
          <a:ln w="28575">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49" name="Group 248">
            <a:extLst>
              <a:ext uri="{FF2B5EF4-FFF2-40B4-BE49-F238E27FC236}">
                <a16:creationId xmlns:a16="http://schemas.microsoft.com/office/drawing/2014/main" id="{9504A370-5726-4E02-A801-551551821AA2}"/>
              </a:ext>
            </a:extLst>
          </p:cNvPr>
          <p:cNvGrpSpPr/>
          <p:nvPr/>
        </p:nvGrpSpPr>
        <p:grpSpPr>
          <a:xfrm>
            <a:off x="10729495" y="3528664"/>
            <a:ext cx="380152" cy="73141"/>
            <a:chOff x="1694816" y="3654285"/>
            <a:chExt cx="285114" cy="54856"/>
          </a:xfrm>
        </p:grpSpPr>
        <p:sp>
          <p:nvSpPr>
            <p:cNvPr id="250" name="Rectangle 249">
              <a:extLst>
                <a:ext uri="{FF2B5EF4-FFF2-40B4-BE49-F238E27FC236}">
                  <a16:creationId xmlns:a16="http://schemas.microsoft.com/office/drawing/2014/main" id="{9E7DD2B8-5832-4D6B-8E91-FE5A3830BEA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1" name="Rectangle 250">
              <a:extLst>
                <a:ext uri="{FF2B5EF4-FFF2-40B4-BE49-F238E27FC236}">
                  <a16:creationId xmlns:a16="http://schemas.microsoft.com/office/drawing/2014/main" id="{337BCC96-B45C-4EAF-B803-E849F246E592}"/>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2" name="Rectangle 251">
              <a:extLst>
                <a:ext uri="{FF2B5EF4-FFF2-40B4-BE49-F238E27FC236}">
                  <a16:creationId xmlns:a16="http://schemas.microsoft.com/office/drawing/2014/main" id="{7FAC306C-D4FB-4639-8B5F-EB703324BED3}"/>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3" name="Rectangle 252">
              <a:extLst>
                <a:ext uri="{FF2B5EF4-FFF2-40B4-BE49-F238E27FC236}">
                  <a16:creationId xmlns:a16="http://schemas.microsoft.com/office/drawing/2014/main" id="{BFB6124E-E60F-4AB4-BBC6-61A026C297F1}"/>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4" name="Rectangle 253">
              <a:extLst>
                <a:ext uri="{FF2B5EF4-FFF2-40B4-BE49-F238E27FC236}">
                  <a16:creationId xmlns:a16="http://schemas.microsoft.com/office/drawing/2014/main" id="{6E78AA4B-5839-47EF-9891-FDF24AE7D82D}"/>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5" name="Rectangle 254">
              <a:extLst>
                <a:ext uri="{FF2B5EF4-FFF2-40B4-BE49-F238E27FC236}">
                  <a16:creationId xmlns:a16="http://schemas.microsoft.com/office/drawing/2014/main" id="{C359A951-6A7D-4801-BD4A-575A7BAE10BE}"/>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6" name="Rectangle 255">
              <a:extLst>
                <a:ext uri="{FF2B5EF4-FFF2-40B4-BE49-F238E27FC236}">
                  <a16:creationId xmlns:a16="http://schemas.microsoft.com/office/drawing/2014/main" id="{56CA2024-1028-4D38-9419-9991D180645B}"/>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265" name="Group 264">
            <a:extLst>
              <a:ext uri="{FF2B5EF4-FFF2-40B4-BE49-F238E27FC236}">
                <a16:creationId xmlns:a16="http://schemas.microsoft.com/office/drawing/2014/main" id="{78F6526C-477E-4A41-92BB-1865A8F5BD30}"/>
              </a:ext>
            </a:extLst>
          </p:cNvPr>
          <p:cNvGrpSpPr/>
          <p:nvPr/>
        </p:nvGrpSpPr>
        <p:grpSpPr>
          <a:xfrm>
            <a:off x="7959244" y="3524327"/>
            <a:ext cx="380152" cy="73141"/>
            <a:chOff x="1694816" y="3654285"/>
            <a:chExt cx="285114" cy="54856"/>
          </a:xfrm>
        </p:grpSpPr>
        <p:sp>
          <p:nvSpPr>
            <p:cNvPr id="266" name="Rectangle 265">
              <a:extLst>
                <a:ext uri="{FF2B5EF4-FFF2-40B4-BE49-F238E27FC236}">
                  <a16:creationId xmlns:a16="http://schemas.microsoft.com/office/drawing/2014/main" id="{AA434937-1C89-4F31-8D31-88A6AE3F67C7}"/>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7" name="Rectangle 266">
              <a:extLst>
                <a:ext uri="{FF2B5EF4-FFF2-40B4-BE49-F238E27FC236}">
                  <a16:creationId xmlns:a16="http://schemas.microsoft.com/office/drawing/2014/main" id="{7D2AD198-F361-4C10-8EE8-D1224BA3C294}"/>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8" name="Rectangle 267">
              <a:extLst>
                <a:ext uri="{FF2B5EF4-FFF2-40B4-BE49-F238E27FC236}">
                  <a16:creationId xmlns:a16="http://schemas.microsoft.com/office/drawing/2014/main" id="{24BB0231-5FED-445A-87CA-7DD97B3F03AC}"/>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9" name="Rectangle 268">
              <a:extLst>
                <a:ext uri="{FF2B5EF4-FFF2-40B4-BE49-F238E27FC236}">
                  <a16:creationId xmlns:a16="http://schemas.microsoft.com/office/drawing/2014/main" id="{BD9928D1-AE52-4DBF-8D2B-9657F1F8531D}"/>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0" name="Rectangle 269">
              <a:extLst>
                <a:ext uri="{FF2B5EF4-FFF2-40B4-BE49-F238E27FC236}">
                  <a16:creationId xmlns:a16="http://schemas.microsoft.com/office/drawing/2014/main" id="{FB35B89D-ACD3-4027-B988-DDA4AD8C2C57}"/>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1" name="Rectangle 270">
              <a:extLst>
                <a:ext uri="{FF2B5EF4-FFF2-40B4-BE49-F238E27FC236}">
                  <a16:creationId xmlns:a16="http://schemas.microsoft.com/office/drawing/2014/main" id="{CAFDA918-C7F9-4068-AA0F-176D62B7604D}"/>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2" name="Rectangle 271">
              <a:extLst>
                <a:ext uri="{FF2B5EF4-FFF2-40B4-BE49-F238E27FC236}">
                  <a16:creationId xmlns:a16="http://schemas.microsoft.com/office/drawing/2014/main" id="{84F7752A-B465-4FE5-B13E-7A6C1EDF9A92}"/>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aphicFrame>
        <p:nvGraphicFramePr>
          <p:cNvPr id="156" name="Table 3">
            <a:extLst>
              <a:ext uri="{FF2B5EF4-FFF2-40B4-BE49-F238E27FC236}">
                <a16:creationId xmlns:a16="http://schemas.microsoft.com/office/drawing/2014/main" id="{D0DEC279-6C21-437D-9406-08CECDF879A0}"/>
              </a:ext>
            </a:extLst>
          </p:cNvPr>
          <p:cNvGraphicFramePr>
            <a:graphicFrameLocks noGrp="1"/>
          </p:cNvGraphicFramePr>
          <p:nvPr>
            <p:extLst>
              <p:ext uri="{D42A27DB-BD31-4B8C-83A1-F6EECF244321}">
                <p14:modId xmlns:p14="http://schemas.microsoft.com/office/powerpoint/2010/main" val="1750756634"/>
              </p:ext>
            </p:extLst>
          </p:nvPr>
        </p:nvGraphicFramePr>
        <p:xfrm>
          <a:off x="76601" y="3091218"/>
          <a:ext cx="3783130" cy="3291840"/>
        </p:xfrm>
        <a:graphic>
          <a:graphicData uri="http://schemas.openxmlformats.org/drawingml/2006/table">
            <a:tbl>
              <a:tblPr firstRow="1" bandRow="1">
                <a:tableStyleId>{5C22544A-7EE6-4342-B048-85BDC9FD1C3A}</a:tableStyleId>
              </a:tblPr>
              <a:tblGrid>
                <a:gridCol w="1450541">
                  <a:extLst>
                    <a:ext uri="{9D8B030D-6E8A-4147-A177-3AD203B41FA5}">
                      <a16:colId xmlns:a16="http://schemas.microsoft.com/office/drawing/2014/main" val="2433363488"/>
                    </a:ext>
                  </a:extLst>
                </a:gridCol>
                <a:gridCol w="2332589">
                  <a:extLst>
                    <a:ext uri="{9D8B030D-6E8A-4147-A177-3AD203B41FA5}">
                      <a16:colId xmlns:a16="http://schemas.microsoft.com/office/drawing/2014/main" val="3605662605"/>
                    </a:ext>
                  </a:extLst>
                </a:gridCol>
              </a:tblGrid>
              <a:tr h="340533">
                <a:tc>
                  <a:txBody>
                    <a:bodyPr/>
                    <a:lstStyle/>
                    <a:p>
                      <a:r>
                        <a:rPr lang="en-US"/>
                        <a:t>Property</a:t>
                      </a:r>
                    </a:p>
                  </a:txBody>
                  <a:tcPr/>
                </a:tc>
                <a:tc>
                  <a:txBody>
                    <a:bodyPr/>
                    <a:lstStyle/>
                    <a:p>
                      <a:r>
                        <a:rPr lang="en-US"/>
                        <a:t>Value</a:t>
                      </a:r>
                    </a:p>
                  </a:txBody>
                  <a:tcPr/>
                </a:tc>
                <a:extLst>
                  <a:ext uri="{0D108BD9-81ED-4DB2-BD59-A6C34878D82A}">
                    <a16:rowId xmlns:a16="http://schemas.microsoft.com/office/drawing/2014/main" val="3076931972"/>
                  </a:ext>
                </a:extLst>
              </a:tr>
              <a:tr h="340533">
                <a:tc>
                  <a:txBody>
                    <a:bodyPr/>
                    <a:lstStyle/>
                    <a:p>
                      <a:r>
                        <a:rPr lang="en-US" err="1"/>
                        <a:t>vCores</a:t>
                      </a:r>
                      <a:endParaRPr lang="en-US"/>
                    </a:p>
                  </a:txBody>
                  <a:tcPr/>
                </a:tc>
                <a:tc>
                  <a:txBody>
                    <a:bodyPr/>
                    <a:lstStyle/>
                    <a:p>
                      <a:r>
                        <a:rPr lang="en-US"/>
                        <a:t>4-80</a:t>
                      </a:r>
                    </a:p>
                    <a:p>
                      <a:r>
                        <a:rPr lang="en-US"/>
                        <a:t>+ 4-80 (read-only)</a:t>
                      </a:r>
                    </a:p>
                  </a:txBody>
                  <a:tcPr/>
                </a:tc>
                <a:extLst>
                  <a:ext uri="{0D108BD9-81ED-4DB2-BD59-A6C34878D82A}">
                    <a16:rowId xmlns:a16="http://schemas.microsoft.com/office/drawing/2014/main" val="912296411"/>
                  </a:ext>
                </a:extLst>
              </a:tr>
              <a:tr h="340533">
                <a:tc>
                  <a:txBody>
                    <a:bodyPr/>
                    <a:lstStyle/>
                    <a:p>
                      <a:r>
                        <a:rPr lang="en-US"/>
                        <a:t>Memory</a:t>
                      </a:r>
                    </a:p>
                  </a:txBody>
                  <a:tcPr/>
                </a:tc>
                <a:tc>
                  <a:txBody>
                    <a:bodyPr/>
                    <a:lstStyle/>
                    <a:p>
                      <a:r>
                        <a:rPr lang="en-US"/>
                        <a:t>5.1 GB/core</a:t>
                      </a:r>
                    </a:p>
                    <a:p>
                      <a:r>
                        <a:rPr lang="en-US"/>
                        <a:t>+ 5.1 GB/core (read-only)</a:t>
                      </a:r>
                    </a:p>
                  </a:txBody>
                  <a:tcPr/>
                </a:tc>
                <a:extLst>
                  <a:ext uri="{0D108BD9-81ED-4DB2-BD59-A6C34878D82A}">
                    <a16:rowId xmlns:a16="http://schemas.microsoft.com/office/drawing/2014/main" val="624728872"/>
                  </a:ext>
                </a:extLst>
              </a:tr>
              <a:tr h="340533">
                <a:tc>
                  <a:txBody>
                    <a:bodyPr/>
                    <a:lstStyle/>
                    <a:p>
                      <a:r>
                        <a:rPr lang="en-US"/>
                        <a:t>IO latency</a:t>
                      </a:r>
                    </a:p>
                  </a:txBody>
                  <a:tcPr/>
                </a:tc>
                <a:tc>
                  <a:txBody>
                    <a:bodyPr/>
                    <a:lstStyle/>
                    <a:p>
                      <a:r>
                        <a:rPr lang="en-US"/>
                        <a:t>&lt; 3 </a:t>
                      </a:r>
                      <a:r>
                        <a:rPr lang="en-US" err="1"/>
                        <a:t>ms</a:t>
                      </a:r>
                      <a:endParaRPr lang="en-US"/>
                    </a:p>
                  </a:txBody>
                  <a:tcPr/>
                </a:tc>
                <a:extLst>
                  <a:ext uri="{0D108BD9-81ED-4DB2-BD59-A6C34878D82A}">
                    <a16:rowId xmlns:a16="http://schemas.microsoft.com/office/drawing/2014/main" val="807625273"/>
                  </a:ext>
                </a:extLst>
              </a:tr>
              <a:tr h="340533">
                <a:tc>
                  <a:txBody>
                    <a:bodyPr/>
                    <a:lstStyle/>
                    <a:p>
                      <a:r>
                        <a:rPr lang="en-US"/>
                        <a:t>In-memory OLTP</a:t>
                      </a:r>
                    </a:p>
                  </a:txBody>
                  <a:tcPr/>
                </a:tc>
                <a:tc>
                  <a:txBody>
                    <a:bodyPr/>
                    <a:lstStyle/>
                    <a:p>
                      <a:r>
                        <a:rPr lang="en-US"/>
                        <a:t>Yes</a:t>
                      </a:r>
                    </a:p>
                    <a:p>
                      <a:r>
                        <a:rPr lang="en-US"/>
                        <a:t>3GB-130GB </a:t>
                      </a:r>
                    </a:p>
                  </a:txBody>
                  <a:tcPr/>
                </a:tc>
                <a:extLst>
                  <a:ext uri="{0D108BD9-81ED-4DB2-BD59-A6C34878D82A}">
                    <a16:rowId xmlns:a16="http://schemas.microsoft.com/office/drawing/2014/main" val="3674287267"/>
                  </a:ext>
                </a:extLst>
              </a:tr>
              <a:tr h="340533">
                <a:tc>
                  <a:txBody>
                    <a:bodyPr/>
                    <a:lstStyle/>
                    <a:p>
                      <a:r>
                        <a:rPr lang="en-US"/>
                        <a:t>Load</a:t>
                      </a:r>
                    </a:p>
                  </a:txBody>
                  <a:tcPr/>
                </a:tc>
                <a:tc>
                  <a:txBody>
                    <a:bodyPr/>
                    <a:lstStyle/>
                    <a:p>
                      <a:r>
                        <a:rPr lang="en-US" dirty="0"/>
                        <a:t>48 MB/s</a:t>
                      </a:r>
                    </a:p>
                  </a:txBody>
                  <a:tcPr/>
                </a:tc>
                <a:extLst>
                  <a:ext uri="{0D108BD9-81ED-4DB2-BD59-A6C34878D82A}">
                    <a16:rowId xmlns:a16="http://schemas.microsoft.com/office/drawing/2014/main" val="2492353889"/>
                  </a:ext>
                </a:extLst>
              </a:tr>
            </a:tbl>
          </a:graphicData>
        </a:graphic>
      </p:graphicFrame>
      <p:sp>
        <p:nvSpPr>
          <p:cNvPr id="158" name="TextBox 157">
            <a:extLst>
              <a:ext uri="{FF2B5EF4-FFF2-40B4-BE49-F238E27FC236}">
                <a16:creationId xmlns:a16="http://schemas.microsoft.com/office/drawing/2014/main" id="{C817EF95-ADA5-4B40-8959-ECEC06ED1F1E}"/>
              </a:ext>
            </a:extLst>
          </p:cNvPr>
          <p:cNvSpPr txBox="1"/>
          <p:nvPr/>
        </p:nvSpPr>
        <p:spPr>
          <a:xfrm>
            <a:off x="496488" y="404310"/>
            <a:ext cx="6021007" cy="646331"/>
          </a:xfrm>
          <a:prstGeom prst="rect">
            <a:avLst/>
          </a:prstGeom>
          <a:noFill/>
        </p:spPr>
        <p:txBody>
          <a:bodyPr wrap="none" rtlCol="0">
            <a:spAutoFit/>
          </a:bodyPr>
          <a:lstStyle/>
          <a:p>
            <a:pPr marR="0" lvl="0" indent="0" defTabSz="932719" fontAlgn="auto">
              <a:spcBef>
                <a:spcPct val="0"/>
              </a:spcBef>
              <a:spcAft>
                <a:spcPts val="0"/>
              </a:spcAft>
              <a:buClrTx/>
              <a:buSzTx/>
              <a:tabLst/>
              <a:defRPr/>
            </a:pPr>
            <a:r>
              <a:rPr lang="en-US" sz="3600" spc="-51" dirty="0">
                <a:ln w="3175">
                  <a:noFill/>
                </a:ln>
                <a:latin typeface="+mj-lt"/>
                <a:cs typeface="Segoe UI" pitchFamily="34" charset="0"/>
              </a:rPr>
              <a:t>Business Critical Architecture</a:t>
            </a:r>
          </a:p>
        </p:txBody>
      </p:sp>
    </p:spTree>
    <p:extLst>
      <p:ext uri="{BB962C8B-B14F-4D97-AF65-F5344CB8AC3E}">
        <p14:creationId xmlns:p14="http://schemas.microsoft.com/office/powerpoint/2010/main" val="1608078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5"/>
                                        </p:tgtEl>
                                        <p:attrNameLst>
                                          <p:attrName>ppt_x</p:attrName>
                                        </p:attrNameLst>
                                      </p:cBhvr>
                                      <p:tavLst>
                                        <p:tav tm="0">
                                          <p:val>
                                            <p:strVal val="ppt_x"/>
                                          </p:val>
                                        </p:tav>
                                        <p:tav tm="100000">
                                          <p:val>
                                            <p:strVal val="ppt_x"/>
                                          </p:val>
                                        </p:tav>
                                      </p:tavLst>
                                    </p:anim>
                                    <p:anim calcmode="lin" valueType="num">
                                      <p:cBhvr additive="base">
                                        <p:cTn id="7" dur="500"/>
                                        <p:tgtEl>
                                          <p:spTgt spid="105"/>
                                        </p:tgtEl>
                                        <p:attrNameLst>
                                          <p:attrName>ppt_y</p:attrName>
                                        </p:attrNameLst>
                                      </p:cBhvr>
                                      <p:tavLst>
                                        <p:tav tm="0">
                                          <p:val>
                                            <p:strVal val="ppt_y"/>
                                          </p:val>
                                        </p:tav>
                                        <p:tav tm="100000">
                                          <p:val>
                                            <p:strVal val="1+ppt_h/2"/>
                                          </p:val>
                                        </p:tav>
                                      </p:tavLst>
                                    </p:anim>
                                    <p:set>
                                      <p:cBhvr>
                                        <p:cTn id="8" dur="1" fill="hold">
                                          <p:stCondLst>
                                            <p:cond delay="499"/>
                                          </p:stCondLst>
                                        </p:cTn>
                                        <p:tgtEl>
                                          <p:spTgt spid="10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1.38889E-6 1.11111E-6 L 0.2007 0.00278 " pathEditMode="relative" rAng="0" ptsTypes="AA">
                                      <p:cBhvr>
                                        <p:cTn id="12" dur="2000" fill="hold"/>
                                        <p:tgtEl>
                                          <p:spTgt spid="146"/>
                                        </p:tgtEl>
                                        <p:attrNameLst>
                                          <p:attrName>ppt_x</p:attrName>
                                          <p:attrName>ppt_y</p:attrName>
                                        </p:attrNameLst>
                                      </p:cBhvr>
                                      <p:rCtr x="10035" y="123"/>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57"/>
                                        </p:tgtEl>
                                        <p:attrNameLst>
                                          <p:attrName>style.visibility</p:attrName>
                                        </p:attrNameLst>
                                      </p:cBhvr>
                                      <p:to>
                                        <p:strVal val="visible"/>
                                      </p:to>
                                    </p:set>
                                    <p:animEffect transition="in" filter="wipe(up)">
                                      <p:cBhvr>
                                        <p:cTn id="21" dur="500"/>
                                        <p:tgtEl>
                                          <p:spTgt spid="15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65"/>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2.77778E-6 4.19753E-6 L 0.00087 0.22222 " pathEditMode="relative" rAng="0" ptsTypes="AA">
                                      <p:cBhvr>
                                        <p:cTn id="27" dur="2000" fill="hold"/>
                                        <p:tgtEl>
                                          <p:spTgt spid="265"/>
                                        </p:tgtEl>
                                        <p:attrNameLst>
                                          <p:attrName>ppt_x</p:attrName>
                                          <p:attrName>ppt_y</p:attrName>
                                        </p:attrNameLst>
                                      </p:cBhvr>
                                      <p:rCtr x="35" y="11111"/>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5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xit" presetSubtype="4" fill="hold" nodeType="clickEffect">
                                  <p:stCondLst>
                                    <p:cond delay="0"/>
                                  </p:stCondLst>
                                  <p:childTnLst>
                                    <p:anim calcmode="lin" valueType="num">
                                      <p:cBhvr additive="base">
                                        <p:cTn id="35" dur="500"/>
                                        <p:tgtEl>
                                          <p:spTgt spid="165"/>
                                        </p:tgtEl>
                                        <p:attrNameLst>
                                          <p:attrName>ppt_x</p:attrName>
                                        </p:attrNameLst>
                                      </p:cBhvr>
                                      <p:tavLst>
                                        <p:tav tm="0">
                                          <p:val>
                                            <p:strVal val="ppt_x"/>
                                          </p:val>
                                        </p:tav>
                                        <p:tav tm="100000">
                                          <p:val>
                                            <p:strVal val="ppt_x"/>
                                          </p:val>
                                        </p:tav>
                                      </p:tavLst>
                                    </p:anim>
                                    <p:anim calcmode="lin" valueType="num">
                                      <p:cBhvr additive="base">
                                        <p:cTn id="36" dur="500"/>
                                        <p:tgtEl>
                                          <p:spTgt spid="165"/>
                                        </p:tgtEl>
                                        <p:attrNameLst>
                                          <p:attrName>ppt_y</p:attrName>
                                        </p:attrNameLst>
                                      </p:cBhvr>
                                      <p:tavLst>
                                        <p:tav tm="0">
                                          <p:val>
                                            <p:strVal val="ppt_y"/>
                                          </p:val>
                                        </p:tav>
                                        <p:tav tm="100000">
                                          <p:val>
                                            <p:strVal val="1+ppt_h/2"/>
                                          </p:val>
                                        </p:tav>
                                      </p:tavLst>
                                    </p:anim>
                                    <p:set>
                                      <p:cBhvr>
                                        <p:cTn id="37" dur="1" fill="hold">
                                          <p:stCondLst>
                                            <p:cond delay="499"/>
                                          </p:stCondLst>
                                        </p:cTn>
                                        <p:tgtEl>
                                          <p:spTgt spid="1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50"/>
                                        </p:tgtEl>
                                        <p:attrNameLst>
                                          <p:attrName>style.visibility</p:attrName>
                                        </p:attrNameLst>
                                      </p:cBhvr>
                                      <p:to>
                                        <p:strVal val="hidden"/>
                                      </p:to>
                                    </p:set>
                                  </p:childTnLst>
                                </p:cTn>
                              </p:par>
                              <p:par>
                                <p:cTn id="42" presetID="42" presetClass="path" presetSubtype="0" accel="50000" decel="50000" fill="hold" grpId="0" nodeType="withEffect">
                                  <p:stCondLst>
                                    <p:cond delay="0"/>
                                  </p:stCondLst>
                                  <p:childTnLst>
                                    <p:animMotion origin="layout" path="M 5E-6 -2.59259E-6 L 0.17379 0.00432 " pathEditMode="relative" rAng="0" ptsTypes="AA">
                                      <p:cBhvr>
                                        <p:cTn id="43" dur="2000" fill="hold"/>
                                        <p:tgtEl>
                                          <p:spTgt spid="51"/>
                                        </p:tgtEl>
                                        <p:attrNameLst>
                                          <p:attrName>ppt_x</p:attrName>
                                          <p:attrName>ppt_y</p:attrName>
                                        </p:attrNameLst>
                                      </p:cBhvr>
                                      <p:rCtr x="8681" y="216"/>
                                    </p:animMotion>
                                  </p:childTnLst>
                                </p:cTn>
                              </p:par>
                              <p:par>
                                <p:cTn id="44" presetID="42" presetClass="path" presetSubtype="0" accel="50000" decel="50000" fill="hold" nodeType="withEffect">
                                  <p:stCondLst>
                                    <p:cond delay="0"/>
                                  </p:stCondLst>
                                  <p:childTnLst>
                                    <p:animMotion origin="layout" path="M -4.16667E-6 -6.17284E-7 L 0.33143 -0.00031 " pathEditMode="relative" rAng="0" ptsTypes="AA">
                                      <p:cBhvr>
                                        <p:cTn id="45" dur="2000" fill="hold"/>
                                        <p:tgtEl>
                                          <p:spTgt spid="7"/>
                                        </p:tgtEl>
                                        <p:attrNameLst>
                                          <p:attrName>ppt_x</p:attrName>
                                          <p:attrName>ppt_y</p:attrName>
                                        </p:attrNameLst>
                                      </p:cBhvr>
                                      <p:rCtr x="16563" y="-31"/>
                                    </p:animMotion>
                                  </p:childTnLst>
                                </p:cTn>
                              </p:par>
                              <p:par>
                                <p:cTn id="46" presetID="42" presetClass="path" presetSubtype="0" accel="50000" decel="50000" fill="hold" grpId="0" nodeType="withEffect">
                                  <p:stCondLst>
                                    <p:cond delay="0"/>
                                  </p:stCondLst>
                                  <p:childTnLst>
                                    <p:animMotion origin="layout" path="M 2.77778E-6 -1.11111E-6 L 0.21892 0.00093 " pathEditMode="relative" rAng="0" ptsTypes="AA">
                                      <p:cBhvr>
                                        <p:cTn id="47" dur="2000" fill="hold"/>
                                        <p:tgtEl>
                                          <p:spTgt spid="5"/>
                                        </p:tgtEl>
                                        <p:attrNameLst>
                                          <p:attrName>ppt_x</p:attrName>
                                          <p:attrName>ppt_y</p:attrName>
                                        </p:attrNameLst>
                                      </p:cBhvr>
                                      <p:rCtr x="10938" y="31"/>
                                    </p:animMotion>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5.55556E-7 -2.09877E-6 L 0.20053 -0.22222 " pathEditMode="relative" rAng="0" ptsTypes="AA">
                                      <p:cBhvr>
                                        <p:cTn id="51" dur="2000" fill="hold"/>
                                        <p:tgtEl>
                                          <p:spTgt spid="166"/>
                                        </p:tgtEl>
                                        <p:attrNameLst>
                                          <p:attrName>ppt_x</p:attrName>
                                          <p:attrName>ppt_y</p:attrName>
                                        </p:attrNameLst>
                                      </p:cBhvr>
                                      <p:rCtr x="9983" y="-11173"/>
                                    </p:animMotion>
                                  </p:childTnLst>
                                </p:cTn>
                              </p:par>
                              <p:par>
                                <p:cTn id="52" presetID="1" presetClass="entr" presetSubtype="0" fill="hold" nodeType="withEffect">
                                  <p:stCondLst>
                                    <p:cond delay="0"/>
                                  </p:stCondLst>
                                  <p:childTnLst>
                                    <p:set>
                                      <p:cBhvr>
                                        <p:cTn id="53" dur="1" fill="hold">
                                          <p:stCondLst>
                                            <p:cond delay="0"/>
                                          </p:stCondLst>
                                        </p:cTn>
                                        <p:tgtEl>
                                          <p:spTgt spid="27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95"/>
                                        </p:tgtEl>
                                        <p:attrNameLst>
                                          <p:attrName>style.visibility</p:attrName>
                                        </p:attrNameLst>
                                      </p:cBhvr>
                                      <p:to>
                                        <p:strVal val="visible"/>
                                      </p:to>
                                    </p:set>
                                    <p:animEffect transition="in" filter="wipe(up)">
                                      <p:cBhvr>
                                        <p:cTn id="58" dur="500"/>
                                        <p:tgtEl>
                                          <p:spTgt spid="195"/>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9"/>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2.77778E-7 -3.08642E-6 L -0.22726 -0.00062 " pathEditMode="relative" rAng="0" ptsTypes="AA">
                                      <p:cBhvr>
                                        <p:cTn id="64" dur="2000" fill="hold"/>
                                        <p:tgtEl>
                                          <p:spTgt spid="249"/>
                                        </p:tgtEl>
                                        <p:attrNameLst>
                                          <p:attrName>ppt_x</p:attrName>
                                          <p:attrName>ppt_y</p:attrName>
                                        </p:attrNameLst>
                                      </p:cBhvr>
                                      <p:rCtr x="-11285" y="31"/>
                                    </p:animMotion>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95"/>
                                        </p:tgtEl>
                                        <p:attrNameLst>
                                          <p:attrName>style.visibility</p:attrName>
                                        </p:attrNameLst>
                                      </p:cBhvr>
                                      <p:to>
                                        <p:strVal val="hidden"/>
                                      </p:to>
                                    </p:set>
                                  </p:childTnLst>
                                </p:cTn>
                              </p:par>
                            </p:childTnLst>
                          </p:cTn>
                        </p:par>
                        <p:par>
                          <p:cTn id="69" fill="hold">
                            <p:stCondLst>
                              <p:cond delay="0"/>
                            </p:stCondLst>
                            <p:childTnLst>
                              <p:par>
                                <p:cTn id="70" presetID="1" presetClass="entr" presetSubtype="0" fill="hold" grpId="0" nodeType="afterEffect">
                                  <p:stCondLst>
                                    <p:cond delay="0"/>
                                  </p:stCondLst>
                                  <p:childTnLst>
                                    <p:set>
                                      <p:cBhvr>
                                        <p:cTn id="71" dur="1" fill="hold">
                                          <p:stCondLst>
                                            <p:cond delay="0"/>
                                          </p:stCondLst>
                                        </p:cTn>
                                        <p:tgtEl>
                                          <p:spTgt spid="22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up)">
                                      <p:cBhvr>
                                        <p:cTn id="76" dur="500"/>
                                        <p:tgtEl>
                                          <p:spTgt spid="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wipe(right)">
                                      <p:cBhvr>
                                        <p:cTn id="81" dur="500"/>
                                        <p:tgtEl>
                                          <p:spTgt spid="54"/>
                                        </p:tgtEl>
                                      </p:cBhvr>
                                    </p:animEffect>
                                  </p:childTnLst>
                                </p:cTn>
                              </p:par>
                            </p:childTnLst>
                          </p:cTn>
                        </p:par>
                        <p:par>
                          <p:cTn id="82" fill="hold">
                            <p:stCondLst>
                              <p:cond delay="500"/>
                            </p:stCondLst>
                            <p:childTnLst>
                              <p:par>
                                <p:cTn id="83" presetID="22" presetClass="entr" presetSubtype="1" fill="hold" nodeType="after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wipe(up)">
                                      <p:cBhvr>
                                        <p:cTn id="85" dur="500"/>
                                        <p:tgtEl>
                                          <p:spTgt spid="55"/>
                                        </p:tgtEl>
                                      </p:cBhvr>
                                    </p:animEffect>
                                  </p:childTnLst>
                                </p:cTn>
                              </p:par>
                            </p:childTnLst>
                          </p:cTn>
                        </p:par>
                        <p:par>
                          <p:cTn id="86" fill="hold">
                            <p:stCondLst>
                              <p:cond delay="1000"/>
                            </p:stCondLst>
                            <p:childTnLst>
                              <p:par>
                                <p:cTn id="87" presetID="22" presetClass="entr" presetSubtype="1" fill="hold" nodeType="afterEffect">
                                  <p:stCondLst>
                                    <p:cond delay="0"/>
                                  </p:stCondLst>
                                  <p:childTnLst>
                                    <p:set>
                                      <p:cBhvr>
                                        <p:cTn id="88" dur="1" fill="hold">
                                          <p:stCondLst>
                                            <p:cond delay="0"/>
                                          </p:stCondLst>
                                        </p:cTn>
                                        <p:tgtEl>
                                          <p:spTgt spid="56"/>
                                        </p:tgtEl>
                                        <p:attrNameLst>
                                          <p:attrName>style.visibility</p:attrName>
                                        </p:attrNameLst>
                                      </p:cBhvr>
                                      <p:to>
                                        <p:strVal val="visible"/>
                                      </p:to>
                                    </p:set>
                                    <p:animEffect transition="in" filter="wipe(up)">
                                      <p:cBhvr>
                                        <p:cTn id="89" dur="500"/>
                                        <p:tgtEl>
                                          <p:spTgt spid="5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wipe(left)">
                                      <p:cBhvr>
                                        <p:cTn id="94" dur="500"/>
                                        <p:tgtEl>
                                          <p:spTgt spid="5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0" grpId="0"/>
      <p:bldP spid="51" grpId="0"/>
      <p:bldP spid="157" grpId="0" animBg="1"/>
      <p:bldP spid="157" grpId="1" animBg="1"/>
      <p:bldP spid="195" grpId="0" animBg="1"/>
      <p:bldP spid="195" grpId="1" animBg="1"/>
      <p:bldP spid="2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046F4-FB9A-478C-A382-B348F7918BB4}"/>
              </a:ext>
            </a:extLst>
          </p:cNvPr>
          <p:cNvSpPr>
            <a:spLocks noGrp="1"/>
          </p:cNvSpPr>
          <p:nvPr>
            <p:ph type="title"/>
          </p:nvPr>
        </p:nvSpPr>
        <p:spPr/>
        <p:txBody>
          <a:bodyPr/>
          <a:lstStyle/>
          <a:p>
            <a:r>
              <a:rPr lang="en-US" sz="4800"/>
              <a:t> </a:t>
            </a:r>
          </a:p>
        </p:txBody>
      </p:sp>
      <p:sp>
        <p:nvSpPr>
          <p:cNvPr id="3" name="Circle: Hollow 2">
            <a:extLst>
              <a:ext uri="{FF2B5EF4-FFF2-40B4-BE49-F238E27FC236}">
                <a16:creationId xmlns:a16="http://schemas.microsoft.com/office/drawing/2014/main" id="{85A60871-4B8E-4D28-A7D2-E4C2C5E1FD37}"/>
              </a:ext>
            </a:extLst>
          </p:cNvPr>
          <p:cNvSpPr/>
          <p:nvPr/>
        </p:nvSpPr>
        <p:spPr bwMode="auto">
          <a:xfrm>
            <a:off x="7298485" y="2391149"/>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E6CD688D-D33F-43FB-93ED-4F5957C32BC5}"/>
              </a:ext>
            </a:extLst>
          </p:cNvPr>
          <p:cNvSpPr txBox="1"/>
          <p:nvPr/>
        </p:nvSpPr>
        <p:spPr>
          <a:xfrm>
            <a:off x="9566542" y="6317662"/>
            <a:ext cx="1595026" cy="501662"/>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Secondary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(read-only)</a:t>
            </a:r>
          </a:p>
        </p:txBody>
      </p:sp>
      <p:sp>
        <p:nvSpPr>
          <p:cNvPr id="5" name="TextBox 4">
            <a:extLst>
              <a:ext uri="{FF2B5EF4-FFF2-40B4-BE49-F238E27FC236}">
                <a16:creationId xmlns:a16="http://schemas.microsoft.com/office/drawing/2014/main" id="{CEC6B8B7-CA23-4FE4-B1F9-7CE49D2A7C18}"/>
              </a:ext>
            </a:extLst>
          </p:cNvPr>
          <p:cNvSpPr txBox="1"/>
          <p:nvPr/>
        </p:nvSpPr>
        <p:spPr>
          <a:xfrm>
            <a:off x="9627035" y="1581622"/>
            <a:ext cx="1407475" cy="744805"/>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(read-write)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6" name="Straight Arrow Connector 5">
            <a:extLst>
              <a:ext uri="{FF2B5EF4-FFF2-40B4-BE49-F238E27FC236}">
                <a16:creationId xmlns:a16="http://schemas.microsoft.com/office/drawing/2014/main" id="{E5DA08CC-5CF6-4BB9-A226-8EC777F9D57C}"/>
              </a:ext>
            </a:extLst>
          </p:cNvPr>
          <p:cNvCxnSpPr>
            <a:cxnSpLocks/>
          </p:cNvCxnSpPr>
          <p:nvPr/>
        </p:nvCxnSpPr>
        <p:spPr>
          <a:xfrm>
            <a:off x="11185884" y="5805412"/>
            <a:ext cx="0" cy="79705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91EC343-B0AB-42E8-9F45-95631A370EE8}"/>
              </a:ext>
            </a:extLst>
          </p:cNvPr>
          <p:cNvCxnSpPr>
            <a:cxnSpLocks/>
          </p:cNvCxnSpPr>
          <p:nvPr/>
        </p:nvCxnSpPr>
        <p:spPr>
          <a:xfrm flipH="1" flipV="1">
            <a:off x="11067942" y="1878507"/>
            <a:ext cx="1969" cy="132741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60F24CE-6CE7-4A46-91DB-F36318A62C94}"/>
              </a:ext>
            </a:extLst>
          </p:cNvPr>
          <p:cNvSpPr txBox="1"/>
          <p:nvPr/>
        </p:nvSpPr>
        <p:spPr>
          <a:xfrm>
            <a:off x="8552675" y="2414591"/>
            <a:ext cx="1137978" cy="2585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29" name="Rectangle 28">
            <a:extLst>
              <a:ext uri="{FF2B5EF4-FFF2-40B4-BE49-F238E27FC236}">
                <a16:creationId xmlns:a16="http://schemas.microsoft.com/office/drawing/2014/main" id="{CCC38FD7-4C16-4FF8-9624-3C0633DBB312}"/>
              </a:ext>
            </a:extLst>
          </p:cNvPr>
          <p:cNvSpPr/>
          <p:nvPr/>
        </p:nvSpPr>
        <p:spPr bwMode="auto">
          <a:xfrm>
            <a:off x="9699131" y="3141320"/>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D69B56F3-12D4-43CF-A681-F46983456FC1}"/>
              </a:ext>
            </a:extLst>
          </p:cNvPr>
          <p:cNvSpPr/>
          <p:nvPr/>
        </p:nvSpPr>
        <p:spPr bwMode="auto">
          <a:xfrm rot="16200000">
            <a:off x="10808556" y="3355443"/>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705500E8-65D5-4E1B-9438-0A980E86BB18}"/>
              </a:ext>
            </a:extLst>
          </p:cNvPr>
          <p:cNvSpPr/>
          <p:nvPr/>
        </p:nvSpPr>
        <p:spPr bwMode="auto">
          <a:xfrm rot="16200000">
            <a:off x="10780327" y="3331472"/>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2E509DB2-DE55-4FDA-A61B-AD3E2366E3E7}"/>
              </a:ext>
            </a:extLst>
          </p:cNvPr>
          <p:cNvSpPr/>
          <p:nvPr/>
        </p:nvSpPr>
        <p:spPr bwMode="auto">
          <a:xfrm>
            <a:off x="11031371" y="3526172"/>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C450DD6D-B056-4A11-9E85-DF2CAAC29436}"/>
              </a:ext>
            </a:extLst>
          </p:cNvPr>
          <p:cNvSpPr/>
          <p:nvPr/>
        </p:nvSpPr>
        <p:spPr bwMode="auto">
          <a:xfrm>
            <a:off x="10957347" y="353531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Rectangle 33">
            <a:extLst>
              <a:ext uri="{FF2B5EF4-FFF2-40B4-BE49-F238E27FC236}">
                <a16:creationId xmlns:a16="http://schemas.microsoft.com/office/drawing/2014/main" id="{402EE8F4-BD85-4D31-93F1-1272B9825080}"/>
              </a:ext>
            </a:extLst>
          </p:cNvPr>
          <p:cNvSpPr/>
          <p:nvPr/>
        </p:nvSpPr>
        <p:spPr bwMode="auto">
          <a:xfrm>
            <a:off x="10836724" y="3544457"/>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0AC8D51D-02FC-4B48-A4C7-D04B5841917D}"/>
              </a:ext>
            </a:extLst>
          </p:cNvPr>
          <p:cNvSpPr/>
          <p:nvPr/>
        </p:nvSpPr>
        <p:spPr bwMode="auto">
          <a:xfrm>
            <a:off x="10892465" y="3539886"/>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3701A049-6DA0-40CE-983B-CE2EF2B1EE5E}"/>
              </a:ext>
            </a:extLst>
          </p:cNvPr>
          <p:cNvSpPr/>
          <p:nvPr/>
        </p:nvSpPr>
        <p:spPr bwMode="auto">
          <a:xfrm>
            <a:off x="10790127" y="354902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7B81E861-B771-4842-9B51-2C9A4AAC8677}"/>
              </a:ext>
            </a:extLst>
          </p:cNvPr>
          <p:cNvSpPr/>
          <p:nvPr/>
        </p:nvSpPr>
        <p:spPr bwMode="auto">
          <a:xfrm>
            <a:off x="10752672" y="3553600"/>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7EAC2045-4DEF-4AE4-92E3-85F64AD43E51}"/>
              </a:ext>
            </a:extLst>
          </p:cNvPr>
          <p:cNvSpPr/>
          <p:nvPr/>
        </p:nvSpPr>
        <p:spPr bwMode="auto">
          <a:xfrm>
            <a:off x="10724361" y="3558171"/>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0F261B49-0041-4C2C-B841-0E00A5A42ADC}"/>
              </a:ext>
            </a:extLst>
          </p:cNvPr>
          <p:cNvSpPr/>
          <p:nvPr/>
        </p:nvSpPr>
        <p:spPr bwMode="auto">
          <a:xfrm>
            <a:off x="9701373" y="4688547"/>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F4C7C4B9-F710-4ED3-BBD0-1B3E89B077B5}"/>
              </a:ext>
            </a:extLst>
          </p:cNvPr>
          <p:cNvSpPr/>
          <p:nvPr/>
        </p:nvSpPr>
        <p:spPr bwMode="auto">
          <a:xfrm rot="16200000">
            <a:off x="10810799" y="4902669"/>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Rounded Corners 40">
            <a:extLst>
              <a:ext uri="{FF2B5EF4-FFF2-40B4-BE49-F238E27FC236}">
                <a16:creationId xmlns:a16="http://schemas.microsoft.com/office/drawing/2014/main" id="{AFD04C5F-88E1-432E-91BF-80458AE72AB5}"/>
              </a:ext>
            </a:extLst>
          </p:cNvPr>
          <p:cNvSpPr/>
          <p:nvPr/>
        </p:nvSpPr>
        <p:spPr bwMode="auto">
          <a:xfrm rot="16200000">
            <a:off x="10782569" y="4878699"/>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DDF239DD-BD82-4F39-A588-9579880E3E4E}"/>
              </a:ext>
            </a:extLst>
          </p:cNvPr>
          <p:cNvSpPr/>
          <p:nvPr/>
        </p:nvSpPr>
        <p:spPr bwMode="auto">
          <a:xfrm>
            <a:off x="11033614" y="5073399"/>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58FFF2EA-E674-4A22-B664-16B9FC1B8898}"/>
              </a:ext>
            </a:extLst>
          </p:cNvPr>
          <p:cNvSpPr/>
          <p:nvPr/>
        </p:nvSpPr>
        <p:spPr bwMode="auto">
          <a:xfrm>
            <a:off x="10959589" y="5082541"/>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7CDADB81-70FF-4D78-ABE4-268B04337561}"/>
              </a:ext>
            </a:extLst>
          </p:cNvPr>
          <p:cNvSpPr/>
          <p:nvPr/>
        </p:nvSpPr>
        <p:spPr bwMode="auto">
          <a:xfrm>
            <a:off x="10838967" y="5091684"/>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A81C8F28-300F-4502-A5DD-E2AB819335F6}"/>
              </a:ext>
            </a:extLst>
          </p:cNvPr>
          <p:cNvSpPr/>
          <p:nvPr/>
        </p:nvSpPr>
        <p:spPr bwMode="auto">
          <a:xfrm>
            <a:off x="10894708" y="5087113"/>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F76B9A11-1790-4296-A81C-01DCC1F1D91D}"/>
              </a:ext>
            </a:extLst>
          </p:cNvPr>
          <p:cNvSpPr/>
          <p:nvPr/>
        </p:nvSpPr>
        <p:spPr bwMode="auto">
          <a:xfrm>
            <a:off x="10792370" y="5096255"/>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EA60F9E8-5A64-4839-AD8D-1EA1C9E73599}"/>
              </a:ext>
            </a:extLst>
          </p:cNvPr>
          <p:cNvSpPr/>
          <p:nvPr/>
        </p:nvSpPr>
        <p:spPr bwMode="auto">
          <a:xfrm>
            <a:off x="10754915" y="5100827"/>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FEAE5D90-CAE0-4BC5-803E-C864E45473B0}"/>
              </a:ext>
            </a:extLst>
          </p:cNvPr>
          <p:cNvSpPr/>
          <p:nvPr/>
        </p:nvSpPr>
        <p:spPr bwMode="auto">
          <a:xfrm>
            <a:off x="10726603" y="5105398"/>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FFBC1292-5855-42B3-8F9F-BA71F83B7740}"/>
              </a:ext>
            </a:extLst>
          </p:cNvPr>
          <p:cNvSpPr txBox="1"/>
          <p:nvPr/>
        </p:nvSpPr>
        <p:spPr>
          <a:xfrm>
            <a:off x="10492283" y="3189953"/>
            <a:ext cx="881946" cy="2031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51" name="TextBox 50">
            <a:extLst>
              <a:ext uri="{FF2B5EF4-FFF2-40B4-BE49-F238E27FC236}">
                <a16:creationId xmlns:a16="http://schemas.microsoft.com/office/drawing/2014/main" id="{77FF13A9-183A-46B8-A54A-A92D66F97996}"/>
              </a:ext>
            </a:extLst>
          </p:cNvPr>
          <p:cNvSpPr txBox="1"/>
          <p:nvPr/>
        </p:nvSpPr>
        <p:spPr>
          <a:xfrm>
            <a:off x="9692698" y="3949810"/>
            <a:ext cx="1024613"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52" name="TextBox 51">
            <a:extLst>
              <a:ext uri="{FF2B5EF4-FFF2-40B4-BE49-F238E27FC236}">
                <a16:creationId xmlns:a16="http://schemas.microsoft.com/office/drawing/2014/main" id="{7B20FAC0-8B88-4D98-8E61-B2D56B6643CE}"/>
              </a:ext>
            </a:extLst>
          </p:cNvPr>
          <p:cNvSpPr txBox="1"/>
          <p:nvPr/>
        </p:nvSpPr>
        <p:spPr>
          <a:xfrm>
            <a:off x="10310877" y="5497325"/>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3" name="TextBox 52">
            <a:extLst>
              <a:ext uri="{FF2B5EF4-FFF2-40B4-BE49-F238E27FC236}">
                <a16:creationId xmlns:a16="http://schemas.microsoft.com/office/drawing/2014/main" id="{F86C4299-ECBE-4D3E-A4E5-7D3A2397E0A1}"/>
              </a:ext>
            </a:extLst>
          </p:cNvPr>
          <p:cNvSpPr txBox="1"/>
          <p:nvPr/>
        </p:nvSpPr>
        <p:spPr>
          <a:xfrm>
            <a:off x="6806172" y="5509046"/>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60" name="Rectangle 59">
            <a:extLst>
              <a:ext uri="{FF2B5EF4-FFF2-40B4-BE49-F238E27FC236}">
                <a16:creationId xmlns:a16="http://schemas.microsoft.com/office/drawing/2014/main" id="{8DC5CA52-20CF-4D11-89FB-58FE7CD7F48A}"/>
              </a:ext>
            </a:extLst>
          </p:cNvPr>
          <p:cNvSpPr/>
          <p:nvPr/>
        </p:nvSpPr>
        <p:spPr bwMode="auto">
          <a:xfrm>
            <a:off x="6501426" y="2191886"/>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65" name="Group 164">
            <a:extLst>
              <a:ext uri="{FF2B5EF4-FFF2-40B4-BE49-F238E27FC236}">
                <a16:creationId xmlns:a16="http://schemas.microsoft.com/office/drawing/2014/main" id="{AAC92844-F690-4763-ABC9-8BD7AA35AF6A}"/>
              </a:ext>
            </a:extLst>
          </p:cNvPr>
          <p:cNvGrpSpPr/>
          <p:nvPr/>
        </p:nvGrpSpPr>
        <p:grpSpPr>
          <a:xfrm>
            <a:off x="6935117" y="3141319"/>
            <a:ext cx="1605835" cy="797056"/>
            <a:chOff x="5201338" y="2355989"/>
            <a:chExt cx="1204376" cy="597792"/>
          </a:xfrm>
        </p:grpSpPr>
        <p:sp>
          <p:nvSpPr>
            <p:cNvPr id="9" name="Rectangle 8">
              <a:extLst>
                <a:ext uri="{FF2B5EF4-FFF2-40B4-BE49-F238E27FC236}">
                  <a16:creationId xmlns:a16="http://schemas.microsoft.com/office/drawing/2014/main" id="{8A38A644-2173-4714-9E92-9E490404B8AD}"/>
                </a:ext>
              </a:extLst>
            </p:cNvPr>
            <p:cNvSpPr/>
            <p:nvPr/>
          </p:nvSpPr>
          <p:spPr bwMode="auto">
            <a:xfrm>
              <a:off x="5201338" y="235598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504E828F-70BA-4D7E-B09C-01BC80069953}"/>
                </a:ext>
              </a:extLst>
            </p:cNvPr>
            <p:cNvSpPr/>
            <p:nvPr/>
          </p:nvSpPr>
          <p:spPr bwMode="auto">
            <a:xfrm rot="16200000">
              <a:off x="6033407" y="251658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7895942C-F112-4DC0-B8E7-33D1BFAD9D30}"/>
                </a:ext>
              </a:extLst>
            </p:cNvPr>
            <p:cNvSpPr/>
            <p:nvPr/>
          </p:nvSpPr>
          <p:spPr bwMode="auto">
            <a:xfrm rot="16200000">
              <a:off x="6012235" y="249860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DBCD9A36-99A1-4F8C-8422-3ED4E389FCFB}"/>
                </a:ext>
              </a:extLst>
            </p:cNvPr>
            <p:cNvSpPr/>
            <p:nvPr/>
          </p:nvSpPr>
          <p:spPr bwMode="auto">
            <a:xfrm>
              <a:off x="6200518" y="264462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F5970C14-AC6E-44FB-B976-F4B6684400B4}"/>
                </a:ext>
              </a:extLst>
            </p:cNvPr>
            <p:cNvSpPr/>
            <p:nvPr/>
          </p:nvSpPr>
          <p:spPr bwMode="auto">
            <a:xfrm>
              <a:off x="6145000" y="265148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13BDD1FC-5150-4059-8B86-B40F003AB287}"/>
                </a:ext>
              </a:extLst>
            </p:cNvPr>
            <p:cNvSpPr/>
            <p:nvPr/>
          </p:nvSpPr>
          <p:spPr bwMode="auto">
            <a:xfrm>
              <a:off x="6054533" y="265834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180A6C8F-D64C-4ADE-A9FF-2A55CDA72BE3}"/>
                </a:ext>
              </a:extLst>
            </p:cNvPr>
            <p:cNvSpPr/>
            <p:nvPr/>
          </p:nvSpPr>
          <p:spPr bwMode="auto">
            <a:xfrm>
              <a:off x="6096338" y="265491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5E087251-1025-45A7-9F49-61CA30A34392}"/>
                </a:ext>
              </a:extLst>
            </p:cNvPr>
            <p:cNvSpPr/>
            <p:nvPr/>
          </p:nvSpPr>
          <p:spPr bwMode="auto">
            <a:xfrm>
              <a:off x="6019585" y="266177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B893EF00-5DB0-4D79-A4C2-8EC01F9C8CC2}"/>
                </a:ext>
              </a:extLst>
            </p:cNvPr>
            <p:cNvSpPr/>
            <p:nvPr/>
          </p:nvSpPr>
          <p:spPr bwMode="auto">
            <a:xfrm>
              <a:off x="5991494" y="266519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C4D75B51-317F-4E9F-8EBC-99DC603ACDAD}"/>
                </a:ext>
              </a:extLst>
            </p:cNvPr>
            <p:cNvSpPr/>
            <p:nvPr/>
          </p:nvSpPr>
          <p:spPr bwMode="auto">
            <a:xfrm>
              <a:off x="5970260" y="266862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0BEB5360-6224-4852-A880-1218170C1F4E}"/>
                </a:ext>
              </a:extLst>
            </p:cNvPr>
            <p:cNvGrpSpPr/>
            <p:nvPr/>
          </p:nvGrpSpPr>
          <p:grpSpPr>
            <a:xfrm>
              <a:off x="5298005" y="2489935"/>
              <a:ext cx="363610" cy="343672"/>
              <a:chOff x="3126210" y="3596665"/>
              <a:chExt cx="533672" cy="485265"/>
            </a:xfrm>
          </p:grpSpPr>
          <p:sp>
            <p:nvSpPr>
              <p:cNvPr id="65" name="Rectangle: Rounded Corners 64">
                <a:extLst>
                  <a:ext uri="{FF2B5EF4-FFF2-40B4-BE49-F238E27FC236}">
                    <a16:creationId xmlns:a16="http://schemas.microsoft.com/office/drawing/2014/main" id="{67C301AF-9FEA-4933-B83E-428DB9661CF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4DE8AC5F-8B9F-42A7-A20D-8BFBCE1CCC7B}"/>
                  </a:ext>
                </a:extLst>
              </p:cNvPr>
              <p:cNvGrpSpPr/>
              <p:nvPr/>
            </p:nvGrpSpPr>
            <p:grpSpPr>
              <a:xfrm>
                <a:off x="3193120" y="3635709"/>
                <a:ext cx="417355" cy="420612"/>
                <a:chOff x="4536491" y="2027077"/>
                <a:chExt cx="556480" cy="560817"/>
              </a:xfrm>
            </p:grpSpPr>
            <p:sp>
              <p:nvSpPr>
                <p:cNvPr id="67" name="chip 4">
                  <a:extLst>
                    <a:ext uri="{FF2B5EF4-FFF2-40B4-BE49-F238E27FC236}">
                      <a16:creationId xmlns:a16="http://schemas.microsoft.com/office/drawing/2014/main" id="{50E9A26F-6998-4F95-9B2F-BDEE9B2532F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chip 4">
                  <a:extLst>
                    <a:ext uri="{FF2B5EF4-FFF2-40B4-BE49-F238E27FC236}">
                      <a16:creationId xmlns:a16="http://schemas.microsoft.com/office/drawing/2014/main" id="{E4F6F920-1B66-4FC2-9106-595E1185B9E5}"/>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chip 4">
                  <a:extLst>
                    <a:ext uri="{FF2B5EF4-FFF2-40B4-BE49-F238E27FC236}">
                      <a16:creationId xmlns:a16="http://schemas.microsoft.com/office/drawing/2014/main" id="{5B94A64E-CDE4-4A94-8166-F8318E1CA05C}"/>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chip 4">
                  <a:extLst>
                    <a:ext uri="{FF2B5EF4-FFF2-40B4-BE49-F238E27FC236}">
                      <a16:creationId xmlns:a16="http://schemas.microsoft.com/office/drawing/2014/main" id="{815E0781-6F50-4221-9CA5-606A1BC23F48}"/>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05" name="Group 104">
            <a:extLst>
              <a:ext uri="{FF2B5EF4-FFF2-40B4-BE49-F238E27FC236}">
                <a16:creationId xmlns:a16="http://schemas.microsoft.com/office/drawing/2014/main" id="{9958CA39-E785-48E5-9461-205D35ECE954}"/>
              </a:ext>
            </a:extLst>
          </p:cNvPr>
          <p:cNvGrpSpPr/>
          <p:nvPr/>
        </p:nvGrpSpPr>
        <p:grpSpPr>
          <a:xfrm>
            <a:off x="6948709" y="4688545"/>
            <a:ext cx="1605835" cy="797056"/>
            <a:chOff x="5211532" y="3516409"/>
            <a:chExt cx="1204376" cy="597792"/>
          </a:xfrm>
        </p:grpSpPr>
        <p:sp>
          <p:nvSpPr>
            <p:cNvPr id="19" name="Rectangle 18">
              <a:extLst>
                <a:ext uri="{FF2B5EF4-FFF2-40B4-BE49-F238E27FC236}">
                  <a16:creationId xmlns:a16="http://schemas.microsoft.com/office/drawing/2014/main" id="{9B524713-BC09-469F-8F0E-082340DB2A3F}"/>
                </a:ext>
              </a:extLst>
            </p:cNvPr>
            <p:cNvSpPr/>
            <p:nvPr/>
          </p:nvSpPr>
          <p:spPr bwMode="auto">
            <a:xfrm>
              <a:off x="5211532" y="351640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47FA10E-349E-4C23-91C6-A323F1B965C9}"/>
                </a:ext>
              </a:extLst>
            </p:cNvPr>
            <p:cNvSpPr/>
            <p:nvPr/>
          </p:nvSpPr>
          <p:spPr bwMode="auto">
            <a:xfrm rot="16200000">
              <a:off x="6043601" y="367700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68887297-A6ED-4A5E-BB47-F04BFE5FBD43}"/>
                </a:ext>
              </a:extLst>
            </p:cNvPr>
            <p:cNvSpPr/>
            <p:nvPr/>
          </p:nvSpPr>
          <p:spPr bwMode="auto">
            <a:xfrm rot="16200000">
              <a:off x="6022429" y="365902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74677A13-F634-455B-8FE1-5C6C3278A005}"/>
                </a:ext>
              </a:extLst>
            </p:cNvPr>
            <p:cNvSpPr/>
            <p:nvPr/>
          </p:nvSpPr>
          <p:spPr bwMode="auto">
            <a:xfrm>
              <a:off x="6210712" y="380504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204E3DDE-071A-40F0-AFEA-87BEC7CD1BB8}"/>
                </a:ext>
              </a:extLst>
            </p:cNvPr>
            <p:cNvSpPr/>
            <p:nvPr/>
          </p:nvSpPr>
          <p:spPr bwMode="auto">
            <a:xfrm>
              <a:off x="6155194" y="381190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FA81E3A4-E200-4F8C-9C70-4A9185D32868}"/>
                </a:ext>
              </a:extLst>
            </p:cNvPr>
            <p:cNvSpPr/>
            <p:nvPr/>
          </p:nvSpPr>
          <p:spPr bwMode="auto">
            <a:xfrm>
              <a:off x="6064727" y="381876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330FB33-C9DE-4A93-B8AF-02DFD8440E3D}"/>
                </a:ext>
              </a:extLst>
            </p:cNvPr>
            <p:cNvSpPr/>
            <p:nvPr/>
          </p:nvSpPr>
          <p:spPr bwMode="auto">
            <a:xfrm>
              <a:off x="6106532" y="381533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9CE61516-4EA1-44C9-889D-A84BD43DE218}"/>
                </a:ext>
              </a:extLst>
            </p:cNvPr>
            <p:cNvSpPr/>
            <p:nvPr/>
          </p:nvSpPr>
          <p:spPr bwMode="auto">
            <a:xfrm>
              <a:off x="6029779" y="382219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669D4F18-4D82-4DF5-8A6E-21BB6E1CAF44}"/>
                </a:ext>
              </a:extLst>
            </p:cNvPr>
            <p:cNvSpPr/>
            <p:nvPr/>
          </p:nvSpPr>
          <p:spPr bwMode="auto">
            <a:xfrm>
              <a:off x="6001688" y="382561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EA9CEE2-0C30-469A-B7F6-ABA4342E5C87}"/>
                </a:ext>
              </a:extLst>
            </p:cNvPr>
            <p:cNvSpPr/>
            <p:nvPr/>
          </p:nvSpPr>
          <p:spPr bwMode="auto">
            <a:xfrm>
              <a:off x="5980454" y="382904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A5DB460-5D16-4DC0-9F40-F657AA3C7D64}"/>
                </a:ext>
              </a:extLst>
            </p:cNvPr>
            <p:cNvGrpSpPr/>
            <p:nvPr/>
          </p:nvGrpSpPr>
          <p:grpSpPr>
            <a:xfrm>
              <a:off x="5282548" y="3640070"/>
              <a:ext cx="363610" cy="343672"/>
              <a:chOff x="3126210" y="3596665"/>
              <a:chExt cx="533672" cy="485265"/>
            </a:xfrm>
          </p:grpSpPr>
          <p:sp>
            <p:nvSpPr>
              <p:cNvPr id="72" name="Rectangle: Rounded Corners 71">
                <a:extLst>
                  <a:ext uri="{FF2B5EF4-FFF2-40B4-BE49-F238E27FC236}">
                    <a16:creationId xmlns:a16="http://schemas.microsoft.com/office/drawing/2014/main" id="{146E8C7D-F211-4AEC-8AE9-5BD327CE845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72">
                <a:extLst>
                  <a:ext uri="{FF2B5EF4-FFF2-40B4-BE49-F238E27FC236}">
                    <a16:creationId xmlns:a16="http://schemas.microsoft.com/office/drawing/2014/main" id="{679701AA-C94D-4083-828B-D69EC0AD1731}"/>
                  </a:ext>
                </a:extLst>
              </p:cNvPr>
              <p:cNvGrpSpPr/>
              <p:nvPr/>
            </p:nvGrpSpPr>
            <p:grpSpPr>
              <a:xfrm>
                <a:off x="3193120" y="3635709"/>
                <a:ext cx="417355" cy="420612"/>
                <a:chOff x="4536491" y="2027077"/>
                <a:chExt cx="556480" cy="560817"/>
              </a:xfrm>
            </p:grpSpPr>
            <p:sp>
              <p:nvSpPr>
                <p:cNvPr id="74" name="chip 4">
                  <a:extLst>
                    <a:ext uri="{FF2B5EF4-FFF2-40B4-BE49-F238E27FC236}">
                      <a16:creationId xmlns:a16="http://schemas.microsoft.com/office/drawing/2014/main" id="{B55108BE-0A80-4644-B932-6C9300AB3AF8}"/>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chip 4">
                  <a:extLst>
                    <a:ext uri="{FF2B5EF4-FFF2-40B4-BE49-F238E27FC236}">
                      <a16:creationId xmlns:a16="http://schemas.microsoft.com/office/drawing/2014/main" id="{0F128B98-23B0-42E0-882D-D02C8209159D}"/>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chip 4">
                  <a:extLst>
                    <a:ext uri="{FF2B5EF4-FFF2-40B4-BE49-F238E27FC236}">
                      <a16:creationId xmlns:a16="http://schemas.microsoft.com/office/drawing/2014/main" id="{6ABA9C82-B415-497C-8945-BCB6BEE65E95}"/>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chip 4">
                  <a:extLst>
                    <a:ext uri="{FF2B5EF4-FFF2-40B4-BE49-F238E27FC236}">
                      <a16:creationId xmlns:a16="http://schemas.microsoft.com/office/drawing/2014/main" id="{D19F5D7C-DD57-4E57-829F-10FC1422B93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78" name="Group 77">
            <a:extLst>
              <a:ext uri="{FF2B5EF4-FFF2-40B4-BE49-F238E27FC236}">
                <a16:creationId xmlns:a16="http://schemas.microsoft.com/office/drawing/2014/main" id="{598A20D4-B277-4128-98F5-3200A2277539}"/>
              </a:ext>
            </a:extLst>
          </p:cNvPr>
          <p:cNvGrpSpPr/>
          <p:nvPr/>
        </p:nvGrpSpPr>
        <p:grpSpPr>
          <a:xfrm>
            <a:off x="9817463" y="3344148"/>
            <a:ext cx="484813" cy="458229"/>
            <a:chOff x="3126210" y="3596665"/>
            <a:chExt cx="533672" cy="485265"/>
          </a:xfrm>
        </p:grpSpPr>
        <p:sp>
          <p:nvSpPr>
            <p:cNvPr id="79" name="Rectangle: Rounded Corners 78">
              <a:extLst>
                <a:ext uri="{FF2B5EF4-FFF2-40B4-BE49-F238E27FC236}">
                  <a16:creationId xmlns:a16="http://schemas.microsoft.com/office/drawing/2014/main" id="{CF8D01B3-0090-4F1F-81F0-76666A5E5B61}"/>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3331596-A845-4E72-8F39-C415CBD16C92}"/>
                </a:ext>
              </a:extLst>
            </p:cNvPr>
            <p:cNvGrpSpPr/>
            <p:nvPr/>
          </p:nvGrpSpPr>
          <p:grpSpPr>
            <a:xfrm>
              <a:off x="3193120" y="3635709"/>
              <a:ext cx="417355" cy="420612"/>
              <a:chOff x="4536491" y="2027077"/>
              <a:chExt cx="556480" cy="560817"/>
            </a:xfrm>
          </p:grpSpPr>
          <p:sp>
            <p:nvSpPr>
              <p:cNvPr id="81" name="chip 4">
                <a:extLst>
                  <a:ext uri="{FF2B5EF4-FFF2-40B4-BE49-F238E27FC236}">
                    <a16:creationId xmlns:a16="http://schemas.microsoft.com/office/drawing/2014/main" id="{17347083-CC82-4A45-95B0-6BFEF90403C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4">
                <a:extLst>
                  <a:ext uri="{FF2B5EF4-FFF2-40B4-BE49-F238E27FC236}">
                    <a16:creationId xmlns:a16="http://schemas.microsoft.com/office/drawing/2014/main" id="{90AE1C98-2BB5-4C4F-964F-ABCBED69AEF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4">
                <a:extLst>
                  <a:ext uri="{FF2B5EF4-FFF2-40B4-BE49-F238E27FC236}">
                    <a16:creationId xmlns:a16="http://schemas.microsoft.com/office/drawing/2014/main" id="{77807ED4-2AAB-420E-8217-FBDE02D9BF29}"/>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4">
                <a:extLst>
                  <a:ext uri="{FF2B5EF4-FFF2-40B4-BE49-F238E27FC236}">
                    <a16:creationId xmlns:a16="http://schemas.microsoft.com/office/drawing/2014/main" id="{4E89282B-392C-439E-BB69-26C7C73AC88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85" name="Group 84">
            <a:extLst>
              <a:ext uri="{FF2B5EF4-FFF2-40B4-BE49-F238E27FC236}">
                <a16:creationId xmlns:a16="http://schemas.microsoft.com/office/drawing/2014/main" id="{39D00B9E-2A72-43BB-B317-F390C1061823}"/>
              </a:ext>
            </a:extLst>
          </p:cNvPr>
          <p:cNvGrpSpPr/>
          <p:nvPr/>
        </p:nvGrpSpPr>
        <p:grpSpPr>
          <a:xfrm>
            <a:off x="9795092" y="4854168"/>
            <a:ext cx="484813" cy="458229"/>
            <a:chOff x="3126210" y="3596665"/>
            <a:chExt cx="533672" cy="485265"/>
          </a:xfrm>
        </p:grpSpPr>
        <p:sp>
          <p:nvSpPr>
            <p:cNvPr id="86" name="Rectangle: Rounded Corners 85">
              <a:extLst>
                <a:ext uri="{FF2B5EF4-FFF2-40B4-BE49-F238E27FC236}">
                  <a16:creationId xmlns:a16="http://schemas.microsoft.com/office/drawing/2014/main" id="{C7063F22-A016-4F12-8E60-B9EE127E47C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5941055A-F87F-4A77-8D92-8B7CC63DD39E}"/>
                </a:ext>
              </a:extLst>
            </p:cNvPr>
            <p:cNvGrpSpPr/>
            <p:nvPr/>
          </p:nvGrpSpPr>
          <p:grpSpPr>
            <a:xfrm>
              <a:off x="3193120" y="3635709"/>
              <a:ext cx="417355" cy="420612"/>
              <a:chOff x="4536491" y="2027077"/>
              <a:chExt cx="556480" cy="560817"/>
            </a:xfrm>
          </p:grpSpPr>
          <p:sp>
            <p:nvSpPr>
              <p:cNvPr id="88" name="chip 4">
                <a:extLst>
                  <a:ext uri="{FF2B5EF4-FFF2-40B4-BE49-F238E27FC236}">
                    <a16:creationId xmlns:a16="http://schemas.microsoft.com/office/drawing/2014/main" id="{0C705C3E-820B-4743-90AC-F203BDA79F2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chip 4">
                <a:extLst>
                  <a:ext uri="{FF2B5EF4-FFF2-40B4-BE49-F238E27FC236}">
                    <a16:creationId xmlns:a16="http://schemas.microsoft.com/office/drawing/2014/main" id="{D1BA8044-0DCB-4D29-9996-00CCA1CF899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chip 4">
                <a:extLst>
                  <a:ext uri="{FF2B5EF4-FFF2-40B4-BE49-F238E27FC236}">
                    <a16:creationId xmlns:a16="http://schemas.microsoft.com/office/drawing/2014/main" id="{F1CBE4E5-711A-40A1-BE24-5E97B3287CF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chip 4">
                <a:extLst>
                  <a:ext uri="{FF2B5EF4-FFF2-40B4-BE49-F238E27FC236}">
                    <a16:creationId xmlns:a16="http://schemas.microsoft.com/office/drawing/2014/main" id="{6C92B5F0-1814-4AD1-9F61-7F9A2A70629F}"/>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49" name="Rectangle: Rounded Corners 148">
            <a:extLst>
              <a:ext uri="{FF2B5EF4-FFF2-40B4-BE49-F238E27FC236}">
                <a16:creationId xmlns:a16="http://schemas.microsoft.com/office/drawing/2014/main" id="{0DEC9A1D-23AC-43F9-8BE0-4229B3CEEC3D}"/>
              </a:ext>
            </a:extLst>
          </p:cNvPr>
          <p:cNvSpPr/>
          <p:nvPr/>
        </p:nvSpPr>
        <p:spPr bwMode="auto">
          <a:xfrm rot="16200000">
            <a:off x="8031576" y="4887787"/>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Rectangle: Rounded Corners 127">
            <a:extLst>
              <a:ext uri="{FF2B5EF4-FFF2-40B4-BE49-F238E27FC236}">
                <a16:creationId xmlns:a16="http://schemas.microsoft.com/office/drawing/2014/main" id="{99190EF9-1B60-4F8A-83AD-75392F5294BD}"/>
              </a:ext>
            </a:extLst>
          </p:cNvPr>
          <p:cNvSpPr/>
          <p:nvPr/>
        </p:nvSpPr>
        <p:spPr bwMode="auto">
          <a:xfrm rot="16200000">
            <a:off x="8003924" y="3343545"/>
            <a:ext cx="305909" cy="464239"/>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4" name="TextBox 223">
            <a:extLst>
              <a:ext uri="{FF2B5EF4-FFF2-40B4-BE49-F238E27FC236}">
                <a16:creationId xmlns:a16="http://schemas.microsoft.com/office/drawing/2014/main" id="{09372B96-EC3F-44DE-92C7-62B6B77E04AC}"/>
              </a:ext>
            </a:extLst>
          </p:cNvPr>
          <p:cNvSpPr txBox="1"/>
          <p:nvPr/>
        </p:nvSpPr>
        <p:spPr>
          <a:xfrm>
            <a:off x="7558850" y="3967024"/>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60" name="Circle: Hollow 459">
            <a:extLst>
              <a:ext uri="{FF2B5EF4-FFF2-40B4-BE49-F238E27FC236}">
                <a16:creationId xmlns:a16="http://schemas.microsoft.com/office/drawing/2014/main" id="{99A2F30B-8737-4CD0-ADAA-C8C050D88A9B}"/>
              </a:ext>
            </a:extLst>
          </p:cNvPr>
          <p:cNvSpPr/>
          <p:nvPr/>
        </p:nvSpPr>
        <p:spPr bwMode="auto">
          <a:xfrm>
            <a:off x="1974837" y="2393013"/>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1" name="TextBox 460">
            <a:extLst>
              <a:ext uri="{FF2B5EF4-FFF2-40B4-BE49-F238E27FC236}">
                <a16:creationId xmlns:a16="http://schemas.microsoft.com/office/drawing/2014/main" id="{81A36673-23FA-42EC-9EBB-68BAC8193E1C}"/>
              </a:ext>
            </a:extLst>
          </p:cNvPr>
          <p:cNvSpPr txBox="1"/>
          <p:nvPr/>
        </p:nvSpPr>
        <p:spPr>
          <a:xfrm>
            <a:off x="3229027" y="2416455"/>
            <a:ext cx="1142167" cy="2585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462" name="Rectangle 461">
            <a:extLst>
              <a:ext uri="{FF2B5EF4-FFF2-40B4-BE49-F238E27FC236}">
                <a16:creationId xmlns:a16="http://schemas.microsoft.com/office/drawing/2014/main" id="{BBF056A9-E905-4C13-A286-BA5218F0558D}"/>
              </a:ext>
            </a:extLst>
          </p:cNvPr>
          <p:cNvSpPr/>
          <p:nvPr/>
        </p:nvSpPr>
        <p:spPr bwMode="auto">
          <a:xfrm>
            <a:off x="4375483" y="3143184"/>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3" name="Rectangle: Rounded Corners 462">
            <a:extLst>
              <a:ext uri="{FF2B5EF4-FFF2-40B4-BE49-F238E27FC236}">
                <a16:creationId xmlns:a16="http://schemas.microsoft.com/office/drawing/2014/main" id="{552E07AB-73CD-4B75-B09B-E4AA84E5B6DC}"/>
              </a:ext>
            </a:extLst>
          </p:cNvPr>
          <p:cNvSpPr/>
          <p:nvPr/>
        </p:nvSpPr>
        <p:spPr bwMode="auto">
          <a:xfrm rot="16200000">
            <a:off x="5484908" y="3357307"/>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4" name="Rectangle: Rounded Corners 463">
            <a:extLst>
              <a:ext uri="{FF2B5EF4-FFF2-40B4-BE49-F238E27FC236}">
                <a16:creationId xmlns:a16="http://schemas.microsoft.com/office/drawing/2014/main" id="{01FC5A77-A712-4D1A-A7F2-6633EF4F4817}"/>
              </a:ext>
            </a:extLst>
          </p:cNvPr>
          <p:cNvSpPr/>
          <p:nvPr/>
        </p:nvSpPr>
        <p:spPr bwMode="auto">
          <a:xfrm rot="16200000">
            <a:off x="5456679" y="3333336"/>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5" name="Rectangle 464">
            <a:extLst>
              <a:ext uri="{FF2B5EF4-FFF2-40B4-BE49-F238E27FC236}">
                <a16:creationId xmlns:a16="http://schemas.microsoft.com/office/drawing/2014/main" id="{03C04922-66AA-4B31-9C47-E2E32799CC44}"/>
              </a:ext>
            </a:extLst>
          </p:cNvPr>
          <p:cNvSpPr/>
          <p:nvPr/>
        </p:nvSpPr>
        <p:spPr bwMode="auto">
          <a:xfrm>
            <a:off x="4377725" y="4690411"/>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6" name="Rectangle: Rounded Corners 465">
            <a:extLst>
              <a:ext uri="{FF2B5EF4-FFF2-40B4-BE49-F238E27FC236}">
                <a16:creationId xmlns:a16="http://schemas.microsoft.com/office/drawing/2014/main" id="{B1C5DB39-396C-4C1A-8D6E-FF50D422C9AE}"/>
              </a:ext>
            </a:extLst>
          </p:cNvPr>
          <p:cNvSpPr/>
          <p:nvPr/>
        </p:nvSpPr>
        <p:spPr bwMode="auto">
          <a:xfrm rot="16200000">
            <a:off x="5487151" y="4904533"/>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7" name="Rectangle: Rounded Corners 466">
            <a:extLst>
              <a:ext uri="{FF2B5EF4-FFF2-40B4-BE49-F238E27FC236}">
                <a16:creationId xmlns:a16="http://schemas.microsoft.com/office/drawing/2014/main" id="{6E34CCD5-0B6B-4793-87F1-526C94F2BA48}"/>
              </a:ext>
            </a:extLst>
          </p:cNvPr>
          <p:cNvSpPr/>
          <p:nvPr/>
        </p:nvSpPr>
        <p:spPr bwMode="auto">
          <a:xfrm rot="16200000">
            <a:off x="5458921" y="4880563"/>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8" name="TextBox 467">
            <a:extLst>
              <a:ext uri="{FF2B5EF4-FFF2-40B4-BE49-F238E27FC236}">
                <a16:creationId xmlns:a16="http://schemas.microsoft.com/office/drawing/2014/main" id="{4E7473CC-8BE3-41E2-A635-00215C790E7E}"/>
              </a:ext>
            </a:extLst>
          </p:cNvPr>
          <p:cNvSpPr txBox="1"/>
          <p:nvPr/>
        </p:nvSpPr>
        <p:spPr>
          <a:xfrm>
            <a:off x="5168635" y="3191817"/>
            <a:ext cx="879275" cy="2031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469" name="TextBox 468">
            <a:extLst>
              <a:ext uri="{FF2B5EF4-FFF2-40B4-BE49-F238E27FC236}">
                <a16:creationId xmlns:a16="http://schemas.microsoft.com/office/drawing/2014/main" id="{5399CFF4-4548-40DD-B839-147B80EE1CA8}"/>
              </a:ext>
            </a:extLst>
          </p:cNvPr>
          <p:cNvSpPr txBox="1"/>
          <p:nvPr/>
        </p:nvSpPr>
        <p:spPr>
          <a:xfrm>
            <a:off x="4369049" y="3951674"/>
            <a:ext cx="1028888"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470" name="TextBox 469">
            <a:extLst>
              <a:ext uri="{FF2B5EF4-FFF2-40B4-BE49-F238E27FC236}">
                <a16:creationId xmlns:a16="http://schemas.microsoft.com/office/drawing/2014/main" id="{6E7214C0-7D6E-4D8C-B246-F7B18ABC4DC6}"/>
              </a:ext>
            </a:extLst>
          </p:cNvPr>
          <p:cNvSpPr txBox="1"/>
          <p:nvPr/>
        </p:nvSpPr>
        <p:spPr>
          <a:xfrm>
            <a:off x="4987229" y="5499189"/>
            <a:ext cx="1184913"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71" name="TextBox 470">
            <a:extLst>
              <a:ext uri="{FF2B5EF4-FFF2-40B4-BE49-F238E27FC236}">
                <a16:creationId xmlns:a16="http://schemas.microsoft.com/office/drawing/2014/main" id="{E53B2EC3-9860-4263-9609-2F2073F5B253}"/>
              </a:ext>
            </a:extLst>
          </p:cNvPr>
          <p:cNvSpPr txBox="1"/>
          <p:nvPr/>
        </p:nvSpPr>
        <p:spPr>
          <a:xfrm>
            <a:off x="1482524" y="5510910"/>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72" name="Rectangle 471">
            <a:extLst>
              <a:ext uri="{FF2B5EF4-FFF2-40B4-BE49-F238E27FC236}">
                <a16:creationId xmlns:a16="http://schemas.microsoft.com/office/drawing/2014/main" id="{D9AFAE71-2A32-4A91-9776-81C3A0E31EFD}"/>
              </a:ext>
            </a:extLst>
          </p:cNvPr>
          <p:cNvSpPr/>
          <p:nvPr/>
        </p:nvSpPr>
        <p:spPr bwMode="auto">
          <a:xfrm>
            <a:off x="1177778" y="2193750"/>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3" name="Rectangle 472">
            <a:extLst>
              <a:ext uri="{FF2B5EF4-FFF2-40B4-BE49-F238E27FC236}">
                <a16:creationId xmlns:a16="http://schemas.microsoft.com/office/drawing/2014/main" id="{85233A73-C2E0-470E-AE5E-052FACCB7E14}"/>
              </a:ext>
            </a:extLst>
          </p:cNvPr>
          <p:cNvSpPr/>
          <p:nvPr/>
        </p:nvSpPr>
        <p:spPr bwMode="auto">
          <a:xfrm>
            <a:off x="1611469" y="3143183"/>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4" name="Rectangle: Rounded Corners 473">
            <a:extLst>
              <a:ext uri="{FF2B5EF4-FFF2-40B4-BE49-F238E27FC236}">
                <a16:creationId xmlns:a16="http://schemas.microsoft.com/office/drawing/2014/main" id="{1F97F825-1582-43D7-850A-068432C1AEE0}"/>
              </a:ext>
            </a:extLst>
          </p:cNvPr>
          <p:cNvSpPr/>
          <p:nvPr/>
        </p:nvSpPr>
        <p:spPr bwMode="auto">
          <a:xfrm rot="16200000">
            <a:off x="2720895" y="3357305"/>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5" name="Rectangle: Rounded Corners 474">
            <a:extLst>
              <a:ext uri="{FF2B5EF4-FFF2-40B4-BE49-F238E27FC236}">
                <a16:creationId xmlns:a16="http://schemas.microsoft.com/office/drawing/2014/main" id="{15139FF3-DBA5-4B9D-96CC-0C5E4519E51D}"/>
              </a:ext>
            </a:extLst>
          </p:cNvPr>
          <p:cNvSpPr/>
          <p:nvPr/>
        </p:nvSpPr>
        <p:spPr bwMode="auto">
          <a:xfrm rot="16200000">
            <a:off x="2692665" y="3333335"/>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6" name="Rectangle 475">
            <a:extLst>
              <a:ext uri="{FF2B5EF4-FFF2-40B4-BE49-F238E27FC236}">
                <a16:creationId xmlns:a16="http://schemas.microsoft.com/office/drawing/2014/main" id="{E98D437A-D75A-4D67-8054-9201ACAB9E96}"/>
              </a:ext>
            </a:extLst>
          </p:cNvPr>
          <p:cNvSpPr/>
          <p:nvPr/>
        </p:nvSpPr>
        <p:spPr bwMode="auto">
          <a:xfrm>
            <a:off x="2943710" y="3528035"/>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7" name="Rectangle 476">
            <a:extLst>
              <a:ext uri="{FF2B5EF4-FFF2-40B4-BE49-F238E27FC236}">
                <a16:creationId xmlns:a16="http://schemas.microsoft.com/office/drawing/2014/main" id="{C10D12FF-7F9E-4B20-83D1-4215F328CA10}"/>
              </a:ext>
            </a:extLst>
          </p:cNvPr>
          <p:cNvSpPr/>
          <p:nvPr/>
        </p:nvSpPr>
        <p:spPr bwMode="auto">
          <a:xfrm>
            <a:off x="2869685" y="3537177"/>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8" name="Rectangle 477">
            <a:extLst>
              <a:ext uri="{FF2B5EF4-FFF2-40B4-BE49-F238E27FC236}">
                <a16:creationId xmlns:a16="http://schemas.microsoft.com/office/drawing/2014/main" id="{3840F194-7767-4D88-8643-D60DD03FBA28}"/>
              </a:ext>
            </a:extLst>
          </p:cNvPr>
          <p:cNvSpPr/>
          <p:nvPr/>
        </p:nvSpPr>
        <p:spPr bwMode="auto">
          <a:xfrm>
            <a:off x="2749063" y="3546320"/>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9" name="Rectangle 478">
            <a:extLst>
              <a:ext uri="{FF2B5EF4-FFF2-40B4-BE49-F238E27FC236}">
                <a16:creationId xmlns:a16="http://schemas.microsoft.com/office/drawing/2014/main" id="{454C7607-6E47-4981-800C-8ED2FF9850DE}"/>
              </a:ext>
            </a:extLst>
          </p:cNvPr>
          <p:cNvSpPr/>
          <p:nvPr/>
        </p:nvSpPr>
        <p:spPr bwMode="auto">
          <a:xfrm>
            <a:off x="2804804" y="3541749"/>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0" name="Rectangle 479">
            <a:extLst>
              <a:ext uri="{FF2B5EF4-FFF2-40B4-BE49-F238E27FC236}">
                <a16:creationId xmlns:a16="http://schemas.microsoft.com/office/drawing/2014/main" id="{CE162106-87AE-4D5D-A12C-F7DE4A18AE8D}"/>
              </a:ext>
            </a:extLst>
          </p:cNvPr>
          <p:cNvSpPr/>
          <p:nvPr/>
        </p:nvSpPr>
        <p:spPr bwMode="auto">
          <a:xfrm>
            <a:off x="2702466" y="3550891"/>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1" name="Rectangle 480">
            <a:extLst>
              <a:ext uri="{FF2B5EF4-FFF2-40B4-BE49-F238E27FC236}">
                <a16:creationId xmlns:a16="http://schemas.microsoft.com/office/drawing/2014/main" id="{987D3285-DFCA-46E4-BF7C-340AD27179A1}"/>
              </a:ext>
            </a:extLst>
          </p:cNvPr>
          <p:cNvSpPr/>
          <p:nvPr/>
        </p:nvSpPr>
        <p:spPr bwMode="auto">
          <a:xfrm>
            <a:off x="2665011" y="3555463"/>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2" name="Rectangle 481">
            <a:extLst>
              <a:ext uri="{FF2B5EF4-FFF2-40B4-BE49-F238E27FC236}">
                <a16:creationId xmlns:a16="http://schemas.microsoft.com/office/drawing/2014/main" id="{8AB90179-9D5A-4D8D-A655-61448FBABDD4}"/>
              </a:ext>
            </a:extLst>
          </p:cNvPr>
          <p:cNvSpPr/>
          <p:nvPr/>
        </p:nvSpPr>
        <p:spPr bwMode="auto">
          <a:xfrm>
            <a:off x="2636699" y="3560034"/>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3" name="Rectangle 482">
            <a:extLst>
              <a:ext uri="{FF2B5EF4-FFF2-40B4-BE49-F238E27FC236}">
                <a16:creationId xmlns:a16="http://schemas.microsoft.com/office/drawing/2014/main" id="{3194CC13-11F9-4C6B-85AC-631F4C38517A}"/>
              </a:ext>
            </a:extLst>
          </p:cNvPr>
          <p:cNvSpPr/>
          <p:nvPr/>
        </p:nvSpPr>
        <p:spPr bwMode="auto">
          <a:xfrm>
            <a:off x="1625061" y="4690409"/>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4" name="Rectangle: Rounded Corners 483">
            <a:extLst>
              <a:ext uri="{FF2B5EF4-FFF2-40B4-BE49-F238E27FC236}">
                <a16:creationId xmlns:a16="http://schemas.microsoft.com/office/drawing/2014/main" id="{B52CBB76-00C5-4E96-ADD2-649CE7470401}"/>
              </a:ext>
            </a:extLst>
          </p:cNvPr>
          <p:cNvSpPr/>
          <p:nvPr/>
        </p:nvSpPr>
        <p:spPr bwMode="auto">
          <a:xfrm rot="16200000">
            <a:off x="2734487" y="4904532"/>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5" name="Rectangle: Rounded Corners 484">
            <a:extLst>
              <a:ext uri="{FF2B5EF4-FFF2-40B4-BE49-F238E27FC236}">
                <a16:creationId xmlns:a16="http://schemas.microsoft.com/office/drawing/2014/main" id="{C1D7AE7C-675B-4485-BA2A-2C6C1F358A0F}"/>
              </a:ext>
            </a:extLst>
          </p:cNvPr>
          <p:cNvSpPr/>
          <p:nvPr/>
        </p:nvSpPr>
        <p:spPr bwMode="auto">
          <a:xfrm rot="16200000">
            <a:off x="2706257" y="4880561"/>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6" name="Rectangle: Rounded Corners 485">
            <a:extLst>
              <a:ext uri="{FF2B5EF4-FFF2-40B4-BE49-F238E27FC236}">
                <a16:creationId xmlns:a16="http://schemas.microsoft.com/office/drawing/2014/main" id="{E0696F4B-2D4C-4862-BD66-0B4CE3D83A3F}"/>
              </a:ext>
            </a:extLst>
          </p:cNvPr>
          <p:cNvSpPr/>
          <p:nvPr/>
        </p:nvSpPr>
        <p:spPr bwMode="auto">
          <a:xfrm rot="16200000">
            <a:off x="2707928" y="4889651"/>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7" name="Group 486">
            <a:extLst>
              <a:ext uri="{FF2B5EF4-FFF2-40B4-BE49-F238E27FC236}">
                <a16:creationId xmlns:a16="http://schemas.microsoft.com/office/drawing/2014/main" id="{B83003FA-C619-45B6-BD38-D14F698C44CE}"/>
              </a:ext>
            </a:extLst>
          </p:cNvPr>
          <p:cNvGrpSpPr/>
          <p:nvPr/>
        </p:nvGrpSpPr>
        <p:grpSpPr>
          <a:xfrm>
            <a:off x="2601109" y="3424572"/>
            <a:ext cx="464239" cy="305909"/>
            <a:chOff x="2051071" y="3885772"/>
            <a:chExt cx="351642" cy="210986"/>
          </a:xfrm>
        </p:grpSpPr>
        <p:sp>
          <p:nvSpPr>
            <p:cNvPr id="488" name="Rectangle: Rounded Corners 487">
              <a:extLst>
                <a:ext uri="{FF2B5EF4-FFF2-40B4-BE49-F238E27FC236}">
                  <a16:creationId xmlns:a16="http://schemas.microsoft.com/office/drawing/2014/main" id="{B7893E4E-6FFC-4CFF-97E1-51AD8724A655}"/>
                </a:ext>
              </a:extLst>
            </p:cNvPr>
            <p:cNvSpPr/>
            <p:nvPr/>
          </p:nvSpPr>
          <p:spPr bwMode="auto">
            <a:xfrm rot="16200000">
              <a:off x="2121399" y="38154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9" name="Rectangle 488">
              <a:extLst>
                <a:ext uri="{FF2B5EF4-FFF2-40B4-BE49-F238E27FC236}">
                  <a16:creationId xmlns:a16="http://schemas.microsoft.com/office/drawing/2014/main" id="{2856251C-ADF7-431D-884E-7DE226281F56}"/>
                </a:ext>
              </a:extLst>
            </p:cNvPr>
            <p:cNvSpPr/>
            <p:nvPr/>
          </p:nvSpPr>
          <p:spPr bwMode="auto">
            <a:xfrm>
              <a:off x="2288510" y="3943491"/>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0" name="Rectangle 489">
              <a:extLst>
                <a:ext uri="{FF2B5EF4-FFF2-40B4-BE49-F238E27FC236}">
                  <a16:creationId xmlns:a16="http://schemas.microsoft.com/office/drawing/2014/main" id="{5E2E058A-D2A6-4B17-B857-C41070FF1453}"/>
                </a:ext>
              </a:extLst>
            </p:cNvPr>
            <p:cNvSpPr/>
            <p:nvPr/>
          </p:nvSpPr>
          <p:spPr bwMode="auto">
            <a:xfrm>
              <a:off x="2232992" y="3950348"/>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1" name="Rectangle 490">
              <a:extLst>
                <a:ext uri="{FF2B5EF4-FFF2-40B4-BE49-F238E27FC236}">
                  <a16:creationId xmlns:a16="http://schemas.microsoft.com/office/drawing/2014/main" id="{F66B45E5-7C26-4875-8EB0-5204CE6862B7}"/>
                </a:ext>
              </a:extLst>
            </p:cNvPr>
            <p:cNvSpPr/>
            <p:nvPr/>
          </p:nvSpPr>
          <p:spPr bwMode="auto">
            <a:xfrm>
              <a:off x="2142525" y="3957205"/>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2" name="Rectangle 491">
              <a:extLst>
                <a:ext uri="{FF2B5EF4-FFF2-40B4-BE49-F238E27FC236}">
                  <a16:creationId xmlns:a16="http://schemas.microsoft.com/office/drawing/2014/main" id="{93B12124-0199-4E52-BE29-96B62664B512}"/>
                </a:ext>
              </a:extLst>
            </p:cNvPr>
            <p:cNvSpPr/>
            <p:nvPr/>
          </p:nvSpPr>
          <p:spPr bwMode="auto">
            <a:xfrm>
              <a:off x="2184330" y="3953776"/>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3" name="Rectangle 492">
              <a:extLst>
                <a:ext uri="{FF2B5EF4-FFF2-40B4-BE49-F238E27FC236}">
                  <a16:creationId xmlns:a16="http://schemas.microsoft.com/office/drawing/2014/main" id="{FD5130EB-C175-441D-B1EC-7F123340FBBF}"/>
                </a:ext>
              </a:extLst>
            </p:cNvPr>
            <p:cNvSpPr/>
            <p:nvPr/>
          </p:nvSpPr>
          <p:spPr bwMode="auto">
            <a:xfrm>
              <a:off x="2107577" y="3960633"/>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4" name="Rectangle 493">
              <a:extLst>
                <a:ext uri="{FF2B5EF4-FFF2-40B4-BE49-F238E27FC236}">
                  <a16:creationId xmlns:a16="http://schemas.microsoft.com/office/drawing/2014/main" id="{48D9D12C-4756-4E87-82A9-333EA2747F83}"/>
                </a:ext>
              </a:extLst>
            </p:cNvPr>
            <p:cNvSpPr/>
            <p:nvPr/>
          </p:nvSpPr>
          <p:spPr bwMode="auto">
            <a:xfrm>
              <a:off x="2079486" y="39640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5" name="Rectangle 494">
              <a:extLst>
                <a:ext uri="{FF2B5EF4-FFF2-40B4-BE49-F238E27FC236}">
                  <a16:creationId xmlns:a16="http://schemas.microsoft.com/office/drawing/2014/main" id="{57406356-4931-4A92-A1D3-B0A9E6EDB6FF}"/>
                </a:ext>
              </a:extLst>
            </p:cNvPr>
            <p:cNvSpPr/>
            <p:nvPr/>
          </p:nvSpPr>
          <p:spPr bwMode="auto">
            <a:xfrm>
              <a:off x="2058252" y="39674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496" name="TextBox 495">
            <a:extLst>
              <a:ext uri="{FF2B5EF4-FFF2-40B4-BE49-F238E27FC236}">
                <a16:creationId xmlns:a16="http://schemas.microsoft.com/office/drawing/2014/main" id="{4AE9568D-8F52-4FB0-8F62-A837F95ABD2C}"/>
              </a:ext>
            </a:extLst>
          </p:cNvPr>
          <p:cNvSpPr txBox="1"/>
          <p:nvPr/>
        </p:nvSpPr>
        <p:spPr>
          <a:xfrm>
            <a:off x="2235202" y="3968887"/>
            <a:ext cx="1184913"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grpSp>
        <p:nvGrpSpPr>
          <p:cNvPr id="497" name="Group 496">
            <a:extLst>
              <a:ext uri="{FF2B5EF4-FFF2-40B4-BE49-F238E27FC236}">
                <a16:creationId xmlns:a16="http://schemas.microsoft.com/office/drawing/2014/main" id="{F33CB938-C3E2-4601-BA6A-8F7F58179F64}"/>
              </a:ext>
            </a:extLst>
          </p:cNvPr>
          <p:cNvGrpSpPr/>
          <p:nvPr/>
        </p:nvGrpSpPr>
        <p:grpSpPr>
          <a:xfrm>
            <a:off x="1639603" y="3319912"/>
            <a:ext cx="909261" cy="458229"/>
            <a:chOff x="6356530" y="333619"/>
            <a:chExt cx="681946" cy="343672"/>
          </a:xfrm>
        </p:grpSpPr>
        <p:sp>
          <p:nvSpPr>
            <p:cNvPr id="498" name="Rectangle: Rounded Corners 497">
              <a:extLst>
                <a:ext uri="{FF2B5EF4-FFF2-40B4-BE49-F238E27FC236}">
                  <a16:creationId xmlns:a16="http://schemas.microsoft.com/office/drawing/2014/main" id="{F907C59D-3FBF-4604-8280-A946661805D9}"/>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9" name="Group 498">
              <a:extLst>
                <a:ext uri="{FF2B5EF4-FFF2-40B4-BE49-F238E27FC236}">
                  <a16:creationId xmlns:a16="http://schemas.microsoft.com/office/drawing/2014/main" id="{65DA205C-8E85-4205-9EB7-E62BAAD84AD4}"/>
                </a:ext>
              </a:extLst>
            </p:cNvPr>
            <p:cNvGrpSpPr/>
            <p:nvPr/>
          </p:nvGrpSpPr>
          <p:grpSpPr>
            <a:xfrm>
              <a:off x="6425234" y="363012"/>
              <a:ext cx="558895" cy="299282"/>
              <a:chOff x="6425234" y="363012"/>
              <a:chExt cx="558895" cy="299282"/>
            </a:xfrm>
          </p:grpSpPr>
          <p:sp>
            <p:nvSpPr>
              <p:cNvPr id="500" name="chip 4">
                <a:extLst>
                  <a:ext uri="{FF2B5EF4-FFF2-40B4-BE49-F238E27FC236}">
                    <a16:creationId xmlns:a16="http://schemas.microsoft.com/office/drawing/2014/main" id="{97D30C63-4DC0-442E-8F69-0BFCA7186F54}"/>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1" name="chip 4">
                <a:extLst>
                  <a:ext uri="{FF2B5EF4-FFF2-40B4-BE49-F238E27FC236}">
                    <a16:creationId xmlns:a16="http://schemas.microsoft.com/office/drawing/2014/main" id="{E29C8AF1-C3D4-4830-94A5-97AAD69C404F}"/>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2" name="chip 4">
                <a:extLst>
                  <a:ext uri="{FF2B5EF4-FFF2-40B4-BE49-F238E27FC236}">
                    <a16:creationId xmlns:a16="http://schemas.microsoft.com/office/drawing/2014/main" id="{939E2AE9-AF15-40B5-9FA1-15DFFD837716}"/>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3" name="chip 4">
                <a:extLst>
                  <a:ext uri="{FF2B5EF4-FFF2-40B4-BE49-F238E27FC236}">
                    <a16:creationId xmlns:a16="http://schemas.microsoft.com/office/drawing/2014/main" id="{2F835D91-FB87-4878-A25E-1194EA4A092B}"/>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4" name="chip 4">
                <a:extLst>
                  <a:ext uri="{FF2B5EF4-FFF2-40B4-BE49-F238E27FC236}">
                    <a16:creationId xmlns:a16="http://schemas.microsoft.com/office/drawing/2014/main" id="{6D408B1D-BE3F-4213-9C95-EE4D9F90208D}"/>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chip 4">
                <a:extLst>
                  <a:ext uri="{FF2B5EF4-FFF2-40B4-BE49-F238E27FC236}">
                    <a16:creationId xmlns:a16="http://schemas.microsoft.com/office/drawing/2014/main" id="{9AF80A7D-AA52-45AF-AA13-7748D3401204}"/>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chip 4">
                <a:extLst>
                  <a:ext uri="{FF2B5EF4-FFF2-40B4-BE49-F238E27FC236}">
                    <a16:creationId xmlns:a16="http://schemas.microsoft.com/office/drawing/2014/main" id="{D9B1A77F-B304-4B4E-ADA5-E13C91B07A01}"/>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7" name="chip 4">
                <a:extLst>
                  <a:ext uri="{FF2B5EF4-FFF2-40B4-BE49-F238E27FC236}">
                    <a16:creationId xmlns:a16="http://schemas.microsoft.com/office/drawing/2014/main" id="{D59FA2E1-68DF-46DE-8E2D-978F1C7D8BFF}"/>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08" name="Group 507">
            <a:extLst>
              <a:ext uri="{FF2B5EF4-FFF2-40B4-BE49-F238E27FC236}">
                <a16:creationId xmlns:a16="http://schemas.microsoft.com/office/drawing/2014/main" id="{C5972368-381B-4C71-A22B-B567FDB452DE}"/>
              </a:ext>
            </a:extLst>
          </p:cNvPr>
          <p:cNvGrpSpPr/>
          <p:nvPr/>
        </p:nvGrpSpPr>
        <p:grpSpPr>
          <a:xfrm>
            <a:off x="1652652" y="4865352"/>
            <a:ext cx="909261" cy="458229"/>
            <a:chOff x="6356530" y="333619"/>
            <a:chExt cx="681946" cy="343672"/>
          </a:xfrm>
        </p:grpSpPr>
        <p:sp>
          <p:nvSpPr>
            <p:cNvPr id="509" name="Rectangle: Rounded Corners 508">
              <a:extLst>
                <a:ext uri="{FF2B5EF4-FFF2-40B4-BE49-F238E27FC236}">
                  <a16:creationId xmlns:a16="http://schemas.microsoft.com/office/drawing/2014/main" id="{344CBA02-F983-49E8-8907-986C43D6F492}"/>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0" name="Group 509">
              <a:extLst>
                <a:ext uri="{FF2B5EF4-FFF2-40B4-BE49-F238E27FC236}">
                  <a16:creationId xmlns:a16="http://schemas.microsoft.com/office/drawing/2014/main" id="{8A9B2D75-D16E-4C8C-A1B8-3ECD8D530562}"/>
                </a:ext>
              </a:extLst>
            </p:cNvPr>
            <p:cNvGrpSpPr/>
            <p:nvPr/>
          </p:nvGrpSpPr>
          <p:grpSpPr>
            <a:xfrm>
              <a:off x="6425234" y="363012"/>
              <a:ext cx="558895" cy="299282"/>
              <a:chOff x="6425234" y="363012"/>
              <a:chExt cx="558895" cy="299282"/>
            </a:xfrm>
          </p:grpSpPr>
          <p:sp>
            <p:nvSpPr>
              <p:cNvPr id="511" name="chip 4">
                <a:extLst>
                  <a:ext uri="{FF2B5EF4-FFF2-40B4-BE49-F238E27FC236}">
                    <a16:creationId xmlns:a16="http://schemas.microsoft.com/office/drawing/2014/main" id="{9FD4BE48-3F51-4A0D-94A1-BBFD0B23ED38}"/>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2" name="chip 4">
                <a:extLst>
                  <a:ext uri="{FF2B5EF4-FFF2-40B4-BE49-F238E27FC236}">
                    <a16:creationId xmlns:a16="http://schemas.microsoft.com/office/drawing/2014/main" id="{CBEF19C1-8B18-4DA4-B2FC-46161FBEE934}"/>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3" name="chip 4">
                <a:extLst>
                  <a:ext uri="{FF2B5EF4-FFF2-40B4-BE49-F238E27FC236}">
                    <a16:creationId xmlns:a16="http://schemas.microsoft.com/office/drawing/2014/main" id="{FABF0265-A199-47F2-95B1-8F03E141BA99}"/>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chip 4">
                <a:extLst>
                  <a:ext uri="{FF2B5EF4-FFF2-40B4-BE49-F238E27FC236}">
                    <a16:creationId xmlns:a16="http://schemas.microsoft.com/office/drawing/2014/main" id="{5DDAF1A8-34C1-420D-BB7C-30B7C3D72E0A}"/>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5" name="chip 4">
                <a:extLst>
                  <a:ext uri="{FF2B5EF4-FFF2-40B4-BE49-F238E27FC236}">
                    <a16:creationId xmlns:a16="http://schemas.microsoft.com/office/drawing/2014/main" id="{1670B010-E41F-4AB9-8345-9C4A6AF760B7}"/>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6" name="chip 4">
                <a:extLst>
                  <a:ext uri="{FF2B5EF4-FFF2-40B4-BE49-F238E27FC236}">
                    <a16:creationId xmlns:a16="http://schemas.microsoft.com/office/drawing/2014/main" id="{74C538E4-EBF9-4D58-8699-3DCF90393967}"/>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7" name="chip 4">
                <a:extLst>
                  <a:ext uri="{FF2B5EF4-FFF2-40B4-BE49-F238E27FC236}">
                    <a16:creationId xmlns:a16="http://schemas.microsoft.com/office/drawing/2014/main" id="{864214E5-F632-4F7D-85CA-B22C176E7D7C}"/>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8" name="chip 4">
                <a:extLst>
                  <a:ext uri="{FF2B5EF4-FFF2-40B4-BE49-F238E27FC236}">
                    <a16:creationId xmlns:a16="http://schemas.microsoft.com/office/drawing/2014/main" id="{5DE3027F-5226-4177-B8A5-444359BF38CF}"/>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19" name="Group 518">
            <a:extLst>
              <a:ext uri="{FF2B5EF4-FFF2-40B4-BE49-F238E27FC236}">
                <a16:creationId xmlns:a16="http://schemas.microsoft.com/office/drawing/2014/main" id="{1DBB0946-978F-4A96-8E5C-110F10E274FB}"/>
              </a:ext>
            </a:extLst>
          </p:cNvPr>
          <p:cNvGrpSpPr/>
          <p:nvPr/>
        </p:nvGrpSpPr>
        <p:grpSpPr>
          <a:xfrm>
            <a:off x="4415430" y="3344147"/>
            <a:ext cx="909261" cy="458229"/>
            <a:chOff x="6356530" y="333619"/>
            <a:chExt cx="681946" cy="343672"/>
          </a:xfrm>
        </p:grpSpPr>
        <p:sp>
          <p:nvSpPr>
            <p:cNvPr id="520" name="Rectangle: Rounded Corners 519">
              <a:extLst>
                <a:ext uri="{FF2B5EF4-FFF2-40B4-BE49-F238E27FC236}">
                  <a16:creationId xmlns:a16="http://schemas.microsoft.com/office/drawing/2014/main" id="{C6BE9CC5-F0B8-4B61-8186-0CE0942E564E}"/>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1" name="Group 520">
              <a:extLst>
                <a:ext uri="{FF2B5EF4-FFF2-40B4-BE49-F238E27FC236}">
                  <a16:creationId xmlns:a16="http://schemas.microsoft.com/office/drawing/2014/main" id="{3C0F1451-9E5E-486E-9A53-095A62A8A2B0}"/>
                </a:ext>
              </a:extLst>
            </p:cNvPr>
            <p:cNvGrpSpPr/>
            <p:nvPr/>
          </p:nvGrpSpPr>
          <p:grpSpPr>
            <a:xfrm>
              <a:off x="6425234" y="363012"/>
              <a:ext cx="558895" cy="299282"/>
              <a:chOff x="6425234" y="363012"/>
              <a:chExt cx="558895" cy="299282"/>
            </a:xfrm>
          </p:grpSpPr>
          <p:sp>
            <p:nvSpPr>
              <p:cNvPr id="522" name="chip 4">
                <a:extLst>
                  <a:ext uri="{FF2B5EF4-FFF2-40B4-BE49-F238E27FC236}">
                    <a16:creationId xmlns:a16="http://schemas.microsoft.com/office/drawing/2014/main" id="{3526DF94-24F4-405D-B2AD-D41D987F237C}"/>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3" name="chip 4">
                <a:extLst>
                  <a:ext uri="{FF2B5EF4-FFF2-40B4-BE49-F238E27FC236}">
                    <a16:creationId xmlns:a16="http://schemas.microsoft.com/office/drawing/2014/main" id="{B5BEF765-0AAD-4C25-BA60-69116F60A594}"/>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4" name="chip 4">
                <a:extLst>
                  <a:ext uri="{FF2B5EF4-FFF2-40B4-BE49-F238E27FC236}">
                    <a16:creationId xmlns:a16="http://schemas.microsoft.com/office/drawing/2014/main" id="{E836A55A-C7C7-4783-A59F-868522DDA5D1}"/>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5" name="chip 4">
                <a:extLst>
                  <a:ext uri="{FF2B5EF4-FFF2-40B4-BE49-F238E27FC236}">
                    <a16:creationId xmlns:a16="http://schemas.microsoft.com/office/drawing/2014/main" id="{843D81E1-56FD-42B4-B572-768FD06CE5F2}"/>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6" name="chip 4">
                <a:extLst>
                  <a:ext uri="{FF2B5EF4-FFF2-40B4-BE49-F238E27FC236}">
                    <a16:creationId xmlns:a16="http://schemas.microsoft.com/office/drawing/2014/main" id="{1D93B549-945E-4546-B8B4-4E2ADB5D3BB7}"/>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7" name="chip 4">
                <a:extLst>
                  <a:ext uri="{FF2B5EF4-FFF2-40B4-BE49-F238E27FC236}">
                    <a16:creationId xmlns:a16="http://schemas.microsoft.com/office/drawing/2014/main" id="{E823FA1F-A884-440B-B148-FF3320628D1F}"/>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8" name="chip 4">
                <a:extLst>
                  <a:ext uri="{FF2B5EF4-FFF2-40B4-BE49-F238E27FC236}">
                    <a16:creationId xmlns:a16="http://schemas.microsoft.com/office/drawing/2014/main" id="{FDC77D0C-D5F5-462C-A816-70087EE9840C}"/>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chip 4">
                <a:extLst>
                  <a:ext uri="{FF2B5EF4-FFF2-40B4-BE49-F238E27FC236}">
                    <a16:creationId xmlns:a16="http://schemas.microsoft.com/office/drawing/2014/main" id="{62FC440C-B72B-43F4-9B91-31340D93FDD6}"/>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30" name="Group 529">
            <a:extLst>
              <a:ext uri="{FF2B5EF4-FFF2-40B4-BE49-F238E27FC236}">
                <a16:creationId xmlns:a16="http://schemas.microsoft.com/office/drawing/2014/main" id="{6A5F04DA-192D-49E7-B6EE-0F48CFCD4F0B}"/>
              </a:ext>
            </a:extLst>
          </p:cNvPr>
          <p:cNvGrpSpPr/>
          <p:nvPr/>
        </p:nvGrpSpPr>
        <p:grpSpPr>
          <a:xfrm>
            <a:off x="4415430" y="4865352"/>
            <a:ext cx="909261" cy="458229"/>
            <a:chOff x="6356530" y="333619"/>
            <a:chExt cx="681946" cy="343672"/>
          </a:xfrm>
        </p:grpSpPr>
        <p:sp>
          <p:nvSpPr>
            <p:cNvPr id="531" name="Rectangle: Rounded Corners 530">
              <a:extLst>
                <a:ext uri="{FF2B5EF4-FFF2-40B4-BE49-F238E27FC236}">
                  <a16:creationId xmlns:a16="http://schemas.microsoft.com/office/drawing/2014/main" id="{66D1D062-E9CB-4042-9796-33AE97922856}"/>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2" name="Group 531">
              <a:extLst>
                <a:ext uri="{FF2B5EF4-FFF2-40B4-BE49-F238E27FC236}">
                  <a16:creationId xmlns:a16="http://schemas.microsoft.com/office/drawing/2014/main" id="{47F8C3DF-9D07-406C-8378-1432E64F0D61}"/>
                </a:ext>
              </a:extLst>
            </p:cNvPr>
            <p:cNvGrpSpPr/>
            <p:nvPr/>
          </p:nvGrpSpPr>
          <p:grpSpPr>
            <a:xfrm>
              <a:off x="6425234" y="363012"/>
              <a:ext cx="558895" cy="299282"/>
              <a:chOff x="6425234" y="363012"/>
              <a:chExt cx="558895" cy="299282"/>
            </a:xfrm>
          </p:grpSpPr>
          <p:sp>
            <p:nvSpPr>
              <p:cNvPr id="533" name="chip 4">
                <a:extLst>
                  <a:ext uri="{FF2B5EF4-FFF2-40B4-BE49-F238E27FC236}">
                    <a16:creationId xmlns:a16="http://schemas.microsoft.com/office/drawing/2014/main" id="{C276919E-837B-48D8-B643-414D13BA0072}"/>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chip 4">
                <a:extLst>
                  <a:ext uri="{FF2B5EF4-FFF2-40B4-BE49-F238E27FC236}">
                    <a16:creationId xmlns:a16="http://schemas.microsoft.com/office/drawing/2014/main" id="{B8660B5C-D2CF-4FFB-9528-0D2A97DDB43B}"/>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5" name="chip 4">
                <a:extLst>
                  <a:ext uri="{FF2B5EF4-FFF2-40B4-BE49-F238E27FC236}">
                    <a16:creationId xmlns:a16="http://schemas.microsoft.com/office/drawing/2014/main" id="{96742935-47F2-4E0F-93D8-8C4B73F33198}"/>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6" name="chip 4">
                <a:extLst>
                  <a:ext uri="{FF2B5EF4-FFF2-40B4-BE49-F238E27FC236}">
                    <a16:creationId xmlns:a16="http://schemas.microsoft.com/office/drawing/2014/main" id="{22A982EC-6338-4C80-8ADE-2627C82979A9}"/>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chip 4">
                <a:extLst>
                  <a:ext uri="{FF2B5EF4-FFF2-40B4-BE49-F238E27FC236}">
                    <a16:creationId xmlns:a16="http://schemas.microsoft.com/office/drawing/2014/main" id="{77BA4147-37F1-4C92-B0F4-5B3C708ED97D}"/>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chip 4">
                <a:extLst>
                  <a:ext uri="{FF2B5EF4-FFF2-40B4-BE49-F238E27FC236}">
                    <a16:creationId xmlns:a16="http://schemas.microsoft.com/office/drawing/2014/main" id="{375F0ED9-A132-4D2D-957B-E7E7F77D7A11}"/>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9" name="chip 4">
                <a:extLst>
                  <a:ext uri="{FF2B5EF4-FFF2-40B4-BE49-F238E27FC236}">
                    <a16:creationId xmlns:a16="http://schemas.microsoft.com/office/drawing/2014/main" id="{05EB013B-6FD5-485B-8CA7-0064E1C4E489}"/>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chip 4">
                <a:extLst>
                  <a:ext uri="{FF2B5EF4-FFF2-40B4-BE49-F238E27FC236}">
                    <a16:creationId xmlns:a16="http://schemas.microsoft.com/office/drawing/2014/main" id="{F7301773-5839-4D48-8D3C-B1AC32FC6691}"/>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541" name="Rectangle: Rounded Corners 540">
            <a:extLst>
              <a:ext uri="{FF2B5EF4-FFF2-40B4-BE49-F238E27FC236}">
                <a16:creationId xmlns:a16="http://schemas.microsoft.com/office/drawing/2014/main" id="{E1E4E643-6EBB-4B9A-9A1C-A65B3DE606E7}"/>
              </a:ext>
            </a:extLst>
          </p:cNvPr>
          <p:cNvSpPr/>
          <p:nvPr/>
        </p:nvSpPr>
        <p:spPr bwMode="auto">
          <a:xfrm rot="16200000">
            <a:off x="2687000" y="3336969"/>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50" name="Group 549">
            <a:extLst>
              <a:ext uri="{FF2B5EF4-FFF2-40B4-BE49-F238E27FC236}">
                <a16:creationId xmlns:a16="http://schemas.microsoft.com/office/drawing/2014/main" id="{0FB1E83B-B473-4F93-880F-CC163D23C370}"/>
              </a:ext>
            </a:extLst>
          </p:cNvPr>
          <p:cNvGrpSpPr/>
          <p:nvPr/>
        </p:nvGrpSpPr>
        <p:grpSpPr>
          <a:xfrm>
            <a:off x="5408696" y="3520066"/>
            <a:ext cx="380152" cy="73141"/>
            <a:chOff x="1694816" y="3654285"/>
            <a:chExt cx="285114" cy="54856"/>
          </a:xfrm>
        </p:grpSpPr>
        <p:sp>
          <p:nvSpPr>
            <p:cNvPr id="551" name="Rectangle 550">
              <a:extLst>
                <a:ext uri="{FF2B5EF4-FFF2-40B4-BE49-F238E27FC236}">
                  <a16:creationId xmlns:a16="http://schemas.microsoft.com/office/drawing/2014/main" id="{5620C7BF-8F1F-4771-8A4F-080D256A539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2" name="Rectangle 551">
              <a:extLst>
                <a:ext uri="{FF2B5EF4-FFF2-40B4-BE49-F238E27FC236}">
                  <a16:creationId xmlns:a16="http://schemas.microsoft.com/office/drawing/2014/main" id="{A9D73F63-F504-4577-B5D3-430A5D467D9A}"/>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3" name="Rectangle 552">
              <a:extLst>
                <a:ext uri="{FF2B5EF4-FFF2-40B4-BE49-F238E27FC236}">
                  <a16:creationId xmlns:a16="http://schemas.microsoft.com/office/drawing/2014/main" id="{A143F39A-EC07-4BD6-ABE0-5008B15F8882}"/>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4" name="Rectangle 553">
              <a:extLst>
                <a:ext uri="{FF2B5EF4-FFF2-40B4-BE49-F238E27FC236}">
                  <a16:creationId xmlns:a16="http://schemas.microsoft.com/office/drawing/2014/main" id="{233E3931-B5AC-4E36-AEDB-D7025B1A2407}"/>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5" name="Rectangle 554">
              <a:extLst>
                <a:ext uri="{FF2B5EF4-FFF2-40B4-BE49-F238E27FC236}">
                  <a16:creationId xmlns:a16="http://schemas.microsoft.com/office/drawing/2014/main" id="{C953E7F5-8D18-4083-8B63-1FB2DC3475E4}"/>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6" name="Rectangle 555">
              <a:extLst>
                <a:ext uri="{FF2B5EF4-FFF2-40B4-BE49-F238E27FC236}">
                  <a16:creationId xmlns:a16="http://schemas.microsoft.com/office/drawing/2014/main" id="{7FFE57B3-CFCF-441B-B6E5-088E10FCB02C}"/>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7" name="Rectangle 556">
              <a:extLst>
                <a:ext uri="{FF2B5EF4-FFF2-40B4-BE49-F238E27FC236}">
                  <a16:creationId xmlns:a16="http://schemas.microsoft.com/office/drawing/2014/main" id="{6073DB62-1F38-4BEF-8B34-707CE9D0A03C}"/>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58" name="Group 557">
            <a:extLst>
              <a:ext uri="{FF2B5EF4-FFF2-40B4-BE49-F238E27FC236}">
                <a16:creationId xmlns:a16="http://schemas.microsoft.com/office/drawing/2014/main" id="{53F7A4C9-DC1B-44CD-9B0D-FA863915D9EA}"/>
              </a:ext>
            </a:extLst>
          </p:cNvPr>
          <p:cNvGrpSpPr/>
          <p:nvPr/>
        </p:nvGrpSpPr>
        <p:grpSpPr>
          <a:xfrm>
            <a:off x="2623771" y="3520066"/>
            <a:ext cx="380152" cy="73141"/>
            <a:chOff x="1694816" y="3654285"/>
            <a:chExt cx="285114" cy="54856"/>
          </a:xfrm>
        </p:grpSpPr>
        <p:sp>
          <p:nvSpPr>
            <p:cNvPr id="559" name="Rectangle 558">
              <a:extLst>
                <a:ext uri="{FF2B5EF4-FFF2-40B4-BE49-F238E27FC236}">
                  <a16:creationId xmlns:a16="http://schemas.microsoft.com/office/drawing/2014/main" id="{9E761CEF-C6C3-4CA3-AECF-5BC61C5FCB4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0" name="Rectangle 559">
              <a:extLst>
                <a:ext uri="{FF2B5EF4-FFF2-40B4-BE49-F238E27FC236}">
                  <a16:creationId xmlns:a16="http://schemas.microsoft.com/office/drawing/2014/main" id="{158EE682-348C-4015-9D12-4F7133EC8231}"/>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1" name="Rectangle 560">
              <a:extLst>
                <a:ext uri="{FF2B5EF4-FFF2-40B4-BE49-F238E27FC236}">
                  <a16:creationId xmlns:a16="http://schemas.microsoft.com/office/drawing/2014/main" id="{DD9D544C-10BB-4D5B-B64B-14EC882380A3}"/>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2" name="Rectangle 561">
              <a:extLst>
                <a:ext uri="{FF2B5EF4-FFF2-40B4-BE49-F238E27FC236}">
                  <a16:creationId xmlns:a16="http://schemas.microsoft.com/office/drawing/2014/main" id="{BDB2F914-D53E-4193-A49C-3E382B01419A}"/>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3" name="Rectangle 562">
              <a:extLst>
                <a:ext uri="{FF2B5EF4-FFF2-40B4-BE49-F238E27FC236}">
                  <a16:creationId xmlns:a16="http://schemas.microsoft.com/office/drawing/2014/main" id="{FE72D783-9F00-4FA0-BF9D-FD170F2E4C4A}"/>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4" name="Rectangle 563">
              <a:extLst>
                <a:ext uri="{FF2B5EF4-FFF2-40B4-BE49-F238E27FC236}">
                  <a16:creationId xmlns:a16="http://schemas.microsoft.com/office/drawing/2014/main" id="{A2AE7E60-2330-4B0F-8EA5-03240B929D4D}"/>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5" name="Rectangle 564">
              <a:extLst>
                <a:ext uri="{FF2B5EF4-FFF2-40B4-BE49-F238E27FC236}">
                  <a16:creationId xmlns:a16="http://schemas.microsoft.com/office/drawing/2014/main" id="{343E34D6-4F84-4C48-8D61-53278EEB49D8}"/>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66" name="Group 565">
            <a:extLst>
              <a:ext uri="{FF2B5EF4-FFF2-40B4-BE49-F238E27FC236}">
                <a16:creationId xmlns:a16="http://schemas.microsoft.com/office/drawing/2014/main" id="{4EEF0FB5-4279-491B-8DD1-8EE0CDF9FACB}"/>
              </a:ext>
            </a:extLst>
          </p:cNvPr>
          <p:cNvGrpSpPr/>
          <p:nvPr/>
        </p:nvGrpSpPr>
        <p:grpSpPr>
          <a:xfrm>
            <a:off x="2643152" y="5077090"/>
            <a:ext cx="380152" cy="73141"/>
            <a:chOff x="1694816" y="3654285"/>
            <a:chExt cx="285114" cy="54856"/>
          </a:xfrm>
        </p:grpSpPr>
        <p:sp>
          <p:nvSpPr>
            <p:cNvPr id="567" name="Rectangle 566">
              <a:extLst>
                <a:ext uri="{FF2B5EF4-FFF2-40B4-BE49-F238E27FC236}">
                  <a16:creationId xmlns:a16="http://schemas.microsoft.com/office/drawing/2014/main" id="{1D89D45D-4FA6-41A3-80C5-DB28DCF7ABAB}"/>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8" name="Rectangle 567">
              <a:extLst>
                <a:ext uri="{FF2B5EF4-FFF2-40B4-BE49-F238E27FC236}">
                  <a16:creationId xmlns:a16="http://schemas.microsoft.com/office/drawing/2014/main" id="{708C5A64-6B25-45E1-8A75-4BC44CA37CB1}"/>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9" name="Rectangle 568">
              <a:extLst>
                <a:ext uri="{FF2B5EF4-FFF2-40B4-BE49-F238E27FC236}">
                  <a16:creationId xmlns:a16="http://schemas.microsoft.com/office/drawing/2014/main" id="{39B1B719-3110-4F5D-A353-1CF044AFFFAA}"/>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0" name="Rectangle 569">
              <a:extLst>
                <a:ext uri="{FF2B5EF4-FFF2-40B4-BE49-F238E27FC236}">
                  <a16:creationId xmlns:a16="http://schemas.microsoft.com/office/drawing/2014/main" id="{A9F48A0E-2EEC-416F-8183-7541BDDFCEF7}"/>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1" name="Rectangle 570">
              <a:extLst>
                <a:ext uri="{FF2B5EF4-FFF2-40B4-BE49-F238E27FC236}">
                  <a16:creationId xmlns:a16="http://schemas.microsoft.com/office/drawing/2014/main" id="{BFB1D392-6919-4F1A-85D9-C170DFC4F70D}"/>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2" name="Rectangle 571">
              <a:extLst>
                <a:ext uri="{FF2B5EF4-FFF2-40B4-BE49-F238E27FC236}">
                  <a16:creationId xmlns:a16="http://schemas.microsoft.com/office/drawing/2014/main" id="{97EAB39E-CFFA-4B0D-ABBE-F23D56456B6C}"/>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3" name="Rectangle 572">
              <a:extLst>
                <a:ext uri="{FF2B5EF4-FFF2-40B4-BE49-F238E27FC236}">
                  <a16:creationId xmlns:a16="http://schemas.microsoft.com/office/drawing/2014/main" id="{C640AD7E-5B8F-479F-9E0B-D785538F6228}"/>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74" name="Group 573">
            <a:extLst>
              <a:ext uri="{FF2B5EF4-FFF2-40B4-BE49-F238E27FC236}">
                <a16:creationId xmlns:a16="http://schemas.microsoft.com/office/drawing/2014/main" id="{89D19D33-45B3-40EF-AF72-46BE09507FAC}"/>
              </a:ext>
            </a:extLst>
          </p:cNvPr>
          <p:cNvGrpSpPr/>
          <p:nvPr/>
        </p:nvGrpSpPr>
        <p:grpSpPr>
          <a:xfrm>
            <a:off x="5427729" y="5076382"/>
            <a:ext cx="380152" cy="73141"/>
            <a:chOff x="1694816" y="3654285"/>
            <a:chExt cx="285114" cy="54856"/>
          </a:xfrm>
        </p:grpSpPr>
        <p:sp>
          <p:nvSpPr>
            <p:cNvPr id="575" name="Rectangle 574">
              <a:extLst>
                <a:ext uri="{FF2B5EF4-FFF2-40B4-BE49-F238E27FC236}">
                  <a16:creationId xmlns:a16="http://schemas.microsoft.com/office/drawing/2014/main" id="{04017816-06BA-42FE-A28C-6942AA7AA510}"/>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6" name="Rectangle 575">
              <a:extLst>
                <a:ext uri="{FF2B5EF4-FFF2-40B4-BE49-F238E27FC236}">
                  <a16:creationId xmlns:a16="http://schemas.microsoft.com/office/drawing/2014/main" id="{C77D6B65-4AC2-4B76-8F22-DD578D4E4C1C}"/>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7" name="Rectangle 576">
              <a:extLst>
                <a:ext uri="{FF2B5EF4-FFF2-40B4-BE49-F238E27FC236}">
                  <a16:creationId xmlns:a16="http://schemas.microsoft.com/office/drawing/2014/main" id="{3510BA9F-852C-4FC1-AC41-8F7EA158FD8E}"/>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8" name="Rectangle 577">
              <a:extLst>
                <a:ext uri="{FF2B5EF4-FFF2-40B4-BE49-F238E27FC236}">
                  <a16:creationId xmlns:a16="http://schemas.microsoft.com/office/drawing/2014/main" id="{DA621D2E-61C5-448F-B474-9783365B4734}"/>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9" name="Rectangle 578">
              <a:extLst>
                <a:ext uri="{FF2B5EF4-FFF2-40B4-BE49-F238E27FC236}">
                  <a16:creationId xmlns:a16="http://schemas.microsoft.com/office/drawing/2014/main" id="{3C0A4578-64D2-4919-86DA-F3338ACBD2A1}"/>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0" name="Rectangle 579">
              <a:extLst>
                <a:ext uri="{FF2B5EF4-FFF2-40B4-BE49-F238E27FC236}">
                  <a16:creationId xmlns:a16="http://schemas.microsoft.com/office/drawing/2014/main" id="{0414117C-5121-4CD1-9F17-A6A0922639A4}"/>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1" name="Rectangle 580">
              <a:extLst>
                <a:ext uri="{FF2B5EF4-FFF2-40B4-BE49-F238E27FC236}">
                  <a16:creationId xmlns:a16="http://schemas.microsoft.com/office/drawing/2014/main" id="{68FA79CF-BA15-4D0A-A2D0-E05B3C61BEF9}"/>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495EAA7D-8C67-4740-9C84-79C654130CF1}"/>
              </a:ext>
            </a:extLst>
          </p:cNvPr>
          <p:cNvGrpSpPr/>
          <p:nvPr/>
        </p:nvGrpSpPr>
        <p:grpSpPr>
          <a:xfrm>
            <a:off x="5913740" y="1621810"/>
            <a:ext cx="919753" cy="1062911"/>
            <a:chOff x="4064268" y="5053939"/>
            <a:chExt cx="1474485" cy="1595066"/>
          </a:xfrm>
        </p:grpSpPr>
        <p:sp>
          <p:nvSpPr>
            <p:cNvPr id="62" name="Cylinder 61">
              <a:extLst>
                <a:ext uri="{FF2B5EF4-FFF2-40B4-BE49-F238E27FC236}">
                  <a16:creationId xmlns:a16="http://schemas.microsoft.com/office/drawing/2014/main" id="{6A4168D1-2F43-4D00-9817-472DB87A0508}"/>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146">
              <a:extLst>
                <a:ext uri="{FF2B5EF4-FFF2-40B4-BE49-F238E27FC236}">
                  <a16:creationId xmlns:a16="http://schemas.microsoft.com/office/drawing/2014/main" id="{66C6244D-14BB-4033-99E9-563E93F0E2F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pic>
        <p:nvPicPr>
          <p:cNvPr id="582" name="Graphic 581" descr="Clock">
            <a:extLst>
              <a:ext uri="{FF2B5EF4-FFF2-40B4-BE49-F238E27FC236}">
                <a16:creationId xmlns:a16="http://schemas.microsoft.com/office/drawing/2014/main" id="{D507EF9E-0244-475F-BF0F-E0BC41968C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592" y="1734685"/>
            <a:ext cx="914400" cy="914400"/>
          </a:xfrm>
          <a:prstGeom prst="rect">
            <a:avLst/>
          </a:prstGeom>
        </p:spPr>
      </p:pic>
      <p:sp>
        <p:nvSpPr>
          <p:cNvPr id="206" name="TextBox 205">
            <a:extLst>
              <a:ext uri="{FF2B5EF4-FFF2-40B4-BE49-F238E27FC236}">
                <a16:creationId xmlns:a16="http://schemas.microsoft.com/office/drawing/2014/main" id="{8C8A796A-02D0-4030-A416-1DEEB41BDA76}"/>
              </a:ext>
            </a:extLst>
          </p:cNvPr>
          <p:cNvSpPr txBox="1"/>
          <p:nvPr/>
        </p:nvSpPr>
        <p:spPr>
          <a:xfrm>
            <a:off x="496488" y="404310"/>
            <a:ext cx="6694268" cy="646331"/>
          </a:xfrm>
          <a:prstGeom prst="rect">
            <a:avLst/>
          </a:prstGeom>
          <a:noFill/>
        </p:spPr>
        <p:txBody>
          <a:bodyPr wrap="none" rtlCol="0">
            <a:spAutoFit/>
          </a:bodyPr>
          <a:lstStyle/>
          <a:p>
            <a:pPr marR="0" lvl="0" indent="0" defTabSz="932719" fontAlgn="auto">
              <a:spcBef>
                <a:spcPct val="0"/>
              </a:spcBef>
              <a:spcAft>
                <a:spcPts val="0"/>
              </a:spcAft>
              <a:buClrTx/>
              <a:buSzTx/>
              <a:tabLst/>
              <a:defRPr/>
            </a:pPr>
            <a:r>
              <a:rPr lang="en-US" sz="3600" spc="-51" dirty="0">
                <a:ln w="3175">
                  <a:noFill/>
                </a:ln>
                <a:latin typeface="+mj-lt"/>
                <a:cs typeface="Segoe UI" pitchFamily="34" charset="0"/>
              </a:rPr>
              <a:t>Business Critical – Upgrade SLO </a:t>
            </a:r>
          </a:p>
        </p:txBody>
      </p:sp>
    </p:spTree>
    <p:extLst>
      <p:ext uri="{BB962C8B-B14F-4D97-AF65-F5344CB8AC3E}">
        <p14:creationId xmlns:p14="http://schemas.microsoft.com/office/powerpoint/2010/main" val="1086760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9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8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5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5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6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nodeType="clickEffect">
                                  <p:stCondLst>
                                    <p:cond delay="0"/>
                                  </p:stCondLst>
                                  <p:childTnLst>
                                    <p:animMotion origin="layout" path="M -2.5E-6 9.87654E-7 L -0.43993 -0.01296 " pathEditMode="relative" rAng="0" ptsTypes="AA">
                                      <p:cBhvr>
                                        <p:cTn id="96" dur="2000" fill="hold"/>
                                        <p:tgtEl>
                                          <p:spTgt spid="7"/>
                                        </p:tgtEl>
                                        <p:attrNameLst>
                                          <p:attrName>ppt_x</p:attrName>
                                          <p:attrName>ppt_y</p:attrName>
                                        </p:attrNameLst>
                                      </p:cBhvr>
                                      <p:rCtr x="-21997" y="-648"/>
                                    </p:animMotion>
                                  </p:childTnLst>
                                </p:cTn>
                              </p:par>
                              <p:par>
                                <p:cTn id="97" presetID="42" presetClass="path" presetSubtype="0" accel="50000" decel="50000" fill="hold" grpId="0" nodeType="withEffect">
                                  <p:stCondLst>
                                    <p:cond delay="0"/>
                                  </p:stCondLst>
                                  <p:childTnLst>
                                    <p:animMotion origin="layout" path="M 1.38889E-6 -1.11111E-6 L -0.43993 0.00185 " pathEditMode="relative" rAng="0" ptsTypes="AA">
                                      <p:cBhvr>
                                        <p:cTn id="98" dur="2000" fill="hold"/>
                                        <p:tgtEl>
                                          <p:spTgt spid="5"/>
                                        </p:tgtEl>
                                        <p:attrNameLst>
                                          <p:attrName>ppt_x</p:attrName>
                                          <p:attrName>ppt_y</p:attrName>
                                        </p:attrNameLst>
                                      </p:cBhvr>
                                      <p:rCtr x="-21997" y="93"/>
                                    </p:animMotion>
                                  </p:childTnLst>
                                </p:cTn>
                              </p:par>
                            </p:childTnLst>
                          </p:cTn>
                        </p:par>
                      </p:childTnLst>
                    </p:cTn>
                  </p:par>
                  <p:par>
                    <p:cTn id="99" fill="hold">
                      <p:stCondLst>
                        <p:cond delay="indefinite"/>
                      </p:stCondLst>
                      <p:childTnLst>
                        <p:par>
                          <p:cTn id="100" fill="hold">
                            <p:stCondLst>
                              <p:cond delay="0"/>
                            </p:stCondLst>
                            <p:childTnLst>
                              <p:par>
                                <p:cTn id="101" presetID="35" presetClass="path" presetSubtype="0" accel="50000" decel="50000" fill="hold" nodeType="clickEffect">
                                  <p:stCondLst>
                                    <p:cond delay="0"/>
                                  </p:stCondLst>
                                  <p:childTnLst>
                                    <p:animMotion origin="layout" path="M -4.72222E-6 3.7037E-7 L -0.76788 -0.00062 " pathEditMode="relative" rAng="0" ptsTypes="AA">
                                      <p:cBhvr>
                                        <p:cTn id="102" dur="2000" fill="hold"/>
                                        <p:tgtEl>
                                          <p:spTgt spid="6"/>
                                        </p:tgtEl>
                                        <p:attrNameLst>
                                          <p:attrName>ppt_x</p:attrName>
                                          <p:attrName>ppt_y</p:attrName>
                                        </p:attrNameLst>
                                      </p:cBhvr>
                                      <p:rCtr x="-38403" y="-31"/>
                                    </p:animMotion>
                                  </p:childTnLst>
                                </p:cTn>
                              </p:par>
                              <p:par>
                                <p:cTn id="103" presetID="35" presetClass="path" presetSubtype="0" accel="50000" decel="50000" fill="hold" grpId="0" nodeType="withEffect">
                                  <p:stCondLst>
                                    <p:cond delay="0"/>
                                  </p:stCondLst>
                                  <p:childTnLst>
                                    <p:animMotion origin="layout" path="M 3.61111E-6 -3.33333E-6 L -0.63125 -0.00277 " pathEditMode="relative" rAng="0" ptsTypes="AA">
                                      <p:cBhvr>
                                        <p:cTn id="104" dur="2000" fill="hold"/>
                                        <p:tgtEl>
                                          <p:spTgt spid="4"/>
                                        </p:tgtEl>
                                        <p:attrNameLst>
                                          <p:attrName>ppt_x</p:attrName>
                                          <p:attrName>ppt_y</p:attrName>
                                        </p:attrNameLst>
                                      </p:cBhvr>
                                      <p:rCtr x="-31563" y="-154"/>
                                    </p:animMotion>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0" nodeType="clickEffect">
                                  <p:stCondLst>
                                    <p:cond delay="0"/>
                                  </p:stCondLst>
                                  <p:childTnLst>
                                    <p:set>
                                      <p:cBhvr>
                                        <p:cTn id="108" dur="1" fill="hold">
                                          <p:stCondLst>
                                            <p:cond delay="0"/>
                                          </p:stCondLst>
                                        </p:cTn>
                                        <p:tgtEl>
                                          <p:spTgt spid="3"/>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8"/>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29"/>
                                        </p:tgtEl>
                                        <p:attrNameLst>
                                          <p:attrName>style.visibility</p:attrName>
                                        </p:attrNameLst>
                                      </p:cBhvr>
                                      <p:to>
                                        <p:strVal val="hidden"/>
                                      </p:to>
                                    </p:set>
                                  </p:childTnLst>
                                </p:cTn>
                              </p:par>
                              <p:par>
                                <p:cTn id="113" presetID="1" presetClass="exit" presetSubtype="0" fill="hold" grpId="0" nodeType="withEffect">
                                  <p:stCondLst>
                                    <p:cond delay="0"/>
                                  </p:stCondLst>
                                  <p:childTnLst>
                                    <p:set>
                                      <p:cBhvr>
                                        <p:cTn id="114" dur="1" fill="hold">
                                          <p:stCondLst>
                                            <p:cond delay="0"/>
                                          </p:stCondLst>
                                        </p:cTn>
                                        <p:tgtEl>
                                          <p:spTgt spid="30"/>
                                        </p:tgtEl>
                                        <p:attrNameLst>
                                          <p:attrName>style.visibility</p:attrName>
                                        </p:attrNameLst>
                                      </p:cBhvr>
                                      <p:to>
                                        <p:strVal val="hidden"/>
                                      </p:to>
                                    </p:set>
                                  </p:childTnLst>
                                </p:cTn>
                              </p:par>
                              <p:par>
                                <p:cTn id="115" presetID="1" presetClass="exit" presetSubtype="0" fill="hold" grpId="0" nodeType="withEffect">
                                  <p:stCondLst>
                                    <p:cond delay="0"/>
                                  </p:stCondLst>
                                  <p:childTnLst>
                                    <p:set>
                                      <p:cBhvr>
                                        <p:cTn id="116" dur="1" fill="hold">
                                          <p:stCondLst>
                                            <p:cond delay="0"/>
                                          </p:stCondLst>
                                        </p:cTn>
                                        <p:tgtEl>
                                          <p:spTgt spid="31"/>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32"/>
                                        </p:tgtEl>
                                        <p:attrNameLst>
                                          <p:attrName>style.visibility</p:attrName>
                                        </p:attrNameLst>
                                      </p:cBhvr>
                                      <p:to>
                                        <p:strVal val="hidden"/>
                                      </p:to>
                                    </p:set>
                                  </p:childTnLst>
                                </p:cTn>
                              </p:par>
                              <p:par>
                                <p:cTn id="119" presetID="1" presetClass="exit" presetSubtype="0" fill="hold" grpId="0" nodeType="withEffect">
                                  <p:stCondLst>
                                    <p:cond delay="0"/>
                                  </p:stCondLst>
                                  <p:childTnLst>
                                    <p:set>
                                      <p:cBhvr>
                                        <p:cTn id="120" dur="1" fill="hold">
                                          <p:stCondLst>
                                            <p:cond delay="0"/>
                                          </p:stCondLst>
                                        </p:cTn>
                                        <p:tgtEl>
                                          <p:spTgt spid="33"/>
                                        </p:tgtEl>
                                        <p:attrNameLst>
                                          <p:attrName>style.visibility</p:attrName>
                                        </p:attrNameLst>
                                      </p:cBhvr>
                                      <p:to>
                                        <p:strVal val="hidden"/>
                                      </p:to>
                                    </p:set>
                                  </p:childTnLst>
                                </p:cTn>
                              </p:par>
                              <p:par>
                                <p:cTn id="121" presetID="1" presetClass="exit" presetSubtype="0" fill="hold" grpId="0" nodeType="withEffect">
                                  <p:stCondLst>
                                    <p:cond delay="0"/>
                                  </p:stCondLst>
                                  <p:childTnLst>
                                    <p:set>
                                      <p:cBhvr>
                                        <p:cTn id="122" dur="1" fill="hold">
                                          <p:stCondLst>
                                            <p:cond delay="0"/>
                                          </p:stCondLst>
                                        </p:cTn>
                                        <p:tgtEl>
                                          <p:spTgt spid="34"/>
                                        </p:tgtEl>
                                        <p:attrNameLst>
                                          <p:attrName>style.visibility</p:attrName>
                                        </p:attrNameLst>
                                      </p:cBhvr>
                                      <p:to>
                                        <p:strVal val="hidden"/>
                                      </p:to>
                                    </p:set>
                                  </p:childTnLst>
                                </p:cTn>
                              </p:par>
                              <p:par>
                                <p:cTn id="123" presetID="1" presetClass="exit" presetSubtype="0" fill="hold" grpId="0" nodeType="withEffect">
                                  <p:stCondLst>
                                    <p:cond delay="0"/>
                                  </p:stCondLst>
                                  <p:childTnLst>
                                    <p:set>
                                      <p:cBhvr>
                                        <p:cTn id="124" dur="1" fill="hold">
                                          <p:stCondLst>
                                            <p:cond delay="0"/>
                                          </p:stCondLst>
                                        </p:cTn>
                                        <p:tgtEl>
                                          <p:spTgt spid="35"/>
                                        </p:tgtEl>
                                        <p:attrNameLst>
                                          <p:attrName>style.visibility</p:attrName>
                                        </p:attrNameLst>
                                      </p:cBhvr>
                                      <p:to>
                                        <p:strVal val="hidden"/>
                                      </p:to>
                                    </p:set>
                                  </p:childTnLst>
                                </p:cTn>
                              </p:par>
                              <p:par>
                                <p:cTn id="125" presetID="1" presetClass="exit" presetSubtype="0" fill="hold" grpId="0" nodeType="withEffect">
                                  <p:stCondLst>
                                    <p:cond delay="0"/>
                                  </p:stCondLst>
                                  <p:childTnLst>
                                    <p:set>
                                      <p:cBhvr>
                                        <p:cTn id="126" dur="1" fill="hold">
                                          <p:stCondLst>
                                            <p:cond delay="0"/>
                                          </p:stCondLst>
                                        </p:cTn>
                                        <p:tgtEl>
                                          <p:spTgt spid="36"/>
                                        </p:tgtEl>
                                        <p:attrNameLst>
                                          <p:attrName>style.visibility</p:attrName>
                                        </p:attrNameLst>
                                      </p:cBhvr>
                                      <p:to>
                                        <p:strVal val="hidden"/>
                                      </p:to>
                                    </p:set>
                                  </p:childTnLst>
                                </p:cTn>
                              </p:par>
                              <p:par>
                                <p:cTn id="127" presetID="1" presetClass="exit" presetSubtype="0" fill="hold" grpId="0" nodeType="withEffect">
                                  <p:stCondLst>
                                    <p:cond delay="0"/>
                                  </p:stCondLst>
                                  <p:childTnLst>
                                    <p:set>
                                      <p:cBhvr>
                                        <p:cTn id="128" dur="1" fill="hold">
                                          <p:stCondLst>
                                            <p:cond delay="0"/>
                                          </p:stCondLst>
                                        </p:cTn>
                                        <p:tgtEl>
                                          <p:spTgt spid="37"/>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38"/>
                                        </p:tgtEl>
                                        <p:attrNameLst>
                                          <p:attrName>style.visibility</p:attrName>
                                        </p:attrNameLst>
                                      </p:cBhvr>
                                      <p:to>
                                        <p:strVal val="hidden"/>
                                      </p:to>
                                    </p:set>
                                  </p:childTnLst>
                                </p:cTn>
                              </p:par>
                              <p:par>
                                <p:cTn id="131" presetID="1" presetClass="exit" presetSubtype="0" fill="hold" grpId="0" nodeType="withEffect">
                                  <p:stCondLst>
                                    <p:cond delay="0"/>
                                  </p:stCondLst>
                                  <p:childTnLst>
                                    <p:set>
                                      <p:cBhvr>
                                        <p:cTn id="132" dur="1" fill="hold">
                                          <p:stCondLst>
                                            <p:cond delay="0"/>
                                          </p:stCondLst>
                                        </p:cTn>
                                        <p:tgtEl>
                                          <p:spTgt spid="39"/>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40"/>
                                        </p:tgtEl>
                                        <p:attrNameLst>
                                          <p:attrName>style.visibility</p:attrName>
                                        </p:attrNameLst>
                                      </p:cBhvr>
                                      <p:to>
                                        <p:strVal val="hidden"/>
                                      </p:to>
                                    </p:set>
                                  </p:childTnLst>
                                </p:cTn>
                              </p:par>
                              <p:par>
                                <p:cTn id="135" presetID="1" presetClass="exit" presetSubtype="0" fill="hold" grpId="0" nodeType="withEffect">
                                  <p:stCondLst>
                                    <p:cond delay="0"/>
                                  </p:stCondLst>
                                  <p:childTnLst>
                                    <p:set>
                                      <p:cBhvr>
                                        <p:cTn id="136" dur="1" fill="hold">
                                          <p:stCondLst>
                                            <p:cond delay="0"/>
                                          </p:stCondLst>
                                        </p:cTn>
                                        <p:tgtEl>
                                          <p:spTgt spid="41"/>
                                        </p:tgtEl>
                                        <p:attrNameLst>
                                          <p:attrName>style.visibility</p:attrName>
                                        </p:attrNameLst>
                                      </p:cBhvr>
                                      <p:to>
                                        <p:strVal val="hidden"/>
                                      </p:to>
                                    </p:set>
                                  </p:childTnLst>
                                </p:cTn>
                              </p:par>
                              <p:par>
                                <p:cTn id="137" presetID="1" presetClass="exit" presetSubtype="0" fill="hold" grpId="0" nodeType="withEffect">
                                  <p:stCondLst>
                                    <p:cond delay="0"/>
                                  </p:stCondLst>
                                  <p:childTnLst>
                                    <p:set>
                                      <p:cBhvr>
                                        <p:cTn id="138" dur="1" fill="hold">
                                          <p:stCondLst>
                                            <p:cond delay="0"/>
                                          </p:stCondLst>
                                        </p:cTn>
                                        <p:tgtEl>
                                          <p:spTgt spid="42"/>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43"/>
                                        </p:tgtEl>
                                        <p:attrNameLst>
                                          <p:attrName>style.visibility</p:attrName>
                                        </p:attrNameLst>
                                      </p:cBhvr>
                                      <p:to>
                                        <p:strVal val="hidden"/>
                                      </p:to>
                                    </p:set>
                                  </p:childTnLst>
                                </p:cTn>
                              </p:par>
                              <p:par>
                                <p:cTn id="141" presetID="1" presetClass="exit" presetSubtype="0" fill="hold" grpId="0" nodeType="withEffect">
                                  <p:stCondLst>
                                    <p:cond delay="0"/>
                                  </p:stCondLst>
                                  <p:childTnLst>
                                    <p:set>
                                      <p:cBhvr>
                                        <p:cTn id="142" dur="1" fill="hold">
                                          <p:stCondLst>
                                            <p:cond delay="0"/>
                                          </p:stCondLst>
                                        </p:cTn>
                                        <p:tgtEl>
                                          <p:spTgt spid="44"/>
                                        </p:tgtEl>
                                        <p:attrNameLst>
                                          <p:attrName>style.visibility</p:attrName>
                                        </p:attrNameLst>
                                      </p:cBhvr>
                                      <p:to>
                                        <p:strVal val="hidden"/>
                                      </p:to>
                                    </p:set>
                                  </p:childTnLst>
                                </p:cTn>
                              </p:par>
                              <p:par>
                                <p:cTn id="143" presetID="1" presetClass="exit" presetSubtype="0" fill="hold" grpId="0" nodeType="withEffect">
                                  <p:stCondLst>
                                    <p:cond delay="0"/>
                                  </p:stCondLst>
                                  <p:childTnLst>
                                    <p:set>
                                      <p:cBhvr>
                                        <p:cTn id="144" dur="1" fill="hold">
                                          <p:stCondLst>
                                            <p:cond delay="0"/>
                                          </p:stCondLst>
                                        </p:cTn>
                                        <p:tgtEl>
                                          <p:spTgt spid="45"/>
                                        </p:tgtEl>
                                        <p:attrNameLst>
                                          <p:attrName>style.visibility</p:attrName>
                                        </p:attrNameLst>
                                      </p:cBhvr>
                                      <p:to>
                                        <p:strVal val="hidden"/>
                                      </p:to>
                                    </p:set>
                                  </p:childTnLst>
                                </p:cTn>
                              </p:par>
                              <p:par>
                                <p:cTn id="145" presetID="1" presetClass="exit" presetSubtype="0" fill="hold" grpId="0" nodeType="withEffect">
                                  <p:stCondLst>
                                    <p:cond delay="0"/>
                                  </p:stCondLst>
                                  <p:childTnLst>
                                    <p:set>
                                      <p:cBhvr>
                                        <p:cTn id="146" dur="1" fill="hold">
                                          <p:stCondLst>
                                            <p:cond delay="0"/>
                                          </p:stCondLst>
                                        </p:cTn>
                                        <p:tgtEl>
                                          <p:spTgt spid="46"/>
                                        </p:tgtEl>
                                        <p:attrNameLst>
                                          <p:attrName>style.visibility</p:attrName>
                                        </p:attrNameLst>
                                      </p:cBhvr>
                                      <p:to>
                                        <p:strVal val="hidden"/>
                                      </p:to>
                                    </p:set>
                                  </p:childTnLst>
                                </p:cTn>
                              </p:par>
                              <p:par>
                                <p:cTn id="147" presetID="1" presetClass="exit"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hidden"/>
                                      </p:to>
                                    </p:set>
                                  </p:childTnLst>
                                </p:cTn>
                              </p:par>
                              <p:par>
                                <p:cTn id="149" presetID="1" presetClass="exit" presetSubtype="0" fill="hold" grpId="0" nodeType="withEffect">
                                  <p:stCondLst>
                                    <p:cond delay="0"/>
                                  </p:stCondLst>
                                  <p:childTnLst>
                                    <p:set>
                                      <p:cBhvr>
                                        <p:cTn id="150" dur="1" fill="hold">
                                          <p:stCondLst>
                                            <p:cond delay="0"/>
                                          </p:stCondLst>
                                        </p:cTn>
                                        <p:tgtEl>
                                          <p:spTgt spid="48"/>
                                        </p:tgtEl>
                                        <p:attrNameLst>
                                          <p:attrName>style.visibility</p:attrName>
                                        </p:attrNameLst>
                                      </p:cBhvr>
                                      <p:to>
                                        <p:strVal val="hidden"/>
                                      </p:to>
                                    </p:set>
                                  </p:childTnLst>
                                </p:cTn>
                              </p:par>
                              <p:par>
                                <p:cTn id="151" presetID="1" presetClass="exit" presetSubtype="0" fill="hold" grpId="0" nodeType="withEffect">
                                  <p:stCondLst>
                                    <p:cond delay="0"/>
                                  </p:stCondLst>
                                  <p:childTnLst>
                                    <p:set>
                                      <p:cBhvr>
                                        <p:cTn id="152" dur="1" fill="hold">
                                          <p:stCondLst>
                                            <p:cond delay="0"/>
                                          </p:stCondLst>
                                        </p:cTn>
                                        <p:tgtEl>
                                          <p:spTgt spid="49"/>
                                        </p:tgtEl>
                                        <p:attrNameLst>
                                          <p:attrName>style.visibility</p:attrName>
                                        </p:attrNameLst>
                                      </p:cBhvr>
                                      <p:to>
                                        <p:strVal val="hidden"/>
                                      </p:to>
                                    </p:set>
                                  </p:childTnLst>
                                </p:cTn>
                              </p:par>
                              <p:par>
                                <p:cTn id="153" presetID="1" presetClass="exit"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hidden"/>
                                      </p:to>
                                    </p:set>
                                  </p:childTnLst>
                                </p:cTn>
                              </p:par>
                              <p:par>
                                <p:cTn id="155" presetID="1" presetClass="exit" presetSubtype="0" fill="hold" grpId="0" nodeType="withEffect">
                                  <p:stCondLst>
                                    <p:cond delay="0"/>
                                  </p:stCondLst>
                                  <p:childTnLst>
                                    <p:set>
                                      <p:cBhvr>
                                        <p:cTn id="156" dur="1" fill="hold">
                                          <p:stCondLst>
                                            <p:cond delay="0"/>
                                          </p:stCondLst>
                                        </p:cTn>
                                        <p:tgtEl>
                                          <p:spTgt spid="52"/>
                                        </p:tgtEl>
                                        <p:attrNameLst>
                                          <p:attrName>style.visibility</p:attrName>
                                        </p:attrNameLst>
                                      </p:cBhvr>
                                      <p:to>
                                        <p:strVal val="hidden"/>
                                      </p:to>
                                    </p:set>
                                  </p:childTnLst>
                                </p:cTn>
                              </p:par>
                              <p:par>
                                <p:cTn id="157" presetID="1" presetClass="exit" presetSubtype="0" fill="hold" grpId="0" nodeType="withEffect">
                                  <p:stCondLst>
                                    <p:cond delay="0"/>
                                  </p:stCondLst>
                                  <p:childTnLst>
                                    <p:set>
                                      <p:cBhvr>
                                        <p:cTn id="158" dur="1" fill="hold">
                                          <p:stCondLst>
                                            <p:cond delay="0"/>
                                          </p:stCondLst>
                                        </p:cTn>
                                        <p:tgtEl>
                                          <p:spTgt spid="53"/>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165"/>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105"/>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78"/>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85"/>
                                        </p:tgtEl>
                                        <p:attrNameLst>
                                          <p:attrName>style.visibility</p:attrName>
                                        </p:attrNameLst>
                                      </p:cBhvr>
                                      <p:to>
                                        <p:strVal val="hidden"/>
                                      </p:to>
                                    </p:set>
                                  </p:childTnLst>
                                </p:cTn>
                              </p:par>
                              <p:par>
                                <p:cTn id="167" presetID="1" presetClass="exit" presetSubtype="0" fill="hold" grpId="0" nodeType="withEffect">
                                  <p:stCondLst>
                                    <p:cond delay="0"/>
                                  </p:stCondLst>
                                  <p:childTnLst>
                                    <p:set>
                                      <p:cBhvr>
                                        <p:cTn id="168" dur="1" fill="hold">
                                          <p:stCondLst>
                                            <p:cond delay="0"/>
                                          </p:stCondLst>
                                        </p:cTn>
                                        <p:tgtEl>
                                          <p:spTgt spid="149"/>
                                        </p:tgtEl>
                                        <p:attrNameLst>
                                          <p:attrName>style.visibility</p:attrName>
                                        </p:attrNameLst>
                                      </p:cBhvr>
                                      <p:to>
                                        <p:strVal val="hidden"/>
                                      </p:to>
                                    </p:set>
                                  </p:childTnLst>
                                </p:cTn>
                              </p:par>
                              <p:par>
                                <p:cTn id="169" presetID="1" presetClass="exit" presetSubtype="0" fill="hold" grpId="0" nodeType="withEffect">
                                  <p:stCondLst>
                                    <p:cond delay="0"/>
                                  </p:stCondLst>
                                  <p:childTnLst>
                                    <p:set>
                                      <p:cBhvr>
                                        <p:cTn id="170" dur="1" fill="hold">
                                          <p:stCondLst>
                                            <p:cond delay="0"/>
                                          </p:stCondLst>
                                        </p:cTn>
                                        <p:tgtEl>
                                          <p:spTgt spid="128"/>
                                        </p:tgtEl>
                                        <p:attrNameLst>
                                          <p:attrName>style.visibility</p:attrName>
                                        </p:attrNameLst>
                                      </p:cBhvr>
                                      <p:to>
                                        <p:strVal val="hidden"/>
                                      </p:to>
                                    </p:set>
                                  </p:childTnLst>
                                </p:cTn>
                              </p:par>
                              <p:par>
                                <p:cTn id="171" presetID="1" presetClass="exit" presetSubtype="0" fill="hold" grpId="0" nodeType="withEffect">
                                  <p:stCondLst>
                                    <p:cond delay="0"/>
                                  </p:stCondLst>
                                  <p:childTnLst>
                                    <p:set>
                                      <p:cBhvr>
                                        <p:cTn id="172" dur="1" fill="hold">
                                          <p:stCondLst>
                                            <p:cond delay="0"/>
                                          </p:stCondLst>
                                        </p:cTn>
                                        <p:tgtEl>
                                          <p:spTgt spid="224"/>
                                        </p:tgtEl>
                                        <p:attrNameLst>
                                          <p:attrName>style.visibility</p:attrName>
                                        </p:attrNameLst>
                                      </p:cBhvr>
                                      <p:to>
                                        <p:strVal val="hidden"/>
                                      </p:to>
                                    </p:set>
                                  </p:childTnLst>
                                </p:cTn>
                              </p:par>
                              <p:par>
                                <p:cTn id="173" presetID="1" presetClass="exit" presetSubtype="0" fill="hold" grpId="0" nodeType="withEffect">
                                  <p:stCondLst>
                                    <p:cond delay="0"/>
                                  </p:stCondLst>
                                  <p:childTnLst>
                                    <p:set>
                                      <p:cBhvr>
                                        <p:cTn id="174" dur="1" fill="hold">
                                          <p:stCondLst>
                                            <p:cond delay="0"/>
                                          </p:stCondLst>
                                        </p:cTn>
                                        <p:tgtEl>
                                          <p:spTgt spid="60"/>
                                        </p:tgtEl>
                                        <p:attrNameLst>
                                          <p:attrName>style.visibility</p:attrName>
                                        </p:attrNameLst>
                                      </p:cBhvr>
                                      <p:to>
                                        <p:strVal val="hidden"/>
                                      </p:to>
                                    </p:set>
                                  </p:childTnLst>
                                </p:cTn>
                              </p:par>
                            </p:childTnLst>
                          </p:cTn>
                        </p:par>
                        <p:par>
                          <p:cTn id="175" fill="hold">
                            <p:stCondLst>
                              <p:cond delay="0"/>
                            </p:stCondLst>
                            <p:childTnLst>
                              <p:par>
                                <p:cTn id="176" presetID="42" presetClass="path" presetSubtype="0" accel="50000" decel="50000" fill="hold" nodeType="afterEffect">
                                  <p:stCondLst>
                                    <p:cond delay="0"/>
                                  </p:stCondLst>
                                  <p:childTnLst>
                                    <p:animMotion origin="layout" path="M -3.05556E-6 1.11111E-6 L -0.41944 0.00123 " pathEditMode="relative" rAng="0" ptsTypes="AA">
                                      <p:cBhvr>
                                        <p:cTn id="177" dur="2000" fill="hold"/>
                                        <p:tgtEl>
                                          <p:spTgt spid="61"/>
                                        </p:tgtEl>
                                        <p:attrNameLst>
                                          <p:attrName>ppt_x</p:attrName>
                                          <p:attrName>ppt_y</p:attrName>
                                        </p:attrNameLst>
                                      </p:cBhvr>
                                      <p:rCtr x="-20972" y="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8" grpId="0"/>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p:bldP spid="51" grpId="0"/>
      <p:bldP spid="52" grpId="0"/>
      <p:bldP spid="53" grpId="0"/>
      <p:bldP spid="60" grpId="0" animBg="1"/>
      <p:bldP spid="149" grpId="0" animBg="1"/>
      <p:bldP spid="128" grpId="0" animBg="1"/>
      <p:bldP spid="224" grpId="0"/>
      <p:bldP spid="460" grpId="0" animBg="1"/>
      <p:bldP spid="461" grpId="0"/>
      <p:bldP spid="462" grpId="0" animBg="1"/>
      <p:bldP spid="463" grpId="0" animBg="1"/>
      <p:bldP spid="464" grpId="0" animBg="1"/>
      <p:bldP spid="465" grpId="0" animBg="1"/>
      <p:bldP spid="466" grpId="0" animBg="1"/>
      <p:bldP spid="467" grpId="0" animBg="1"/>
      <p:bldP spid="468" grpId="0"/>
      <p:bldP spid="469" grpId="0"/>
      <p:bldP spid="470" grpId="0"/>
      <p:bldP spid="471" grpId="0"/>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96" grpId="0"/>
      <p:bldP spid="5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B9F864-DB79-4370-89B3-D06519997CA2}"/>
              </a:ext>
            </a:extLst>
          </p:cNvPr>
          <p:cNvSpPr txBox="1"/>
          <p:nvPr/>
        </p:nvSpPr>
        <p:spPr>
          <a:xfrm>
            <a:off x="5743350" y="1221936"/>
            <a:ext cx="2834641" cy="367477"/>
          </a:xfrm>
          <a:prstGeom prst="rect">
            <a:avLst/>
          </a:prstGeom>
          <a:noFill/>
        </p:spPr>
        <p:txBody>
          <a:bodyPr wrap="square" rtlCol="0">
            <a:spAutoFit/>
          </a:bodyPr>
          <a:lstStyle/>
          <a:p>
            <a:pPr defTabSz="914314"/>
            <a:r>
              <a:rPr lang="en-US" sz="1800" dirty="0">
                <a:solidFill>
                  <a:prstClr val="black"/>
                </a:solidFill>
                <a:latin typeface="Calibri" panose="020F0502020204030204"/>
              </a:rPr>
              <a:t>Compute</a:t>
            </a:r>
          </a:p>
        </p:txBody>
      </p:sp>
      <p:sp>
        <p:nvSpPr>
          <p:cNvPr id="65" name="TextBox 64">
            <a:extLst>
              <a:ext uri="{FF2B5EF4-FFF2-40B4-BE49-F238E27FC236}">
                <a16:creationId xmlns:a16="http://schemas.microsoft.com/office/drawing/2014/main" id="{E5E61217-255F-4002-8255-F6B8FC79B44F}"/>
              </a:ext>
            </a:extLst>
          </p:cNvPr>
          <p:cNvSpPr txBox="1"/>
          <p:nvPr/>
        </p:nvSpPr>
        <p:spPr>
          <a:xfrm>
            <a:off x="5737211" y="3395781"/>
            <a:ext cx="2834641" cy="644437"/>
          </a:xfrm>
          <a:prstGeom prst="rect">
            <a:avLst/>
          </a:prstGeom>
          <a:noFill/>
        </p:spPr>
        <p:txBody>
          <a:bodyPr wrap="square" rtlCol="0">
            <a:spAutoFit/>
          </a:bodyPr>
          <a:lstStyle/>
          <a:p>
            <a:pPr defTabSz="914314"/>
            <a:r>
              <a:rPr lang="en-US" sz="1800" dirty="0">
                <a:solidFill>
                  <a:prstClr val="black"/>
                </a:solidFill>
                <a:latin typeface="Calibri" panose="020F0502020204030204"/>
              </a:rPr>
              <a:t>Page </a:t>
            </a:r>
          </a:p>
          <a:p>
            <a:pPr defTabSz="914314"/>
            <a:r>
              <a:rPr lang="en-US" sz="1800" dirty="0">
                <a:solidFill>
                  <a:prstClr val="black"/>
                </a:solidFill>
                <a:latin typeface="Calibri" panose="020F0502020204030204"/>
              </a:rPr>
              <a:t>Servers</a:t>
            </a:r>
          </a:p>
        </p:txBody>
      </p:sp>
      <p:sp>
        <p:nvSpPr>
          <p:cNvPr id="66" name="TextBox 65">
            <a:extLst>
              <a:ext uri="{FF2B5EF4-FFF2-40B4-BE49-F238E27FC236}">
                <a16:creationId xmlns:a16="http://schemas.microsoft.com/office/drawing/2014/main" id="{4B0BE1D2-0E17-42BC-BA1D-C81AF8E71109}"/>
              </a:ext>
            </a:extLst>
          </p:cNvPr>
          <p:cNvSpPr txBox="1"/>
          <p:nvPr/>
        </p:nvSpPr>
        <p:spPr>
          <a:xfrm>
            <a:off x="5697007" y="5707761"/>
            <a:ext cx="2834641" cy="921397"/>
          </a:xfrm>
          <a:prstGeom prst="rect">
            <a:avLst/>
          </a:prstGeom>
          <a:noFill/>
        </p:spPr>
        <p:txBody>
          <a:bodyPr wrap="square" rtlCol="0">
            <a:spAutoFit/>
          </a:bodyPr>
          <a:lstStyle/>
          <a:p>
            <a:pPr defTabSz="914314"/>
            <a:r>
              <a:rPr lang="en-US" sz="1800">
                <a:solidFill>
                  <a:prstClr val="black"/>
                </a:solidFill>
                <a:latin typeface="Calibri" panose="020F0502020204030204"/>
              </a:rPr>
              <a:t>Remote </a:t>
            </a:r>
          </a:p>
          <a:p>
            <a:pPr defTabSz="914314"/>
            <a:r>
              <a:rPr lang="en-US" sz="1800">
                <a:solidFill>
                  <a:prstClr val="black"/>
                </a:solidFill>
                <a:latin typeface="Calibri" panose="020F0502020204030204"/>
              </a:rPr>
              <a:t>Data </a:t>
            </a:r>
          </a:p>
          <a:p>
            <a:pPr defTabSz="914314"/>
            <a:r>
              <a:rPr lang="en-US" sz="1800">
                <a:solidFill>
                  <a:prstClr val="black"/>
                </a:solidFill>
                <a:latin typeface="Calibri" panose="020F0502020204030204"/>
              </a:rPr>
              <a:t>Storage</a:t>
            </a:r>
          </a:p>
        </p:txBody>
      </p:sp>
      <p:sp>
        <p:nvSpPr>
          <p:cNvPr id="8" name="people_12" title="Icon of three people">
            <a:extLst>
              <a:ext uri="{FF2B5EF4-FFF2-40B4-BE49-F238E27FC236}">
                <a16:creationId xmlns:a16="http://schemas.microsoft.com/office/drawing/2014/main" id="{2BAD5AB7-8622-4883-94BA-0AEFEBF18B0D}"/>
              </a:ext>
            </a:extLst>
          </p:cNvPr>
          <p:cNvSpPr>
            <a:spLocks noChangeAspect="1" noEditPoints="1"/>
          </p:cNvSpPr>
          <p:nvPr/>
        </p:nvSpPr>
        <p:spPr bwMode="auto">
          <a:xfrm>
            <a:off x="7486270" y="89381"/>
            <a:ext cx="560004" cy="47778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434343"/>
              </a:solidFill>
              <a:effectLst/>
              <a:uLnTx/>
              <a:uFillTx/>
              <a:latin typeface="Segoe UI"/>
              <a:ea typeface="+mn-ea"/>
              <a:cs typeface="+mn-cs"/>
            </a:endParaRPr>
          </a:p>
        </p:txBody>
      </p:sp>
      <p:sp>
        <p:nvSpPr>
          <p:cNvPr id="9" name="Database_EFC7" title="Icon of a cylinder">
            <a:extLst>
              <a:ext uri="{FF2B5EF4-FFF2-40B4-BE49-F238E27FC236}">
                <a16:creationId xmlns:a16="http://schemas.microsoft.com/office/drawing/2014/main" id="{599975F1-D107-48C7-81FC-C87996A52A0E}"/>
              </a:ext>
            </a:extLst>
          </p:cNvPr>
          <p:cNvSpPr>
            <a:spLocks noChangeAspect="1" noEditPoints="1"/>
          </p:cNvSpPr>
          <p:nvPr/>
        </p:nvSpPr>
        <p:spPr bwMode="auto">
          <a:xfrm>
            <a:off x="6931510" y="1088843"/>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8316D0E9-E44A-4E69-92FB-ED4146307B25}"/>
              </a:ext>
            </a:extLst>
          </p:cNvPr>
          <p:cNvSpPr txBox="1"/>
          <p:nvPr/>
        </p:nvSpPr>
        <p:spPr>
          <a:xfrm>
            <a:off x="7014968" y="1259066"/>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P</a:t>
            </a:r>
          </a:p>
        </p:txBody>
      </p:sp>
      <p:sp>
        <p:nvSpPr>
          <p:cNvPr id="11" name="Database_EFC7" title="Icon of a cylinder">
            <a:extLst>
              <a:ext uri="{FF2B5EF4-FFF2-40B4-BE49-F238E27FC236}">
                <a16:creationId xmlns:a16="http://schemas.microsoft.com/office/drawing/2014/main" id="{D526A3F5-00C2-4DDE-BB1D-69E85F1FEA14}"/>
              </a:ext>
            </a:extLst>
          </p:cNvPr>
          <p:cNvSpPr>
            <a:spLocks noChangeAspect="1" noEditPoints="1"/>
          </p:cNvSpPr>
          <p:nvPr/>
        </p:nvSpPr>
        <p:spPr bwMode="auto">
          <a:xfrm>
            <a:off x="8068188" y="1089467"/>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B73AF4E8-0691-4AD0-AF0B-29EC0D809222}"/>
              </a:ext>
            </a:extLst>
          </p:cNvPr>
          <p:cNvSpPr txBox="1"/>
          <p:nvPr/>
        </p:nvSpPr>
        <p:spPr>
          <a:xfrm>
            <a:off x="8151647" y="1259690"/>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a:t>
            </a:r>
          </a:p>
        </p:txBody>
      </p:sp>
      <p:sp>
        <p:nvSpPr>
          <p:cNvPr id="13" name="Database_EFC7" title="Icon of a cylinder">
            <a:extLst>
              <a:ext uri="{FF2B5EF4-FFF2-40B4-BE49-F238E27FC236}">
                <a16:creationId xmlns:a16="http://schemas.microsoft.com/office/drawing/2014/main" id="{A4BB0E8D-E9BA-4369-A284-1B7FBC5C40E7}"/>
              </a:ext>
            </a:extLst>
          </p:cNvPr>
          <p:cNvSpPr>
            <a:spLocks noChangeAspect="1" noEditPoints="1"/>
          </p:cNvSpPr>
          <p:nvPr/>
        </p:nvSpPr>
        <p:spPr bwMode="auto">
          <a:xfrm>
            <a:off x="8653548" y="1089467"/>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8A692D67-753E-48EC-9AF0-7AC93AAD068F}"/>
              </a:ext>
            </a:extLst>
          </p:cNvPr>
          <p:cNvSpPr txBox="1"/>
          <p:nvPr/>
        </p:nvSpPr>
        <p:spPr>
          <a:xfrm>
            <a:off x="8737006" y="1259690"/>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a:t>
            </a:r>
          </a:p>
        </p:txBody>
      </p:sp>
      <p:sp>
        <p:nvSpPr>
          <p:cNvPr id="15" name="Database_EFC7" title="Icon of a cylinder">
            <a:extLst>
              <a:ext uri="{FF2B5EF4-FFF2-40B4-BE49-F238E27FC236}">
                <a16:creationId xmlns:a16="http://schemas.microsoft.com/office/drawing/2014/main" id="{22FEEFCD-A35F-4CEB-9992-8AAC9EC3B138}"/>
              </a:ext>
            </a:extLst>
          </p:cNvPr>
          <p:cNvSpPr>
            <a:spLocks noChangeAspect="1" noEditPoints="1"/>
          </p:cNvSpPr>
          <p:nvPr/>
        </p:nvSpPr>
        <p:spPr bwMode="auto">
          <a:xfrm>
            <a:off x="9238908" y="1089467"/>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BFBF2662-3F06-483C-A4EF-99750AAA836C}"/>
              </a:ext>
            </a:extLst>
          </p:cNvPr>
          <p:cNvSpPr txBox="1"/>
          <p:nvPr/>
        </p:nvSpPr>
        <p:spPr>
          <a:xfrm>
            <a:off x="9322366" y="1259690"/>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a:t>
            </a:r>
          </a:p>
        </p:txBody>
      </p:sp>
      <p:sp>
        <p:nvSpPr>
          <p:cNvPr id="17" name="Browser" title="Icon of a browser window">
            <a:extLst>
              <a:ext uri="{FF2B5EF4-FFF2-40B4-BE49-F238E27FC236}">
                <a16:creationId xmlns:a16="http://schemas.microsoft.com/office/drawing/2014/main" id="{0BD8CFF0-839F-42B9-9301-66D8617636BD}"/>
              </a:ext>
            </a:extLst>
          </p:cNvPr>
          <p:cNvSpPr>
            <a:spLocks noChangeAspect="1" noEditPoints="1"/>
          </p:cNvSpPr>
          <p:nvPr/>
        </p:nvSpPr>
        <p:spPr bwMode="auto">
          <a:xfrm>
            <a:off x="11090598" y="2147026"/>
            <a:ext cx="623597" cy="4990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000000"/>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8198F2A6-AA1B-4611-9762-882CDAB41A22}"/>
              </a:ext>
            </a:extLst>
          </p:cNvPr>
          <p:cNvSpPr txBox="1"/>
          <p:nvPr/>
        </p:nvSpPr>
        <p:spPr>
          <a:xfrm>
            <a:off x="11087105" y="2251726"/>
            <a:ext cx="617958" cy="409903"/>
          </a:xfrm>
          <a:prstGeom prst="rect">
            <a:avLst/>
          </a:prstGeom>
          <a:noFill/>
        </p:spPr>
        <p:txBody>
          <a:bodyPr wrap="none" lIns="121841" tIns="60920" rIns="121841" bIns="60920"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dirty="0">
                <a:ln>
                  <a:noFill/>
                </a:ln>
                <a:solidFill>
                  <a:srgbClr val="000000"/>
                </a:solidFill>
                <a:effectLst/>
                <a:uLnTx/>
                <a:uFillTx/>
                <a:latin typeface="Segoe UI"/>
                <a:ea typeface="+mn-ea"/>
                <a:cs typeface="+mn-cs"/>
              </a:rPr>
              <a:t>Log</a:t>
            </a:r>
          </a:p>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dirty="0">
                <a:ln>
                  <a:noFill/>
                </a:ln>
                <a:solidFill>
                  <a:srgbClr val="000000"/>
                </a:solidFill>
                <a:effectLst/>
                <a:uLnTx/>
                <a:uFillTx/>
                <a:latin typeface="Segoe UI"/>
                <a:ea typeface="+mn-ea"/>
                <a:cs typeface="+mn-cs"/>
              </a:rPr>
              <a:t>Service</a:t>
            </a:r>
          </a:p>
        </p:txBody>
      </p:sp>
      <p:sp>
        <p:nvSpPr>
          <p:cNvPr id="19" name="Rectangle: Rounded Corners 18">
            <a:extLst>
              <a:ext uri="{FF2B5EF4-FFF2-40B4-BE49-F238E27FC236}">
                <a16:creationId xmlns:a16="http://schemas.microsoft.com/office/drawing/2014/main" id="{84721676-FEF2-4166-9D4F-9E88C59E42E1}"/>
              </a:ext>
            </a:extLst>
          </p:cNvPr>
          <p:cNvSpPr/>
          <p:nvPr/>
        </p:nvSpPr>
        <p:spPr bwMode="auto">
          <a:xfrm>
            <a:off x="6824541" y="5624605"/>
            <a:ext cx="5119367" cy="1076735"/>
          </a:xfrm>
          <a:prstGeom prst="roundRect">
            <a:avLst/>
          </a:prstGeom>
          <a:noFill/>
          <a:ln w="9525">
            <a:solidFill>
              <a:schemeClr val="accent1"/>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20" name="Picture 2" descr="See the source image">
            <a:extLst>
              <a:ext uri="{FF2B5EF4-FFF2-40B4-BE49-F238E27FC236}">
                <a16:creationId xmlns:a16="http://schemas.microsoft.com/office/drawing/2014/main" id="{D889B3C7-46E8-4B9F-BEE4-7106DDAD47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0037" y="5745695"/>
            <a:ext cx="450799" cy="450799"/>
          </a:xfrm>
          <a:prstGeom prst="rect">
            <a:avLst/>
          </a:prstGeom>
          <a:noFill/>
        </p:spPr>
      </p:pic>
      <p:pic>
        <p:nvPicPr>
          <p:cNvPr id="21" name="Picture 2" descr="See the source image">
            <a:extLst>
              <a:ext uri="{FF2B5EF4-FFF2-40B4-BE49-F238E27FC236}">
                <a16:creationId xmlns:a16="http://schemas.microsoft.com/office/drawing/2014/main" id="{654681CB-AA53-427B-AEF8-013C0DB12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7800" y="5745695"/>
            <a:ext cx="450799" cy="450799"/>
          </a:xfrm>
          <a:prstGeom prst="rect">
            <a:avLst/>
          </a:prstGeom>
          <a:noFill/>
        </p:spPr>
      </p:pic>
      <p:pic>
        <p:nvPicPr>
          <p:cNvPr id="22" name="Picture 2" descr="See the source image">
            <a:extLst>
              <a:ext uri="{FF2B5EF4-FFF2-40B4-BE49-F238E27FC236}">
                <a16:creationId xmlns:a16="http://schemas.microsoft.com/office/drawing/2014/main" id="{7096163A-1F3C-4C1C-923C-454915AC88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9673" y="5745695"/>
            <a:ext cx="450799" cy="450799"/>
          </a:xfrm>
          <a:prstGeom prst="rect">
            <a:avLst/>
          </a:prstGeom>
          <a:noFill/>
        </p:spPr>
      </p:pic>
      <p:pic>
        <p:nvPicPr>
          <p:cNvPr id="23" name="Picture 2" descr="See the source image">
            <a:extLst>
              <a:ext uri="{FF2B5EF4-FFF2-40B4-BE49-F238E27FC236}">
                <a16:creationId xmlns:a16="http://schemas.microsoft.com/office/drawing/2014/main" id="{BECF1E76-487B-4960-83C7-78F6100959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1981" y="5745695"/>
            <a:ext cx="450799" cy="450799"/>
          </a:xfrm>
          <a:prstGeom prst="rect">
            <a:avLst/>
          </a:prstGeom>
          <a:noFill/>
        </p:spPr>
      </p:pic>
      <p:pic>
        <p:nvPicPr>
          <p:cNvPr id="24" name="Picture 2" descr="See the source image">
            <a:extLst>
              <a:ext uri="{FF2B5EF4-FFF2-40B4-BE49-F238E27FC236}">
                <a16:creationId xmlns:a16="http://schemas.microsoft.com/office/drawing/2014/main" id="{27B78F26-7EE7-4FEC-A95F-07F561C202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19425" y="5745695"/>
            <a:ext cx="450799" cy="450799"/>
          </a:xfrm>
          <a:prstGeom prst="rect">
            <a:avLst/>
          </a:prstGeom>
          <a:noFill/>
        </p:spPr>
      </p:pic>
      <p:grpSp>
        <p:nvGrpSpPr>
          <p:cNvPr id="25" name="Group 24">
            <a:extLst>
              <a:ext uri="{FF2B5EF4-FFF2-40B4-BE49-F238E27FC236}">
                <a16:creationId xmlns:a16="http://schemas.microsoft.com/office/drawing/2014/main" id="{83994671-771B-4492-9358-3C937E4E6092}"/>
              </a:ext>
            </a:extLst>
          </p:cNvPr>
          <p:cNvGrpSpPr/>
          <p:nvPr/>
        </p:nvGrpSpPr>
        <p:grpSpPr>
          <a:xfrm>
            <a:off x="11036734" y="2714509"/>
            <a:ext cx="741200" cy="168300"/>
            <a:chOff x="5046344" y="2032757"/>
            <a:chExt cx="555900" cy="126225"/>
          </a:xfrm>
        </p:grpSpPr>
        <p:grpSp>
          <p:nvGrpSpPr>
            <p:cNvPr id="26" name="Group 25">
              <a:extLst>
                <a:ext uri="{FF2B5EF4-FFF2-40B4-BE49-F238E27FC236}">
                  <a16:creationId xmlns:a16="http://schemas.microsoft.com/office/drawing/2014/main" id="{70125C56-2E80-411F-843E-0BF2A0ED6755}"/>
                </a:ext>
              </a:extLst>
            </p:cNvPr>
            <p:cNvGrpSpPr/>
            <p:nvPr/>
          </p:nvGrpSpPr>
          <p:grpSpPr>
            <a:xfrm>
              <a:off x="5046345" y="2032757"/>
              <a:ext cx="555899" cy="125484"/>
              <a:chOff x="1580764" y="3504244"/>
              <a:chExt cx="908411" cy="237046"/>
            </a:xfrm>
          </p:grpSpPr>
          <p:sp>
            <p:nvSpPr>
              <p:cNvPr id="30" name="Rectangle 29">
                <a:extLst>
                  <a:ext uri="{FF2B5EF4-FFF2-40B4-BE49-F238E27FC236}">
                    <a16:creationId xmlns:a16="http://schemas.microsoft.com/office/drawing/2014/main" id="{C3DFC2A2-C42A-4DEC-8F85-F30FB09F89A5}"/>
                  </a:ext>
                </a:extLst>
              </p:cNvPr>
              <p:cNvSpPr/>
              <p:nvPr/>
            </p:nvSpPr>
            <p:spPr>
              <a:xfrm>
                <a:off x="1580764" y="3504244"/>
                <a:ext cx="908411" cy="237046"/>
              </a:xfrm>
              <a:prstGeom prst="rect">
                <a:avLst/>
              </a:prstGeom>
              <a:solidFill>
                <a:srgbClr val="92D05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31" name="page" title="Icon of a rectangle with a dotted line in the middle, an arrow on the right side pointing to the right">
                <a:extLst>
                  <a:ext uri="{FF2B5EF4-FFF2-40B4-BE49-F238E27FC236}">
                    <a16:creationId xmlns:a16="http://schemas.microsoft.com/office/drawing/2014/main" id="{96B34AE3-1945-4C0E-9073-03FDF88BC88A}"/>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27" name="Straight Connector 26">
              <a:extLst>
                <a:ext uri="{FF2B5EF4-FFF2-40B4-BE49-F238E27FC236}">
                  <a16:creationId xmlns:a16="http://schemas.microsoft.com/office/drawing/2014/main" id="{00F7C137-0665-41F7-9900-7442DAE357F6}"/>
                </a:ext>
              </a:extLst>
            </p:cNvPr>
            <p:cNvCxnSpPr/>
            <p:nvPr/>
          </p:nvCxnSpPr>
          <p:spPr>
            <a:xfrm>
              <a:off x="5281717" y="2036053"/>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3F2D48-7480-49BB-84DE-04416B1A1C8E}"/>
                </a:ext>
              </a:extLst>
            </p:cNvPr>
            <p:cNvCxnSpPr/>
            <p:nvPr/>
          </p:nvCxnSpPr>
          <p:spPr>
            <a:xfrm>
              <a:off x="5163500" y="2035312"/>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914188A-4FD1-48D8-8901-BDC5818A0B53}"/>
                </a:ext>
              </a:extLst>
            </p:cNvPr>
            <p:cNvCxnSpPr/>
            <p:nvPr/>
          </p:nvCxnSpPr>
          <p:spPr>
            <a:xfrm>
              <a:off x="5046344" y="2032757"/>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CRMArticles_EFF5" title="Icon of two documents stacked together with writing on them">
            <a:extLst>
              <a:ext uri="{FF2B5EF4-FFF2-40B4-BE49-F238E27FC236}">
                <a16:creationId xmlns:a16="http://schemas.microsoft.com/office/drawing/2014/main" id="{9293E252-3649-45E7-9B4A-6C0444B0BF06}"/>
              </a:ext>
            </a:extLst>
          </p:cNvPr>
          <p:cNvSpPr>
            <a:spLocks noChangeAspect="1" noEditPoints="1"/>
          </p:cNvSpPr>
          <p:nvPr/>
        </p:nvSpPr>
        <p:spPr bwMode="auto">
          <a:xfrm>
            <a:off x="6975109"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3" name="CRMArticles_EFF5" title="Icon of two documents stacked together with writing on them">
            <a:extLst>
              <a:ext uri="{FF2B5EF4-FFF2-40B4-BE49-F238E27FC236}">
                <a16:creationId xmlns:a16="http://schemas.microsoft.com/office/drawing/2014/main" id="{901C1408-F33D-4CDA-B61A-F3C0D3ACA4BD}"/>
              </a:ext>
            </a:extLst>
          </p:cNvPr>
          <p:cNvSpPr>
            <a:spLocks noChangeAspect="1" noEditPoints="1"/>
          </p:cNvSpPr>
          <p:nvPr/>
        </p:nvSpPr>
        <p:spPr bwMode="auto">
          <a:xfrm>
            <a:off x="7251696"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4" name="CRMArticles_EFF5" title="Icon of two documents stacked together with writing on them">
            <a:extLst>
              <a:ext uri="{FF2B5EF4-FFF2-40B4-BE49-F238E27FC236}">
                <a16:creationId xmlns:a16="http://schemas.microsoft.com/office/drawing/2014/main" id="{6EDE5864-9954-4AF5-9960-9245224EFD22}"/>
              </a:ext>
            </a:extLst>
          </p:cNvPr>
          <p:cNvSpPr>
            <a:spLocks noChangeAspect="1" noEditPoints="1"/>
          </p:cNvSpPr>
          <p:nvPr/>
        </p:nvSpPr>
        <p:spPr bwMode="auto">
          <a:xfrm>
            <a:off x="7802152"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5" name="CRMArticles_EFF5" title="Icon of two documents stacked together with writing on them">
            <a:extLst>
              <a:ext uri="{FF2B5EF4-FFF2-40B4-BE49-F238E27FC236}">
                <a16:creationId xmlns:a16="http://schemas.microsoft.com/office/drawing/2014/main" id="{5C1BC793-D56D-4FC6-B898-6064B7CAE2C0}"/>
              </a:ext>
            </a:extLst>
          </p:cNvPr>
          <p:cNvSpPr>
            <a:spLocks noChangeAspect="1" noEditPoints="1"/>
          </p:cNvSpPr>
          <p:nvPr/>
        </p:nvSpPr>
        <p:spPr bwMode="auto">
          <a:xfrm>
            <a:off x="8078740"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6" name="CRMArticles_EFF5" title="Icon of two documents stacked together with writing on them">
            <a:extLst>
              <a:ext uri="{FF2B5EF4-FFF2-40B4-BE49-F238E27FC236}">
                <a16:creationId xmlns:a16="http://schemas.microsoft.com/office/drawing/2014/main" id="{A211D23F-AE78-4B1C-9246-8852F1C9581F}"/>
              </a:ext>
            </a:extLst>
          </p:cNvPr>
          <p:cNvSpPr>
            <a:spLocks noChangeAspect="1" noEditPoints="1"/>
          </p:cNvSpPr>
          <p:nvPr/>
        </p:nvSpPr>
        <p:spPr bwMode="auto">
          <a:xfrm>
            <a:off x="8667553" y="6309677"/>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7" name="CRMArticles_EFF5" title="Icon of two documents stacked together with writing on them">
            <a:extLst>
              <a:ext uri="{FF2B5EF4-FFF2-40B4-BE49-F238E27FC236}">
                <a16:creationId xmlns:a16="http://schemas.microsoft.com/office/drawing/2014/main" id="{1207B9C2-7060-41E0-AD69-35D0F6B8FB71}"/>
              </a:ext>
            </a:extLst>
          </p:cNvPr>
          <p:cNvSpPr>
            <a:spLocks noChangeAspect="1" noEditPoints="1"/>
          </p:cNvSpPr>
          <p:nvPr/>
        </p:nvSpPr>
        <p:spPr bwMode="auto">
          <a:xfrm>
            <a:off x="8944141" y="6309677"/>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8" name="CRMArticles_EFF5" title="Icon of two documents stacked together with writing on them">
            <a:extLst>
              <a:ext uri="{FF2B5EF4-FFF2-40B4-BE49-F238E27FC236}">
                <a16:creationId xmlns:a16="http://schemas.microsoft.com/office/drawing/2014/main" id="{6ED32C90-14D6-474E-AD4D-545A2DE368A8}"/>
              </a:ext>
            </a:extLst>
          </p:cNvPr>
          <p:cNvSpPr>
            <a:spLocks noChangeAspect="1" noEditPoints="1"/>
          </p:cNvSpPr>
          <p:nvPr/>
        </p:nvSpPr>
        <p:spPr bwMode="auto">
          <a:xfrm>
            <a:off x="9931413" y="6321842"/>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9" name="CRMArticles_EFF5" title="Icon of two documents stacked together with writing on them">
            <a:extLst>
              <a:ext uri="{FF2B5EF4-FFF2-40B4-BE49-F238E27FC236}">
                <a16:creationId xmlns:a16="http://schemas.microsoft.com/office/drawing/2014/main" id="{341B890E-B6B8-4FFE-AA71-54A3B574A032}"/>
              </a:ext>
            </a:extLst>
          </p:cNvPr>
          <p:cNvSpPr>
            <a:spLocks noChangeAspect="1" noEditPoints="1"/>
          </p:cNvSpPr>
          <p:nvPr/>
        </p:nvSpPr>
        <p:spPr bwMode="auto">
          <a:xfrm>
            <a:off x="10208000" y="6321842"/>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40" name="Oval 39">
            <a:extLst>
              <a:ext uri="{FF2B5EF4-FFF2-40B4-BE49-F238E27FC236}">
                <a16:creationId xmlns:a16="http://schemas.microsoft.com/office/drawing/2014/main" id="{08DDAE0B-05A2-4ED6-B6D4-EBF6BBA9E976}"/>
              </a:ext>
            </a:extLst>
          </p:cNvPr>
          <p:cNvSpPr/>
          <p:nvPr/>
        </p:nvSpPr>
        <p:spPr bwMode="auto">
          <a:xfrm>
            <a:off x="9321164"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Oval 40">
            <a:extLst>
              <a:ext uri="{FF2B5EF4-FFF2-40B4-BE49-F238E27FC236}">
                <a16:creationId xmlns:a16="http://schemas.microsoft.com/office/drawing/2014/main" id="{64A86B63-2937-4E11-888D-876AC494CED6}"/>
              </a:ext>
            </a:extLst>
          </p:cNvPr>
          <p:cNvSpPr/>
          <p:nvPr/>
        </p:nvSpPr>
        <p:spPr bwMode="auto">
          <a:xfrm>
            <a:off x="9423009"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56D73FE4-EF0A-41F4-896A-B49C29018F43}"/>
              </a:ext>
            </a:extLst>
          </p:cNvPr>
          <p:cNvSpPr/>
          <p:nvPr/>
        </p:nvSpPr>
        <p:spPr bwMode="auto">
          <a:xfrm>
            <a:off x="9532006"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Oval 42">
            <a:extLst>
              <a:ext uri="{FF2B5EF4-FFF2-40B4-BE49-F238E27FC236}">
                <a16:creationId xmlns:a16="http://schemas.microsoft.com/office/drawing/2014/main" id="{E76586D4-6228-4193-8208-10FABAC0993F}"/>
              </a:ext>
            </a:extLst>
          </p:cNvPr>
          <p:cNvSpPr/>
          <p:nvPr/>
        </p:nvSpPr>
        <p:spPr bwMode="auto">
          <a:xfrm>
            <a:off x="9634656"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4" name="Group 43">
            <a:extLst>
              <a:ext uri="{FF2B5EF4-FFF2-40B4-BE49-F238E27FC236}">
                <a16:creationId xmlns:a16="http://schemas.microsoft.com/office/drawing/2014/main" id="{B3410F11-6FD2-441A-875D-EB72A668B035}"/>
              </a:ext>
            </a:extLst>
          </p:cNvPr>
          <p:cNvGrpSpPr/>
          <p:nvPr/>
        </p:nvGrpSpPr>
        <p:grpSpPr>
          <a:xfrm>
            <a:off x="6824543" y="2931905"/>
            <a:ext cx="3703934" cy="1487204"/>
            <a:chOff x="1233677" y="2555842"/>
            <a:chExt cx="2779760" cy="1116129"/>
          </a:xfrm>
        </p:grpSpPr>
        <p:cxnSp>
          <p:nvCxnSpPr>
            <p:cNvPr id="45" name="Straight Connector 44">
              <a:extLst>
                <a:ext uri="{FF2B5EF4-FFF2-40B4-BE49-F238E27FC236}">
                  <a16:creationId xmlns:a16="http://schemas.microsoft.com/office/drawing/2014/main" id="{9687CEFB-7595-4695-B5BE-9786C4AD4634}"/>
                </a:ext>
              </a:extLst>
            </p:cNvPr>
            <p:cNvCxnSpPr>
              <a:cxnSpLocks/>
            </p:cNvCxnSpPr>
            <p:nvPr/>
          </p:nvCxnSpPr>
          <p:spPr>
            <a:xfrm>
              <a:off x="1823246" y="3166440"/>
              <a:ext cx="1209676" cy="1"/>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55746C26-729F-4092-AE4F-7966D7F0E8E0}"/>
                </a:ext>
              </a:extLst>
            </p:cNvPr>
            <p:cNvSpPr/>
            <p:nvPr/>
          </p:nvSpPr>
          <p:spPr bwMode="auto">
            <a:xfrm rot="5400000">
              <a:off x="953742" y="2835777"/>
              <a:ext cx="1116129"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Copy_E8C8" title="Icon of two documents stacked together">
              <a:extLst>
                <a:ext uri="{FF2B5EF4-FFF2-40B4-BE49-F238E27FC236}">
                  <a16:creationId xmlns:a16="http://schemas.microsoft.com/office/drawing/2014/main" id="{C7E43B7F-E15D-474A-B11E-02E77A071AD2}"/>
                </a:ext>
              </a:extLst>
            </p:cNvPr>
            <p:cNvSpPr>
              <a:spLocks noChangeAspect="1" noEditPoints="1"/>
            </p:cNvSpPr>
            <p:nvPr/>
          </p:nvSpPr>
          <p:spPr bwMode="auto">
            <a:xfrm>
              <a:off x="1356406" y="2620398"/>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48" name="Copy_E8C8" title="Icon of two documents stacked together">
              <a:extLst>
                <a:ext uri="{FF2B5EF4-FFF2-40B4-BE49-F238E27FC236}">
                  <a16:creationId xmlns:a16="http://schemas.microsoft.com/office/drawing/2014/main" id="{F1A4A59F-1B30-45B2-BE41-D99328D9D5BA}"/>
                </a:ext>
              </a:extLst>
            </p:cNvPr>
            <p:cNvSpPr>
              <a:spLocks noChangeAspect="1" noEditPoints="1"/>
            </p:cNvSpPr>
            <p:nvPr/>
          </p:nvSpPr>
          <p:spPr bwMode="auto">
            <a:xfrm>
              <a:off x="1356406" y="3030080"/>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68816091-9757-4FE1-8DC2-37F13CF2F6E5}"/>
                </a:ext>
              </a:extLst>
            </p:cNvPr>
            <p:cNvSpPr txBox="1"/>
            <p:nvPr/>
          </p:nvSpPr>
          <p:spPr>
            <a:xfrm rot="16200000">
              <a:off x="1207125" y="2667784"/>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0" name="TextBox 49">
              <a:extLst>
                <a:ext uri="{FF2B5EF4-FFF2-40B4-BE49-F238E27FC236}">
                  <a16:creationId xmlns:a16="http://schemas.microsoft.com/office/drawing/2014/main" id="{05B91CA9-E2B7-4FB8-89A0-309666D47602}"/>
                </a:ext>
              </a:extLst>
            </p:cNvPr>
            <p:cNvSpPr txBox="1"/>
            <p:nvPr/>
          </p:nvSpPr>
          <p:spPr>
            <a:xfrm rot="16200000">
              <a:off x="1207127" y="3076967"/>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1" name="TextBox 50">
              <a:extLst>
                <a:ext uri="{FF2B5EF4-FFF2-40B4-BE49-F238E27FC236}">
                  <a16:creationId xmlns:a16="http://schemas.microsoft.com/office/drawing/2014/main" id="{26807E42-2481-49B8-89EF-2A03FCA113D2}"/>
                </a:ext>
              </a:extLst>
            </p:cNvPr>
            <p:cNvSpPr txBox="1"/>
            <p:nvPr/>
          </p:nvSpPr>
          <p:spPr>
            <a:xfrm>
              <a:off x="1424457" y="2699830"/>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52" name="TextBox 51">
              <a:extLst>
                <a:ext uri="{FF2B5EF4-FFF2-40B4-BE49-F238E27FC236}">
                  <a16:creationId xmlns:a16="http://schemas.microsoft.com/office/drawing/2014/main" id="{D7FB6564-6E5C-4E73-83DE-2601E1FD0734}"/>
                </a:ext>
              </a:extLst>
            </p:cNvPr>
            <p:cNvSpPr txBox="1"/>
            <p:nvPr/>
          </p:nvSpPr>
          <p:spPr>
            <a:xfrm>
              <a:off x="1392316" y="3120816"/>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mn-cs"/>
                </a:rPr>
                <a:t>32</a:t>
              </a:r>
            </a:p>
          </p:txBody>
        </p:sp>
        <p:sp>
          <p:nvSpPr>
            <p:cNvPr id="53" name="Rectangle: Rounded Corners 52">
              <a:extLst>
                <a:ext uri="{FF2B5EF4-FFF2-40B4-BE49-F238E27FC236}">
                  <a16:creationId xmlns:a16="http://schemas.microsoft.com/office/drawing/2014/main" id="{7CA43410-64FE-4452-A561-9A2578D8B6AB}"/>
                </a:ext>
              </a:extLst>
            </p:cNvPr>
            <p:cNvSpPr/>
            <p:nvPr/>
          </p:nvSpPr>
          <p:spPr bwMode="auto">
            <a:xfrm rot="5400000">
              <a:off x="1593526" y="2835777"/>
              <a:ext cx="1116129"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Copy_E8C8" title="Icon of two documents stacked together">
              <a:extLst>
                <a:ext uri="{FF2B5EF4-FFF2-40B4-BE49-F238E27FC236}">
                  <a16:creationId xmlns:a16="http://schemas.microsoft.com/office/drawing/2014/main" id="{7B2F81A1-0D11-471C-B276-882BB8ABCDDE}"/>
                </a:ext>
              </a:extLst>
            </p:cNvPr>
            <p:cNvSpPr>
              <a:spLocks noChangeAspect="1" noEditPoints="1"/>
            </p:cNvSpPr>
            <p:nvPr/>
          </p:nvSpPr>
          <p:spPr bwMode="auto">
            <a:xfrm>
              <a:off x="1996190" y="2620398"/>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55" name="Copy_E8C8" title="Icon of two documents stacked together">
              <a:extLst>
                <a:ext uri="{FF2B5EF4-FFF2-40B4-BE49-F238E27FC236}">
                  <a16:creationId xmlns:a16="http://schemas.microsoft.com/office/drawing/2014/main" id="{9F56154F-B38E-449C-B6D2-325AFE63F601}"/>
                </a:ext>
              </a:extLst>
            </p:cNvPr>
            <p:cNvSpPr>
              <a:spLocks noChangeAspect="1" noEditPoints="1"/>
            </p:cNvSpPr>
            <p:nvPr/>
          </p:nvSpPr>
          <p:spPr bwMode="auto">
            <a:xfrm>
              <a:off x="1996190" y="3030080"/>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BFB52A8A-E144-4805-BF33-82E3D93C8178}"/>
                </a:ext>
              </a:extLst>
            </p:cNvPr>
            <p:cNvSpPr txBox="1"/>
            <p:nvPr/>
          </p:nvSpPr>
          <p:spPr>
            <a:xfrm rot="16200000">
              <a:off x="1846909" y="2667784"/>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7" name="TextBox 56">
              <a:extLst>
                <a:ext uri="{FF2B5EF4-FFF2-40B4-BE49-F238E27FC236}">
                  <a16:creationId xmlns:a16="http://schemas.microsoft.com/office/drawing/2014/main" id="{E9C9B65F-B094-48B9-B8F5-F7236E2A0717}"/>
                </a:ext>
              </a:extLst>
            </p:cNvPr>
            <p:cNvSpPr txBox="1"/>
            <p:nvPr/>
          </p:nvSpPr>
          <p:spPr>
            <a:xfrm rot="16200000">
              <a:off x="1846912" y="3076967"/>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8" name="TextBox 57">
              <a:extLst>
                <a:ext uri="{FF2B5EF4-FFF2-40B4-BE49-F238E27FC236}">
                  <a16:creationId xmlns:a16="http://schemas.microsoft.com/office/drawing/2014/main" id="{53021013-5DD2-42FD-B044-A8647B2C8067}"/>
                </a:ext>
              </a:extLst>
            </p:cNvPr>
            <p:cNvSpPr txBox="1"/>
            <p:nvPr/>
          </p:nvSpPr>
          <p:spPr>
            <a:xfrm>
              <a:off x="2064241" y="2699830"/>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59" name="TextBox 58">
              <a:extLst>
                <a:ext uri="{FF2B5EF4-FFF2-40B4-BE49-F238E27FC236}">
                  <a16:creationId xmlns:a16="http://schemas.microsoft.com/office/drawing/2014/main" id="{C73621FE-6113-4A6A-A800-330585F0AC6D}"/>
                </a:ext>
              </a:extLst>
            </p:cNvPr>
            <p:cNvSpPr txBox="1"/>
            <p:nvPr/>
          </p:nvSpPr>
          <p:spPr>
            <a:xfrm>
              <a:off x="2032100" y="3120816"/>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32</a:t>
              </a:r>
            </a:p>
          </p:txBody>
        </p:sp>
        <p:sp>
          <p:nvSpPr>
            <p:cNvPr id="60" name="Rectangle: Rounded Corners 59">
              <a:extLst>
                <a:ext uri="{FF2B5EF4-FFF2-40B4-BE49-F238E27FC236}">
                  <a16:creationId xmlns:a16="http://schemas.microsoft.com/office/drawing/2014/main" id="{C904C159-BF2E-4191-B821-818B1A82783A}"/>
                </a:ext>
              </a:extLst>
            </p:cNvPr>
            <p:cNvSpPr/>
            <p:nvPr/>
          </p:nvSpPr>
          <p:spPr bwMode="auto">
            <a:xfrm rot="5400000">
              <a:off x="2218289" y="2836229"/>
              <a:ext cx="1115225"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Copy_E8C8" title="Icon of two documents stacked together">
              <a:extLst>
                <a:ext uri="{FF2B5EF4-FFF2-40B4-BE49-F238E27FC236}">
                  <a16:creationId xmlns:a16="http://schemas.microsoft.com/office/drawing/2014/main" id="{87E67B57-4EF7-41AB-BD74-4B47CA41E705}"/>
                </a:ext>
              </a:extLst>
            </p:cNvPr>
            <p:cNvSpPr>
              <a:spLocks noChangeAspect="1" noEditPoints="1"/>
            </p:cNvSpPr>
            <p:nvPr/>
          </p:nvSpPr>
          <p:spPr bwMode="auto">
            <a:xfrm>
              <a:off x="2620501" y="2621302"/>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62" name="Copy_E8C8" title="Icon of two documents stacked together">
              <a:extLst>
                <a:ext uri="{FF2B5EF4-FFF2-40B4-BE49-F238E27FC236}">
                  <a16:creationId xmlns:a16="http://schemas.microsoft.com/office/drawing/2014/main" id="{16E4D805-1AD3-468D-92C9-53E01906083E}"/>
                </a:ext>
              </a:extLst>
            </p:cNvPr>
            <p:cNvSpPr>
              <a:spLocks noChangeAspect="1" noEditPoints="1"/>
            </p:cNvSpPr>
            <p:nvPr/>
          </p:nvSpPr>
          <p:spPr bwMode="auto">
            <a:xfrm>
              <a:off x="2620501" y="3030984"/>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D071796F-1E1B-4BB7-A97C-4446FD6B4932}"/>
                </a:ext>
              </a:extLst>
            </p:cNvPr>
            <p:cNvSpPr txBox="1"/>
            <p:nvPr/>
          </p:nvSpPr>
          <p:spPr>
            <a:xfrm rot="16200000">
              <a:off x="2471220" y="2668690"/>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68" name="TextBox 67">
              <a:extLst>
                <a:ext uri="{FF2B5EF4-FFF2-40B4-BE49-F238E27FC236}">
                  <a16:creationId xmlns:a16="http://schemas.microsoft.com/office/drawing/2014/main" id="{19E6130D-80DA-4B0C-B580-80BD559B7F20}"/>
                </a:ext>
              </a:extLst>
            </p:cNvPr>
            <p:cNvSpPr txBox="1"/>
            <p:nvPr/>
          </p:nvSpPr>
          <p:spPr>
            <a:xfrm rot="16200000">
              <a:off x="2471221" y="3077872"/>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69" name="TextBox 68">
              <a:extLst>
                <a:ext uri="{FF2B5EF4-FFF2-40B4-BE49-F238E27FC236}">
                  <a16:creationId xmlns:a16="http://schemas.microsoft.com/office/drawing/2014/main" id="{13B7A41C-61BB-4013-A086-85BC42B2AF30}"/>
                </a:ext>
              </a:extLst>
            </p:cNvPr>
            <p:cNvSpPr txBox="1"/>
            <p:nvPr/>
          </p:nvSpPr>
          <p:spPr>
            <a:xfrm>
              <a:off x="2688552" y="2700734"/>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70" name="TextBox 69">
              <a:extLst>
                <a:ext uri="{FF2B5EF4-FFF2-40B4-BE49-F238E27FC236}">
                  <a16:creationId xmlns:a16="http://schemas.microsoft.com/office/drawing/2014/main" id="{7867EC76-DC62-4162-8383-8E0F13715267}"/>
                </a:ext>
              </a:extLst>
            </p:cNvPr>
            <p:cNvSpPr txBox="1"/>
            <p:nvPr/>
          </p:nvSpPr>
          <p:spPr>
            <a:xfrm>
              <a:off x="2656411" y="3121720"/>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32</a:t>
              </a:r>
            </a:p>
          </p:txBody>
        </p:sp>
        <p:sp>
          <p:nvSpPr>
            <p:cNvPr id="71" name="Rectangle: Rounded Corners 70">
              <a:extLst>
                <a:ext uri="{FF2B5EF4-FFF2-40B4-BE49-F238E27FC236}">
                  <a16:creationId xmlns:a16="http://schemas.microsoft.com/office/drawing/2014/main" id="{74C28590-73E6-4349-8834-E0F7A5CBAB80}"/>
                </a:ext>
              </a:extLst>
            </p:cNvPr>
            <p:cNvSpPr/>
            <p:nvPr/>
          </p:nvSpPr>
          <p:spPr bwMode="auto">
            <a:xfrm rot="5400000">
              <a:off x="3177693" y="2835326"/>
              <a:ext cx="1115228"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Copy_E8C8" title="Icon of two documents stacked together">
              <a:extLst>
                <a:ext uri="{FF2B5EF4-FFF2-40B4-BE49-F238E27FC236}">
                  <a16:creationId xmlns:a16="http://schemas.microsoft.com/office/drawing/2014/main" id="{0971F976-8D11-44DE-9109-004788FAD1AC}"/>
                </a:ext>
              </a:extLst>
            </p:cNvPr>
            <p:cNvSpPr>
              <a:spLocks noChangeAspect="1" noEditPoints="1"/>
            </p:cNvSpPr>
            <p:nvPr/>
          </p:nvSpPr>
          <p:spPr bwMode="auto">
            <a:xfrm>
              <a:off x="3579906" y="2620397"/>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73" name="Copy_E8C8" title="Icon of two documents stacked together">
              <a:extLst>
                <a:ext uri="{FF2B5EF4-FFF2-40B4-BE49-F238E27FC236}">
                  <a16:creationId xmlns:a16="http://schemas.microsoft.com/office/drawing/2014/main" id="{0A5C3804-F90B-467E-8C15-1BDAC23C6819}"/>
                </a:ext>
              </a:extLst>
            </p:cNvPr>
            <p:cNvSpPr>
              <a:spLocks noChangeAspect="1" noEditPoints="1"/>
            </p:cNvSpPr>
            <p:nvPr/>
          </p:nvSpPr>
          <p:spPr bwMode="auto">
            <a:xfrm>
              <a:off x="3579906" y="3030079"/>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3C63AEEC-7EDE-429B-B464-A8ECBF47E601}"/>
                </a:ext>
              </a:extLst>
            </p:cNvPr>
            <p:cNvSpPr txBox="1"/>
            <p:nvPr/>
          </p:nvSpPr>
          <p:spPr>
            <a:xfrm rot="16200000">
              <a:off x="3430625" y="2667784"/>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75" name="TextBox 74">
              <a:extLst>
                <a:ext uri="{FF2B5EF4-FFF2-40B4-BE49-F238E27FC236}">
                  <a16:creationId xmlns:a16="http://schemas.microsoft.com/office/drawing/2014/main" id="{84F02003-A5CF-4114-8C85-51B7658F729D}"/>
                </a:ext>
              </a:extLst>
            </p:cNvPr>
            <p:cNvSpPr txBox="1"/>
            <p:nvPr/>
          </p:nvSpPr>
          <p:spPr>
            <a:xfrm rot="16200000">
              <a:off x="3430627" y="3076967"/>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76" name="TextBox 75">
              <a:extLst>
                <a:ext uri="{FF2B5EF4-FFF2-40B4-BE49-F238E27FC236}">
                  <a16:creationId xmlns:a16="http://schemas.microsoft.com/office/drawing/2014/main" id="{4392F2C2-DEDF-4E64-8ED2-BD5D05EB8853}"/>
                </a:ext>
              </a:extLst>
            </p:cNvPr>
            <p:cNvSpPr txBox="1"/>
            <p:nvPr/>
          </p:nvSpPr>
          <p:spPr>
            <a:xfrm>
              <a:off x="3647957" y="2699829"/>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77" name="TextBox 76">
              <a:extLst>
                <a:ext uri="{FF2B5EF4-FFF2-40B4-BE49-F238E27FC236}">
                  <a16:creationId xmlns:a16="http://schemas.microsoft.com/office/drawing/2014/main" id="{07EC4F5F-2934-4875-9B74-0B022D34C493}"/>
                </a:ext>
              </a:extLst>
            </p:cNvPr>
            <p:cNvSpPr txBox="1"/>
            <p:nvPr/>
          </p:nvSpPr>
          <p:spPr>
            <a:xfrm>
              <a:off x="3615816" y="3120815"/>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32</a:t>
              </a:r>
            </a:p>
          </p:txBody>
        </p:sp>
        <p:sp>
          <p:nvSpPr>
            <p:cNvPr id="78" name="Oval 77">
              <a:extLst>
                <a:ext uri="{FF2B5EF4-FFF2-40B4-BE49-F238E27FC236}">
                  <a16:creationId xmlns:a16="http://schemas.microsoft.com/office/drawing/2014/main" id="{69E062B7-D479-45C3-93D5-67D5AD71A7DC}"/>
                </a:ext>
              </a:extLst>
            </p:cNvPr>
            <p:cNvSpPr/>
            <p:nvPr/>
          </p:nvSpPr>
          <p:spPr bwMode="auto">
            <a:xfrm>
              <a:off x="3114696"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A4BDAEED-DE00-48E7-8FB1-3A3950C6C7FE}"/>
                </a:ext>
              </a:extLst>
            </p:cNvPr>
            <p:cNvSpPr/>
            <p:nvPr/>
          </p:nvSpPr>
          <p:spPr bwMode="auto">
            <a:xfrm>
              <a:off x="3191129"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0" name="Oval 79">
              <a:extLst>
                <a:ext uri="{FF2B5EF4-FFF2-40B4-BE49-F238E27FC236}">
                  <a16:creationId xmlns:a16="http://schemas.microsoft.com/office/drawing/2014/main" id="{CC565B5A-323F-431D-9FF0-C394D08FE4C7}"/>
                </a:ext>
              </a:extLst>
            </p:cNvPr>
            <p:cNvSpPr/>
            <p:nvPr/>
          </p:nvSpPr>
          <p:spPr bwMode="auto">
            <a:xfrm>
              <a:off x="3272931"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DD3A616A-71A3-4D75-993D-8A34DF189A5B}"/>
                </a:ext>
              </a:extLst>
            </p:cNvPr>
            <p:cNvSpPr/>
            <p:nvPr/>
          </p:nvSpPr>
          <p:spPr bwMode="auto">
            <a:xfrm>
              <a:off x="3349968"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82" name="Group 81">
              <a:extLst>
                <a:ext uri="{FF2B5EF4-FFF2-40B4-BE49-F238E27FC236}">
                  <a16:creationId xmlns:a16="http://schemas.microsoft.com/office/drawing/2014/main" id="{CBF3846C-E142-4F3C-9D82-6727E7A77788}"/>
                </a:ext>
              </a:extLst>
            </p:cNvPr>
            <p:cNvGrpSpPr/>
            <p:nvPr/>
          </p:nvGrpSpPr>
          <p:grpSpPr>
            <a:xfrm>
              <a:off x="1308944" y="3477458"/>
              <a:ext cx="2581764" cy="120248"/>
              <a:chOff x="825918" y="3504244"/>
              <a:chExt cx="2982219" cy="237046"/>
            </a:xfrm>
          </p:grpSpPr>
          <p:sp>
            <p:nvSpPr>
              <p:cNvPr id="97" name="Rectangle 96">
                <a:extLst>
                  <a:ext uri="{FF2B5EF4-FFF2-40B4-BE49-F238E27FC236}">
                    <a16:creationId xmlns:a16="http://schemas.microsoft.com/office/drawing/2014/main" id="{D84AB3D5-68B2-4185-BB2A-A4E4B4085124}"/>
                  </a:ext>
                </a:extLst>
              </p:cNvPr>
              <p:cNvSpPr/>
              <p:nvPr/>
            </p:nvSpPr>
            <p:spPr>
              <a:xfrm>
                <a:off x="825918" y="3504244"/>
                <a:ext cx="2982219" cy="237046"/>
              </a:xfrm>
              <a:prstGeom prst="rect">
                <a:avLst/>
              </a:prstGeom>
              <a:solidFill>
                <a:srgbClr val="78649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98" name="page" title="Icon of a rectangle with a dotted line in the middle, an arrow on the right side pointing to the right">
                <a:extLst>
                  <a:ext uri="{FF2B5EF4-FFF2-40B4-BE49-F238E27FC236}">
                    <a16:creationId xmlns:a16="http://schemas.microsoft.com/office/drawing/2014/main" id="{3FD9D467-4A41-4A75-8F74-CB03E138E634}"/>
                  </a:ext>
                </a:extLst>
              </p:cNvPr>
              <p:cNvSpPr>
                <a:spLocks noChangeAspect="1" noEditPoints="1"/>
              </p:cNvSpPr>
              <p:nvPr/>
            </p:nvSpPr>
            <p:spPr bwMode="auto">
              <a:xfrm>
                <a:off x="3470862"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83" name="Straight Connector 82">
              <a:extLst>
                <a:ext uri="{FF2B5EF4-FFF2-40B4-BE49-F238E27FC236}">
                  <a16:creationId xmlns:a16="http://schemas.microsoft.com/office/drawing/2014/main" id="{7CA60408-90B2-48F9-92CD-BDE29608AB3F}"/>
                </a:ext>
              </a:extLst>
            </p:cNvPr>
            <p:cNvCxnSpPr/>
            <p:nvPr/>
          </p:nvCxnSpPr>
          <p:spPr>
            <a:xfrm>
              <a:off x="2295409" y="348061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DED07A8-EA6F-4EBC-A254-8A97DDF381E4}"/>
                </a:ext>
              </a:extLst>
            </p:cNvPr>
            <p:cNvCxnSpPr/>
            <p:nvPr/>
          </p:nvCxnSpPr>
          <p:spPr>
            <a:xfrm>
              <a:off x="2128171" y="347990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3BCCFDC-3755-42AE-914F-B588607F404E}"/>
                </a:ext>
              </a:extLst>
            </p:cNvPr>
            <p:cNvCxnSpPr/>
            <p:nvPr/>
          </p:nvCxnSpPr>
          <p:spPr>
            <a:xfrm>
              <a:off x="1962429"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C06F499-A39E-4E39-B1C0-3CF982D384D1}"/>
                </a:ext>
              </a:extLst>
            </p:cNvPr>
            <p:cNvCxnSpPr/>
            <p:nvPr/>
          </p:nvCxnSpPr>
          <p:spPr>
            <a:xfrm>
              <a:off x="1808732"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21B2C66-4931-42EF-B762-EF9F6E3852D0}"/>
                </a:ext>
              </a:extLst>
            </p:cNvPr>
            <p:cNvCxnSpPr/>
            <p:nvPr/>
          </p:nvCxnSpPr>
          <p:spPr>
            <a:xfrm>
              <a:off x="1639875"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6E49267-7F0B-479E-9A01-D2611E74A16E}"/>
                </a:ext>
              </a:extLst>
            </p:cNvPr>
            <p:cNvCxnSpPr/>
            <p:nvPr/>
          </p:nvCxnSpPr>
          <p:spPr>
            <a:xfrm>
              <a:off x="1479548"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C050A46-8DE4-49E2-A10C-377ABFACDB39}"/>
                </a:ext>
              </a:extLst>
            </p:cNvPr>
            <p:cNvCxnSpPr/>
            <p:nvPr/>
          </p:nvCxnSpPr>
          <p:spPr>
            <a:xfrm>
              <a:off x="3262913" y="348061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37B71AD-225A-404D-ABBC-FF39922CDB46}"/>
                </a:ext>
              </a:extLst>
            </p:cNvPr>
            <p:cNvCxnSpPr/>
            <p:nvPr/>
          </p:nvCxnSpPr>
          <p:spPr>
            <a:xfrm>
              <a:off x="3095674" y="347990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733BBD5-F94B-4CFC-872C-FD60C88AD712}"/>
                </a:ext>
              </a:extLst>
            </p:cNvPr>
            <p:cNvCxnSpPr/>
            <p:nvPr/>
          </p:nvCxnSpPr>
          <p:spPr>
            <a:xfrm>
              <a:off x="2929932"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DCB023E-7125-479F-B27C-B32987AB695A}"/>
                </a:ext>
              </a:extLst>
            </p:cNvPr>
            <p:cNvCxnSpPr/>
            <p:nvPr/>
          </p:nvCxnSpPr>
          <p:spPr>
            <a:xfrm>
              <a:off x="2776236"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09CC120-2F25-42B4-995B-BE3037A6DA53}"/>
                </a:ext>
              </a:extLst>
            </p:cNvPr>
            <p:cNvCxnSpPr/>
            <p:nvPr/>
          </p:nvCxnSpPr>
          <p:spPr>
            <a:xfrm>
              <a:off x="2607378"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B125634-0D42-48DF-B9B4-7C08C4011C75}"/>
                </a:ext>
              </a:extLst>
            </p:cNvPr>
            <p:cNvCxnSpPr/>
            <p:nvPr/>
          </p:nvCxnSpPr>
          <p:spPr>
            <a:xfrm>
              <a:off x="2447051"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D25A15A-2531-4C3E-9DB8-028BA97BF184}"/>
                </a:ext>
              </a:extLst>
            </p:cNvPr>
            <p:cNvCxnSpPr/>
            <p:nvPr/>
          </p:nvCxnSpPr>
          <p:spPr>
            <a:xfrm>
              <a:off x="3598496"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6B418F0-4573-4DB7-B75D-06E54308688F}"/>
                </a:ext>
              </a:extLst>
            </p:cNvPr>
            <p:cNvCxnSpPr/>
            <p:nvPr/>
          </p:nvCxnSpPr>
          <p:spPr>
            <a:xfrm>
              <a:off x="3431257" y="347674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EB675C5C-2441-47B5-886A-F82A5A930191}"/>
              </a:ext>
            </a:extLst>
          </p:cNvPr>
          <p:cNvGrpSpPr/>
          <p:nvPr/>
        </p:nvGrpSpPr>
        <p:grpSpPr>
          <a:xfrm>
            <a:off x="6931511" y="1683418"/>
            <a:ext cx="455117" cy="168301"/>
            <a:chOff x="1965391" y="3504244"/>
            <a:chExt cx="523784" cy="237046"/>
          </a:xfrm>
        </p:grpSpPr>
        <p:sp>
          <p:nvSpPr>
            <p:cNvPr id="100" name="Rectangle 99">
              <a:extLst>
                <a:ext uri="{FF2B5EF4-FFF2-40B4-BE49-F238E27FC236}">
                  <a16:creationId xmlns:a16="http://schemas.microsoft.com/office/drawing/2014/main" id="{A93C016D-FC18-4C5A-8EE4-42D64F6D7EC9}"/>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01" name="page" title="Icon of a rectangle with a dotted line in the middle, an arrow on the right side pointing to the right">
              <a:extLst>
                <a:ext uri="{FF2B5EF4-FFF2-40B4-BE49-F238E27FC236}">
                  <a16:creationId xmlns:a16="http://schemas.microsoft.com/office/drawing/2014/main" id="{40BE9E8E-8CC7-45CE-B5B3-6E41FE8A5C5A}"/>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02" name="Straight Connector 101">
            <a:extLst>
              <a:ext uri="{FF2B5EF4-FFF2-40B4-BE49-F238E27FC236}">
                <a16:creationId xmlns:a16="http://schemas.microsoft.com/office/drawing/2014/main" id="{F5F66CEE-A9D8-4687-A794-14357A4CB24D}"/>
              </a:ext>
            </a:extLst>
          </p:cNvPr>
          <p:cNvCxnSpPr/>
          <p:nvPr/>
        </p:nvCxnSpPr>
        <p:spPr>
          <a:xfrm>
            <a:off x="6931510" y="1687840"/>
            <a:ext cx="0" cy="1648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05934CFD-4A41-4BA9-8E81-7F9F4A703B20}"/>
              </a:ext>
            </a:extLst>
          </p:cNvPr>
          <p:cNvGrpSpPr/>
          <p:nvPr/>
        </p:nvGrpSpPr>
        <p:grpSpPr>
          <a:xfrm>
            <a:off x="11074994" y="6373081"/>
            <a:ext cx="741200" cy="168301"/>
            <a:chOff x="5075039" y="4776686"/>
            <a:chExt cx="555900" cy="126226"/>
          </a:xfrm>
        </p:grpSpPr>
        <p:grpSp>
          <p:nvGrpSpPr>
            <p:cNvPr id="104" name="Group 103">
              <a:extLst>
                <a:ext uri="{FF2B5EF4-FFF2-40B4-BE49-F238E27FC236}">
                  <a16:creationId xmlns:a16="http://schemas.microsoft.com/office/drawing/2014/main" id="{A1475AC6-3E36-4910-9F4A-D65523F0A3D0}"/>
                </a:ext>
              </a:extLst>
            </p:cNvPr>
            <p:cNvGrpSpPr/>
            <p:nvPr/>
          </p:nvGrpSpPr>
          <p:grpSpPr>
            <a:xfrm>
              <a:off x="5075040" y="4776686"/>
              <a:ext cx="555899" cy="126226"/>
              <a:chOff x="5075040" y="4776686"/>
              <a:chExt cx="555899" cy="126226"/>
            </a:xfrm>
          </p:grpSpPr>
          <p:grpSp>
            <p:nvGrpSpPr>
              <p:cNvPr id="106" name="Group 105">
                <a:extLst>
                  <a:ext uri="{FF2B5EF4-FFF2-40B4-BE49-F238E27FC236}">
                    <a16:creationId xmlns:a16="http://schemas.microsoft.com/office/drawing/2014/main" id="{CC300D01-C81F-48B4-BC63-E5BF1265DA96}"/>
                  </a:ext>
                </a:extLst>
              </p:cNvPr>
              <p:cNvGrpSpPr/>
              <p:nvPr/>
            </p:nvGrpSpPr>
            <p:grpSpPr>
              <a:xfrm>
                <a:off x="5075040" y="4776686"/>
                <a:ext cx="555899" cy="125484"/>
                <a:chOff x="1580764" y="3504244"/>
                <a:chExt cx="908411" cy="237046"/>
              </a:xfrm>
            </p:grpSpPr>
            <p:sp>
              <p:nvSpPr>
                <p:cNvPr id="109" name="Rectangle 108">
                  <a:extLst>
                    <a:ext uri="{FF2B5EF4-FFF2-40B4-BE49-F238E27FC236}">
                      <a16:creationId xmlns:a16="http://schemas.microsoft.com/office/drawing/2014/main" id="{B3EF6D85-E10E-4763-BF00-3A8AD590A994}"/>
                    </a:ext>
                  </a:extLst>
                </p:cNvPr>
                <p:cNvSpPr/>
                <p:nvPr/>
              </p:nvSpPr>
              <p:spPr>
                <a:xfrm>
                  <a:off x="1580764" y="3504244"/>
                  <a:ext cx="908411" cy="237046"/>
                </a:xfrm>
                <a:prstGeom prst="rect">
                  <a:avLst/>
                </a:prstGeom>
                <a:solidFill>
                  <a:srgbClr val="92D05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10" name="page" title="Icon of a rectangle with a dotted line in the middle, an arrow on the right side pointing to the right">
                  <a:extLst>
                    <a:ext uri="{FF2B5EF4-FFF2-40B4-BE49-F238E27FC236}">
                      <a16:creationId xmlns:a16="http://schemas.microsoft.com/office/drawing/2014/main" id="{F435FFF6-B029-4841-97A5-99AD51C5AD41}"/>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07" name="Straight Connector 106">
                <a:extLst>
                  <a:ext uri="{FF2B5EF4-FFF2-40B4-BE49-F238E27FC236}">
                    <a16:creationId xmlns:a16="http://schemas.microsoft.com/office/drawing/2014/main" id="{DD14D1E9-8AC5-4638-9FFA-5AAA15C4052F}"/>
                  </a:ext>
                </a:extLst>
              </p:cNvPr>
              <p:cNvCxnSpPr/>
              <p:nvPr/>
            </p:nvCxnSpPr>
            <p:spPr>
              <a:xfrm>
                <a:off x="5310412" y="4779983"/>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D69D64F-51BF-427F-A21B-4C118F857EE7}"/>
                  </a:ext>
                </a:extLst>
              </p:cNvPr>
              <p:cNvCxnSpPr/>
              <p:nvPr/>
            </p:nvCxnSpPr>
            <p:spPr>
              <a:xfrm>
                <a:off x="5192195" y="4779242"/>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5" name="Straight Connector 104">
              <a:extLst>
                <a:ext uri="{FF2B5EF4-FFF2-40B4-BE49-F238E27FC236}">
                  <a16:creationId xmlns:a16="http://schemas.microsoft.com/office/drawing/2014/main" id="{AE7F839B-7F82-4656-84C8-904741C17BB1}"/>
                </a:ext>
              </a:extLst>
            </p:cNvPr>
            <p:cNvCxnSpPr/>
            <p:nvPr/>
          </p:nvCxnSpPr>
          <p:spPr>
            <a:xfrm>
              <a:off x="5075039" y="4776687"/>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AF698654-70AF-4292-A0BD-80C906549BF9}"/>
              </a:ext>
            </a:extLst>
          </p:cNvPr>
          <p:cNvGrpSpPr/>
          <p:nvPr/>
        </p:nvGrpSpPr>
        <p:grpSpPr>
          <a:xfrm>
            <a:off x="8051918" y="1693866"/>
            <a:ext cx="455119" cy="169296"/>
            <a:chOff x="2807732" y="1267275"/>
            <a:chExt cx="341339" cy="126972"/>
          </a:xfrm>
        </p:grpSpPr>
        <p:grpSp>
          <p:nvGrpSpPr>
            <p:cNvPr id="112" name="Group 111">
              <a:extLst>
                <a:ext uri="{FF2B5EF4-FFF2-40B4-BE49-F238E27FC236}">
                  <a16:creationId xmlns:a16="http://schemas.microsoft.com/office/drawing/2014/main" id="{F9159E86-35D4-4328-936F-CD376D78414C}"/>
                </a:ext>
              </a:extLst>
            </p:cNvPr>
            <p:cNvGrpSpPr/>
            <p:nvPr/>
          </p:nvGrpSpPr>
          <p:grpSpPr>
            <a:xfrm>
              <a:off x="2807733" y="1267275"/>
              <a:ext cx="341338" cy="126226"/>
              <a:chOff x="1965391" y="3504244"/>
              <a:chExt cx="523784" cy="237046"/>
            </a:xfrm>
          </p:grpSpPr>
          <p:sp>
            <p:nvSpPr>
              <p:cNvPr id="114" name="Rectangle 113">
                <a:extLst>
                  <a:ext uri="{FF2B5EF4-FFF2-40B4-BE49-F238E27FC236}">
                    <a16:creationId xmlns:a16="http://schemas.microsoft.com/office/drawing/2014/main" id="{261D1BB2-19FF-4009-8C45-76D321B42828}"/>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15" name="page" title="Icon of a rectangle with a dotted line in the middle, an arrow on the right side pointing to the right">
                <a:extLst>
                  <a:ext uri="{FF2B5EF4-FFF2-40B4-BE49-F238E27FC236}">
                    <a16:creationId xmlns:a16="http://schemas.microsoft.com/office/drawing/2014/main" id="{C660EF31-0676-466F-A2D6-1FB41E71EFC4}"/>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13" name="Straight Connector 112">
              <a:extLst>
                <a:ext uri="{FF2B5EF4-FFF2-40B4-BE49-F238E27FC236}">
                  <a16:creationId xmlns:a16="http://schemas.microsoft.com/office/drawing/2014/main" id="{B85D7192-1F09-4838-9D97-D99D811C789F}"/>
                </a:ext>
              </a:extLst>
            </p:cNvPr>
            <p:cNvCxnSpPr/>
            <p:nvPr/>
          </p:nvCxnSpPr>
          <p:spPr>
            <a:xfrm>
              <a:off x="2807732" y="1270592"/>
              <a:ext cx="0" cy="1236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27617436-A3F8-4439-96EB-BE7197288A94}"/>
              </a:ext>
            </a:extLst>
          </p:cNvPr>
          <p:cNvGrpSpPr/>
          <p:nvPr/>
        </p:nvGrpSpPr>
        <p:grpSpPr>
          <a:xfrm>
            <a:off x="8644443" y="1691654"/>
            <a:ext cx="455117" cy="169296"/>
            <a:chOff x="3252126" y="1265616"/>
            <a:chExt cx="341338" cy="126972"/>
          </a:xfrm>
        </p:grpSpPr>
        <p:grpSp>
          <p:nvGrpSpPr>
            <p:cNvPr id="117" name="Group 116">
              <a:extLst>
                <a:ext uri="{FF2B5EF4-FFF2-40B4-BE49-F238E27FC236}">
                  <a16:creationId xmlns:a16="http://schemas.microsoft.com/office/drawing/2014/main" id="{38BD4A77-A7F5-4204-8A56-4AB4E6077C3C}"/>
                </a:ext>
              </a:extLst>
            </p:cNvPr>
            <p:cNvGrpSpPr/>
            <p:nvPr/>
          </p:nvGrpSpPr>
          <p:grpSpPr>
            <a:xfrm>
              <a:off x="3252126" y="1265616"/>
              <a:ext cx="341338" cy="126226"/>
              <a:chOff x="1965391" y="3504244"/>
              <a:chExt cx="523784" cy="237046"/>
            </a:xfrm>
          </p:grpSpPr>
          <p:sp>
            <p:nvSpPr>
              <p:cNvPr id="119" name="Rectangle 118">
                <a:extLst>
                  <a:ext uri="{FF2B5EF4-FFF2-40B4-BE49-F238E27FC236}">
                    <a16:creationId xmlns:a16="http://schemas.microsoft.com/office/drawing/2014/main" id="{899FDD73-E1BE-4ED0-843D-D97EE4963DE1}"/>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20" name="page" title="Icon of a rectangle with a dotted line in the middle, an arrow on the right side pointing to the right">
                <a:extLst>
                  <a:ext uri="{FF2B5EF4-FFF2-40B4-BE49-F238E27FC236}">
                    <a16:creationId xmlns:a16="http://schemas.microsoft.com/office/drawing/2014/main" id="{DD3CC738-BD28-41AD-BCDA-9C44DD3EF4FC}"/>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18" name="Straight Connector 117">
              <a:extLst>
                <a:ext uri="{FF2B5EF4-FFF2-40B4-BE49-F238E27FC236}">
                  <a16:creationId xmlns:a16="http://schemas.microsoft.com/office/drawing/2014/main" id="{62331D0F-3437-4499-96D3-6ED3E84D2E50}"/>
                </a:ext>
              </a:extLst>
            </p:cNvPr>
            <p:cNvCxnSpPr/>
            <p:nvPr/>
          </p:nvCxnSpPr>
          <p:spPr>
            <a:xfrm>
              <a:off x="3252126" y="1268933"/>
              <a:ext cx="0" cy="1236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A05F8DCA-B94F-47A5-B707-78DDF3FC38FB}"/>
              </a:ext>
            </a:extLst>
          </p:cNvPr>
          <p:cNvGrpSpPr/>
          <p:nvPr/>
        </p:nvGrpSpPr>
        <p:grpSpPr>
          <a:xfrm>
            <a:off x="9254070" y="1684041"/>
            <a:ext cx="455119" cy="169295"/>
            <a:chOff x="3709346" y="1259906"/>
            <a:chExt cx="341339" cy="126971"/>
          </a:xfrm>
        </p:grpSpPr>
        <p:grpSp>
          <p:nvGrpSpPr>
            <p:cNvPr id="122" name="Group 121">
              <a:extLst>
                <a:ext uri="{FF2B5EF4-FFF2-40B4-BE49-F238E27FC236}">
                  <a16:creationId xmlns:a16="http://schemas.microsoft.com/office/drawing/2014/main" id="{54218042-9F9D-4629-AE79-CFD7F046B379}"/>
                </a:ext>
              </a:extLst>
            </p:cNvPr>
            <p:cNvGrpSpPr/>
            <p:nvPr/>
          </p:nvGrpSpPr>
          <p:grpSpPr>
            <a:xfrm>
              <a:off x="3709347" y="1259906"/>
              <a:ext cx="341338" cy="126226"/>
              <a:chOff x="1965391" y="3504244"/>
              <a:chExt cx="523784" cy="237046"/>
            </a:xfrm>
          </p:grpSpPr>
          <p:sp>
            <p:nvSpPr>
              <p:cNvPr id="124" name="Rectangle 123">
                <a:extLst>
                  <a:ext uri="{FF2B5EF4-FFF2-40B4-BE49-F238E27FC236}">
                    <a16:creationId xmlns:a16="http://schemas.microsoft.com/office/drawing/2014/main" id="{0A63D029-1AB5-4F80-A73B-F8782B7C2209}"/>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25" name="page" title="Icon of a rectangle with a dotted line in the middle, an arrow on the right side pointing to the right">
                <a:extLst>
                  <a:ext uri="{FF2B5EF4-FFF2-40B4-BE49-F238E27FC236}">
                    <a16:creationId xmlns:a16="http://schemas.microsoft.com/office/drawing/2014/main" id="{0D2C74FB-11FA-4CF7-93C7-66120319B30C}"/>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23" name="Straight Connector 122">
              <a:extLst>
                <a:ext uri="{FF2B5EF4-FFF2-40B4-BE49-F238E27FC236}">
                  <a16:creationId xmlns:a16="http://schemas.microsoft.com/office/drawing/2014/main" id="{6F620A91-6CFE-4386-A250-A40AB047F047}"/>
                </a:ext>
              </a:extLst>
            </p:cNvPr>
            <p:cNvCxnSpPr/>
            <p:nvPr/>
          </p:nvCxnSpPr>
          <p:spPr>
            <a:xfrm>
              <a:off x="3709346" y="1263222"/>
              <a:ext cx="0" cy="1236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6" name="Rectangle: Rounded Corners 125">
            <a:extLst>
              <a:ext uri="{FF2B5EF4-FFF2-40B4-BE49-F238E27FC236}">
                <a16:creationId xmlns:a16="http://schemas.microsoft.com/office/drawing/2014/main" id="{B3051932-2D8F-40B1-8442-58BCB00AB3AE}"/>
              </a:ext>
            </a:extLst>
          </p:cNvPr>
          <p:cNvSpPr/>
          <p:nvPr/>
        </p:nvSpPr>
        <p:spPr bwMode="auto">
          <a:xfrm>
            <a:off x="6824544" y="926295"/>
            <a:ext cx="3168911" cy="1135577"/>
          </a:xfrm>
          <a:prstGeom prst="roundRect">
            <a:avLst/>
          </a:prstGeom>
          <a:noFill/>
          <a:ln w="9525">
            <a:solidFill>
              <a:srgbClr val="00B0F0"/>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7" name="Connector: Elbow 126">
            <a:extLst>
              <a:ext uri="{FF2B5EF4-FFF2-40B4-BE49-F238E27FC236}">
                <a16:creationId xmlns:a16="http://schemas.microsoft.com/office/drawing/2014/main" id="{D1332CEF-370D-4C09-B1D3-6639B3963AF0}"/>
              </a:ext>
            </a:extLst>
          </p:cNvPr>
          <p:cNvCxnSpPr>
            <a:cxnSpLocks/>
          </p:cNvCxnSpPr>
          <p:nvPr/>
        </p:nvCxnSpPr>
        <p:spPr>
          <a:xfrm rot="5400000">
            <a:off x="6895872" y="598424"/>
            <a:ext cx="732820" cy="248015"/>
          </a:xfrm>
          <a:prstGeom prst="bentConnector3">
            <a:avLst>
              <a:gd name="adj1" fmla="val 1743"/>
            </a:avLst>
          </a:prstGeom>
          <a:ln w="222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7107C684-34B0-4DAC-9568-84C8FEC764CC}"/>
              </a:ext>
            </a:extLst>
          </p:cNvPr>
          <p:cNvCxnSpPr>
            <a:cxnSpLocks/>
            <a:endCxn id="13" idx="9"/>
          </p:cNvCxnSpPr>
          <p:nvPr/>
        </p:nvCxnSpPr>
        <p:spPr>
          <a:xfrm>
            <a:off x="8078738" y="389661"/>
            <a:ext cx="781484" cy="699804"/>
          </a:xfrm>
          <a:prstGeom prst="bentConnector3">
            <a:avLst>
              <a:gd name="adj1" fmla="val 101664"/>
            </a:avLst>
          </a:prstGeom>
          <a:ln w="222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1E73965E-DE80-4826-BB5D-54E26B5981E0}"/>
              </a:ext>
            </a:extLst>
          </p:cNvPr>
          <p:cNvCxnSpPr>
            <a:cxnSpLocks/>
            <a:endCxn id="18" idx="1"/>
          </p:cNvCxnSpPr>
          <p:nvPr/>
        </p:nvCxnSpPr>
        <p:spPr>
          <a:xfrm>
            <a:off x="7213436" y="1957703"/>
            <a:ext cx="3873669" cy="498975"/>
          </a:xfrm>
          <a:prstGeom prst="bentConnector3">
            <a:avLst>
              <a:gd name="adj1" fmla="val 50000"/>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0B81202-75BA-4649-AE54-7840FEE510C1}"/>
              </a:ext>
            </a:extLst>
          </p:cNvPr>
          <p:cNvCxnSpPr>
            <a:cxnSpLocks/>
            <a:endCxn id="126" idx="3"/>
          </p:cNvCxnSpPr>
          <p:nvPr/>
        </p:nvCxnSpPr>
        <p:spPr>
          <a:xfrm rot="10800000">
            <a:off x="9993454" y="1494081"/>
            <a:ext cx="1413128" cy="567791"/>
          </a:xfrm>
          <a:prstGeom prst="bentConnector3">
            <a:avLst>
              <a:gd name="adj1" fmla="val -894"/>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C885E5D-9EC8-435D-B3D3-78E09C953ABF}"/>
              </a:ext>
            </a:extLst>
          </p:cNvPr>
          <p:cNvCxnSpPr>
            <a:cxnSpLocks/>
            <a:endCxn id="71" idx="0"/>
          </p:cNvCxnSpPr>
          <p:nvPr/>
        </p:nvCxnSpPr>
        <p:spPr>
          <a:xfrm rot="5400000">
            <a:off x="10508395" y="2939644"/>
            <a:ext cx="755341" cy="715173"/>
          </a:xfrm>
          <a:prstGeom prst="bentConnector2">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Rounded Corners 131">
            <a:extLst>
              <a:ext uri="{FF2B5EF4-FFF2-40B4-BE49-F238E27FC236}">
                <a16:creationId xmlns:a16="http://schemas.microsoft.com/office/drawing/2014/main" id="{5A642287-4F88-48C4-A99B-05D8B9A958BF}"/>
              </a:ext>
            </a:extLst>
          </p:cNvPr>
          <p:cNvSpPr/>
          <p:nvPr/>
        </p:nvSpPr>
        <p:spPr bwMode="auto">
          <a:xfrm>
            <a:off x="7968393" y="1038931"/>
            <a:ext cx="1866047" cy="881451"/>
          </a:xfrm>
          <a:prstGeom prst="roundRect">
            <a:avLst/>
          </a:prstGeom>
          <a:noFill/>
          <a:ln w="9525">
            <a:solidFill>
              <a:srgbClr val="C00000"/>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33" name="Straight Arrow Connector 132">
            <a:extLst>
              <a:ext uri="{FF2B5EF4-FFF2-40B4-BE49-F238E27FC236}">
                <a16:creationId xmlns:a16="http://schemas.microsoft.com/office/drawing/2014/main" id="{0FAB688A-2BAF-48B6-92E2-39D4B9A51C14}"/>
              </a:ext>
            </a:extLst>
          </p:cNvPr>
          <p:cNvCxnSpPr>
            <a:cxnSpLocks/>
            <a:stCxn id="49" idx="3"/>
          </p:cNvCxnSpPr>
          <p:nvPr/>
        </p:nvCxnSpPr>
        <p:spPr>
          <a:xfrm flipV="1">
            <a:off x="7053017" y="1939841"/>
            <a:ext cx="0" cy="995252"/>
          </a:xfrm>
          <a:prstGeom prst="straightConnector1">
            <a:avLst/>
          </a:prstGeom>
          <a:ln w="22225">
            <a:solidFill>
              <a:srgbClr val="1DB14B"/>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DCD324B3-6D20-453B-968D-ABBC976BDF50}"/>
              </a:ext>
            </a:extLst>
          </p:cNvPr>
          <p:cNvCxnSpPr>
            <a:cxnSpLocks/>
            <a:endCxn id="24" idx="0"/>
          </p:cNvCxnSpPr>
          <p:nvPr/>
        </p:nvCxnSpPr>
        <p:spPr>
          <a:xfrm>
            <a:off x="11444823" y="2931899"/>
            <a:ext cx="0" cy="2813795"/>
          </a:xfrm>
          <a:prstGeom prst="straightConnector1">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153AC13-300A-44AC-B331-9091ED44E573}"/>
              </a:ext>
            </a:extLst>
          </p:cNvPr>
          <p:cNvCxnSpPr>
            <a:cxnSpLocks/>
            <a:endCxn id="20" idx="0"/>
          </p:cNvCxnSpPr>
          <p:nvPr/>
        </p:nvCxnSpPr>
        <p:spPr>
          <a:xfrm>
            <a:off x="7197681" y="4350890"/>
            <a:ext cx="7756" cy="1394803"/>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2CCCD3E-2051-45F5-B74E-B57231D51219}"/>
              </a:ext>
            </a:extLst>
          </p:cNvPr>
          <p:cNvCxnSpPr>
            <a:cxnSpLocks/>
            <a:endCxn id="21" idx="0"/>
          </p:cNvCxnSpPr>
          <p:nvPr/>
        </p:nvCxnSpPr>
        <p:spPr>
          <a:xfrm>
            <a:off x="8047631" y="4350890"/>
            <a:ext cx="5569" cy="1394803"/>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FCB6A24-C0EC-43CC-9F82-804A8BF56983}"/>
              </a:ext>
            </a:extLst>
          </p:cNvPr>
          <p:cNvCxnSpPr>
            <a:cxnSpLocks/>
            <a:endCxn id="22" idx="0"/>
          </p:cNvCxnSpPr>
          <p:nvPr/>
        </p:nvCxnSpPr>
        <p:spPr>
          <a:xfrm>
            <a:off x="8879608" y="4350890"/>
            <a:ext cx="5465" cy="1394803"/>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ACF5A593-22D9-4B93-89DF-AD972CEF5829}"/>
              </a:ext>
            </a:extLst>
          </p:cNvPr>
          <p:cNvCxnSpPr>
            <a:cxnSpLocks/>
            <a:endCxn id="23" idx="0"/>
          </p:cNvCxnSpPr>
          <p:nvPr/>
        </p:nvCxnSpPr>
        <p:spPr>
          <a:xfrm>
            <a:off x="10149038" y="4344646"/>
            <a:ext cx="8343" cy="1401048"/>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A45836CC-89C1-4979-9D5E-E89FC920B636}"/>
              </a:ext>
            </a:extLst>
          </p:cNvPr>
          <p:cNvSpPr txBox="1"/>
          <p:nvPr/>
        </p:nvSpPr>
        <p:spPr>
          <a:xfrm>
            <a:off x="603340" y="1278823"/>
            <a:ext cx="4478703" cy="2974516"/>
          </a:xfrm>
          <a:prstGeom prst="rect">
            <a:avLst/>
          </a:prstGeom>
          <a:noFill/>
        </p:spPr>
        <p:txBody>
          <a:bodyPr wrap="square" lIns="121841" tIns="60920" rIns="121841" bIns="60920" rtlCol="0">
            <a:spAutoFit/>
          </a:bodyPr>
          <a:lstStyle/>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86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Features that make this possible:</a:t>
            </a:r>
          </a:p>
          <a:p>
            <a:pPr marL="685280" marR="0" lvl="1"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Resilient Buffer Pool Extension (</a:t>
            </a:r>
            <a:r>
              <a:rPr kumimoji="0" lang="en-US" sz="16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RBPEx</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a:p>
            <a:pPr marL="685280" marR="0" lvl="1"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Snapshot-based backups </a:t>
            </a:r>
          </a:p>
          <a:p>
            <a:pPr marL="685280" marR="0" lvl="1"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Accelerated Database Recovery (ADR) </a:t>
            </a:r>
            <a:endParaRPr kumimoji="0" lang="en-US" sz="11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 log service</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Tiered storage </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Completely separated compute and storage </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No single point of failure</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 encrypted at rest</a:t>
            </a:r>
          </a:p>
        </p:txBody>
      </p:sp>
      <p:sp>
        <p:nvSpPr>
          <p:cNvPr id="141" name="Title 2">
            <a:extLst>
              <a:ext uri="{FF2B5EF4-FFF2-40B4-BE49-F238E27FC236}">
                <a16:creationId xmlns:a16="http://schemas.microsoft.com/office/drawing/2014/main" id="{94882A14-0F1D-4DDE-A1A4-F34EA48BDD0D}"/>
              </a:ext>
            </a:extLst>
          </p:cNvPr>
          <p:cNvSpPr txBox="1">
            <a:spLocks/>
          </p:cNvSpPr>
          <p:nvPr/>
        </p:nvSpPr>
        <p:spPr>
          <a:xfrm>
            <a:off x="561868" y="448447"/>
            <a:ext cx="11354864" cy="553982"/>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spcAft>
                <a:spcPts val="1224"/>
              </a:spcAft>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Aft>
                <a:spcPts val="1200"/>
              </a:spcAft>
            </a:pPr>
            <a:r>
              <a:rPr lang="en-US" sz="3600" spc="-50" dirty="0">
                <a:gradFill>
                  <a:gsLst>
                    <a:gs pos="1250">
                      <a:srgbClr val="1A1A1A"/>
                    </a:gs>
                    <a:gs pos="100000">
                      <a:srgbClr val="1A1A1A"/>
                    </a:gs>
                  </a:gsLst>
                  <a:lin ang="5400000" scaled="0"/>
                </a:gradFill>
                <a:latin typeface="Segoe UI Semibold"/>
              </a:rPr>
              <a:t>Hyperscale</a:t>
            </a:r>
            <a:endParaRPr lang="en-US" sz="1400" spc="400" dirty="0">
              <a:gradFill>
                <a:gsLst>
                  <a:gs pos="1250">
                    <a:srgbClr val="1A1A1A"/>
                  </a:gs>
                  <a:gs pos="100000">
                    <a:srgbClr val="1A1A1A"/>
                  </a:gs>
                </a:gsLst>
                <a:lin ang="5400000" scaled="0"/>
              </a:gradFill>
              <a:latin typeface="Segoe UI Semibold"/>
            </a:endParaRPr>
          </a:p>
        </p:txBody>
      </p:sp>
    </p:spTree>
    <p:extLst>
      <p:ext uri="{BB962C8B-B14F-4D97-AF65-F5344CB8AC3E}">
        <p14:creationId xmlns:p14="http://schemas.microsoft.com/office/powerpoint/2010/main" val="289199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3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9">
                                            <p:txEl>
                                              <p:pRg st="2" end="2"/>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39">
                                            <p:txEl>
                                              <p:pRg st="3" end="3"/>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2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1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9">
                                            <p:txEl>
                                              <p:pRg st="4" end="4"/>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9">
                                            <p:txEl>
                                              <p:pRg st="5" end="5"/>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39">
                                            <p:txEl>
                                              <p:pRg st="6" end="6"/>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39">
                                            <p:txEl>
                                              <p:pRg st="7" end="7"/>
                                            </p:txEl>
                                          </p:spTgt>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animBg="1"/>
      <p:bldP spid="16" grpId="0"/>
      <p:bldP spid="17" grpId="0" animBg="1"/>
      <p:bldP spid="18" grpId="0"/>
      <p:bldP spid="19"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1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430234" y="547501"/>
            <a:ext cx="5665767" cy="1067483"/>
          </a:xfrm>
        </p:spPr>
        <p:txBody>
          <a:bodyPr/>
          <a:lstStyle/>
          <a:p>
            <a:r>
              <a:rPr lang="en-US" sz="3200"/>
              <a:t>Challenges with sporadic or unpredictable usage</a:t>
            </a:r>
          </a:p>
        </p:txBody>
      </p:sp>
      <p:grpSp>
        <p:nvGrpSpPr>
          <p:cNvPr id="220" name="Group 219">
            <a:extLst>
              <a:ext uri="{FF2B5EF4-FFF2-40B4-BE49-F238E27FC236}">
                <a16:creationId xmlns:a16="http://schemas.microsoft.com/office/drawing/2014/main" id="{85CC2D87-D788-422A-8702-696EA4F5A305}"/>
              </a:ext>
            </a:extLst>
          </p:cNvPr>
          <p:cNvGrpSpPr/>
          <p:nvPr/>
        </p:nvGrpSpPr>
        <p:grpSpPr>
          <a:xfrm>
            <a:off x="6659944" y="1582076"/>
            <a:ext cx="4930999" cy="4694349"/>
            <a:chOff x="6651635" y="878026"/>
            <a:chExt cx="4932395" cy="4695680"/>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309642" y="4418763"/>
              <a:ext cx="4183624" cy="460299"/>
              <a:chOff x="7309642" y="4418763"/>
              <a:chExt cx="4183624"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39"/>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39"/>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2"/>
                <a:ext cx="169325" cy="372523"/>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2"/>
                <a:ext cx="169325" cy="3781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0" y="4490519"/>
                <a:ext cx="169325" cy="38480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2" y="4502612"/>
                <a:ext cx="169325" cy="376095"/>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3" y="4502966"/>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6" y="4496047"/>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0" y="4493694"/>
                <a:ext cx="169325" cy="38480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29" y="4425064"/>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3"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5" y="4425616"/>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7" y="4421959"/>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1" y="4418763"/>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37643" y="5377373"/>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99187" y="2990910"/>
              <a:ext cx="3151188" cy="246291"/>
            </a:xfrm>
            <a:prstGeom prst="rect">
              <a:avLst/>
            </a:prstGeom>
            <a:noFill/>
          </p:spPr>
          <p:txBody>
            <a:bodyPr wrap="square" lIns="0" tIns="0" rIns="0" bIns="0" rtlCol="0">
              <a:spAutoFit/>
            </a:bodyPr>
            <a:lstStyle/>
            <a:p>
              <a:pPr algn="ctr" defTabSz="914070">
                <a:defRPr/>
              </a:pPr>
              <a:r>
                <a:rPr lang="en-US" sz="1600" kern="0">
                  <a:gradFill>
                    <a:gsLst>
                      <a:gs pos="2917">
                        <a:prstClr val="black"/>
                      </a:gs>
                      <a:gs pos="30000">
                        <a:prstClr val="black"/>
                      </a:gs>
                    </a:gsLst>
                    <a:lin ang="5400000" scaled="0"/>
                  </a:gradFill>
                  <a:latin typeface="Segoe UI Semibold" panose="020B0502040204020203" pitchFamily="34" charset="0"/>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205690" y="1583449"/>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86573" y="1004373"/>
              <a:ext cx="4497457" cy="246291"/>
            </a:xfrm>
            <a:prstGeom prst="rect">
              <a:avLst/>
            </a:prstGeom>
            <a:noFill/>
          </p:spPr>
          <p:txBody>
            <a:bodyPr wrap="square" lIns="0" tIns="0" rIns="0" bIns="0" rtlCol="0">
              <a:spAutoFit/>
            </a:bodyPr>
            <a:lstStyle/>
            <a:p>
              <a:pPr algn="ctr" defTabSz="914070">
                <a:defRPr/>
              </a:pPr>
              <a:r>
                <a:rPr lang="en-US" sz="1600" kern="0">
                  <a:solidFill>
                    <a:srgbClr val="0078D4"/>
                  </a:solidFill>
                  <a:latin typeface="Segoe UI Semibold"/>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33194" y="878026"/>
              <a:ext cx="3831864" cy="3118912"/>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205690" y="3479669"/>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32649" y="2811551"/>
              <a:ext cx="563470"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Semibold" panose="020B0502040204020203" pitchFamily="34" charset="0"/>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200345" y="4284173"/>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324937" y="1661127"/>
              <a:ext cx="4259093"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92130" y="2811551"/>
              <a:ext cx="663856"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Semibold" panose="020B0502040204020203" pitchFamily="34" charset="0"/>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415210"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91321"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65018" y="3544960"/>
              <a:ext cx="0" cy="822817"/>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67764" y="3544960"/>
              <a:ext cx="0" cy="822817"/>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70510" y="3544960"/>
              <a:ext cx="0" cy="822817"/>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73256" y="3276134"/>
              <a:ext cx="0" cy="1091643"/>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74852" y="3056343"/>
              <a:ext cx="1150" cy="1311434"/>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76624" y="2385107"/>
              <a:ext cx="110" cy="1979691"/>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81494" y="3002561"/>
              <a:ext cx="8396" cy="1365216"/>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84240" y="2800350"/>
              <a:ext cx="0" cy="1567427"/>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83938" y="2237178"/>
              <a:ext cx="8403" cy="2127620"/>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97115" y="1744910"/>
              <a:ext cx="0" cy="2622867"/>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67362" y="1827023"/>
              <a:ext cx="32499" cy="254075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96171" y="2863191"/>
              <a:ext cx="21279" cy="1501607"/>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33038" y="2935203"/>
              <a:ext cx="0" cy="1429595"/>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30469" y="3286766"/>
              <a:ext cx="9508" cy="1085489"/>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38530" y="3559049"/>
              <a:ext cx="0" cy="805749"/>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48659" y="3544759"/>
              <a:ext cx="3676" cy="820039"/>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51405" y="3536492"/>
              <a:ext cx="0" cy="828306"/>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54151" y="3544960"/>
              <a:ext cx="4139" cy="819838"/>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72094" y="3536492"/>
              <a:ext cx="5105" cy="828306"/>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65649"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200466" y="5454932"/>
              <a:ext cx="191828"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63695" y="5454932"/>
              <a:ext cx="191828" cy="4571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406270" y="5454932"/>
              <a:ext cx="191828" cy="45719"/>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515946" y="5454932"/>
              <a:ext cx="191828" cy="4571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84498" y="3567495"/>
              <a:ext cx="0" cy="805749"/>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94627" y="3553205"/>
              <a:ext cx="3676" cy="820039"/>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97373" y="3544938"/>
              <a:ext cx="0" cy="828306"/>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700119" y="3553406"/>
              <a:ext cx="4139" cy="819838"/>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818062" y="3538588"/>
              <a:ext cx="5105" cy="828306"/>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38755" y="3544938"/>
              <a:ext cx="5105" cy="828306"/>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48345" y="3592912"/>
              <a:ext cx="6504" cy="765085"/>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60748" y="3560694"/>
              <a:ext cx="0" cy="805749"/>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70877" y="3546404"/>
              <a:ext cx="3676" cy="820039"/>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73623" y="3538137"/>
              <a:ext cx="0" cy="828306"/>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76369" y="3546605"/>
              <a:ext cx="4139" cy="819838"/>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94312" y="3538137"/>
              <a:ext cx="5105" cy="828306"/>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324937" y="4365716"/>
              <a:ext cx="4219974" cy="2061"/>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324627" y="1694540"/>
              <a:ext cx="4214867" cy="268074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000000"/>
              </a:solid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33194" y="3565428"/>
              <a:ext cx="4250836"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36330" y="3379497"/>
              <a:ext cx="368743" cy="1550699"/>
            </a:xfrm>
            <a:prstGeom prst="round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10007073" y="3382779"/>
              <a:ext cx="833972" cy="1550699"/>
            </a:xfrm>
            <a:prstGeom prst="roundRect">
              <a:avLst/>
            </a:prstGeom>
            <a:noFill/>
            <a:ln w="12700" cap="rnd" cmpd="sng" algn="ctr">
              <a:solidFill>
                <a:srgbClr val="000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818062" y="3002561"/>
              <a:ext cx="0" cy="348473"/>
            </a:xfrm>
            <a:prstGeom prst="straightConnector1">
              <a:avLst/>
            </a:prstGeom>
            <a:noFill/>
            <a:ln w="9525" cap="flat" cmpd="sng" algn="ctr">
              <a:solidFill>
                <a:sysClr val="windowText" lastClr="000000"/>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24059" y="3002561"/>
              <a:ext cx="0" cy="348473"/>
            </a:xfrm>
            <a:prstGeom prst="straightConnector1">
              <a:avLst/>
            </a:prstGeom>
            <a:noFill/>
            <a:ln w="9525" cap="flat" cmpd="sng" algn="ctr">
              <a:solidFill>
                <a:sysClr val="windowText" lastClr="000000"/>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2" y="2333670"/>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19" y="3488928"/>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defTabSz="914070">
                  <a:defRPr/>
                </a:pPr>
                <a:endParaRPr lang="en-US" sz="1600">
                  <a:solidFill>
                    <a:srgbClr val="000000"/>
                  </a:solidFill>
                  <a:latin typeface="Segoe UI"/>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defTabSz="914070">
                  <a:defRPr/>
                </a:pPr>
                <a:endParaRPr lang="en-US" sz="1600">
                  <a:solidFill>
                    <a:srgbClr val="000000"/>
                  </a:solidFill>
                  <a:latin typeface="Segoe UI"/>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defTabSz="914070">
                  <a:defRPr/>
                </a:pPr>
                <a:endParaRPr lang="en-US" sz="1600">
                  <a:solidFill>
                    <a:srgbClr val="000000"/>
                  </a:solidFill>
                  <a:latin typeface="Segoe UI"/>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2" y="4644185"/>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8" y="2273814"/>
            <a:ext cx="4557659" cy="829182"/>
          </a:xfrm>
          <a:prstGeom prst="rect">
            <a:avLst/>
          </a:prstGeom>
        </p:spPr>
        <p:txBody>
          <a:bodyPr wrap="square">
            <a:spAutoFit/>
          </a:bodyPr>
          <a:lstStyle/>
          <a:p>
            <a:pPr defTabSz="914070"/>
            <a:r>
              <a:rPr lang="en-US" sz="1600" b="1">
                <a:solidFill>
                  <a:srgbClr val="FFFFFF"/>
                </a:solidFill>
                <a:latin typeface="Segoe UI Semibold"/>
              </a:rPr>
              <a:t>Line of business apps </a:t>
            </a:r>
          </a:p>
          <a:p>
            <a:pPr defTabSz="914070"/>
            <a:r>
              <a:rPr lang="en-US" sz="1600">
                <a:solidFill>
                  <a:srgbClr val="FFFFFF"/>
                </a:solidFill>
                <a:latin typeface="Segoe UI"/>
              </a:rPr>
              <a:t>Expense reporting and employee tracking apps </a:t>
            </a:r>
          </a:p>
          <a:p>
            <a:pPr defTabSz="914070"/>
            <a:r>
              <a:rPr lang="en-US" sz="1600">
                <a:solidFill>
                  <a:srgbClr val="FFFFFF"/>
                </a:solidFill>
                <a:latin typeface="Segoe UI"/>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451147"/>
            <a:ext cx="4478256" cy="829182"/>
          </a:xfrm>
          <a:prstGeom prst="rect">
            <a:avLst/>
          </a:prstGeom>
        </p:spPr>
        <p:txBody>
          <a:bodyPr wrap="square">
            <a:spAutoFit/>
          </a:bodyPr>
          <a:lstStyle/>
          <a:p>
            <a:pPr defTabSz="914070"/>
            <a:r>
              <a:rPr lang="en-US" sz="1600" b="1">
                <a:solidFill>
                  <a:srgbClr val="FFFFFF"/>
                </a:solidFill>
                <a:latin typeface="Segoe UI Semibold"/>
              </a:rPr>
              <a:t>E-commerce</a:t>
            </a:r>
            <a:r>
              <a:rPr lang="en-US" sz="1600">
                <a:solidFill>
                  <a:srgbClr val="FFFFFF"/>
                </a:solidFill>
                <a:latin typeface="Segoe UI Semibold"/>
              </a:rPr>
              <a:t> </a:t>
            </a:r>
          </a:p>
          <a:p>
            <a:pPr defTabSz="914070"/>
            <a:r>
              <a:rPr lang="en-US" sz="1600">
                <a:solidFill>
                  <a:srgbClr val="FFFFFF"/>
                </a:solidFill>
                <a:latin typeface="Segoe UI"/>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59" y="4641788"/>
            <a:ext cx="6094271" cy="829182"/>
          </a:xfrm>
          <a:prstGeom prst="rect">
            <a:avLst/>
          </a:prstGeom>
        </p:spPr>
        <p:txBody>
          <a:bodyPr>
            <a:spAutoFit/>
          </a:bodyPr>
          <a:lstStyle/>
          <a:p>
            <a:pPr defTabSz="914070"/>
            <a:r>
              <a:rPr lang="en-US" sz="1600" b="1">
                <a:solidFill>
                  <a:srgbClr val="FFFFFF"/>
                </a:solidFill>
                <a:latin typeface="Segoe UI Semibold"/>
              </a:rPr>
              <a:t>Dev/test workloads </a:t>
            </a:r>
          </a:p>
          <a:p>
            <a:pPr defTabSz="914070"/>
            <a:r>
              <a:rPr lang="en-US" sz="1600">
                <a:solidFill>
                  <a:srgbClr val="FFFFFF"/>
                </a:solidFill>
                <a:latin typeface="Segoe UI"/>
              </a:rPr>
              <a:t>Handling unpredictable workload needs </a:t>
            </a:r>
          </a:p>
          <a:p>
            <a:pPr defTabSz="914070"/>
            <a:endParaRPr lang="en-US" sz="1600" b="1">
              <a:solidFill>
                <a:srgbClr val="FFFFFF"/>
              </a:solidFill>
              <a:latin typeface="Segoe UI"/>
            </a:endParaRPr>
          </a:p>
        </p:txBody>
      </p:sp>
      <p:sp>
        <p:nvSpPr>
          <p:cNvPr id="125" name="Title 3">
            <a:extLst>
              <a:ext uri="{FF2B5EF4-FFF2-40B4-BE49-F238E27FC236}">
                <a16:creationId xmlns:a16="http://schemas.microsoft.com/office/drawing/2014/main" id="{D8F633B0-247A-4B12-B424-411A8938C2E9}"/>
              </a:ext>
            </a:extLst>
          </p:cNvPr>
          <p:cNvSpPr txBox="1">
            <a:spLocks/>
          </p:cNvSpPr>
          <p:nvPr/>
        </p:nvSpPr>
        <p:spPr>
          <a:xfrm>
            <a:off x="6507276" y="693735"/>
            <a:ext cx="5769513" cy="624259"/>
          </a:xfrm>
          <a:prstGeom prst="rect">
            <a:avLst/>
          </a:prstGeom>
        </p:spPr>
        <p:txBody>
          <a:bodyPr vert="horz" wrap="square" lIns="0" tIns="89642" rIns="143428" bIns="89642" rtlCol="0" anchor="ctr">
            <a:spAutoFit/>
          </a:bodyPr>
          <a:lstStyle>
            <a:lvl1pPr algn="l" defTabSz="932406" rtl="0" eaLnBrk="1" latinLnBrk="0" hangingPunct="1">
              <a:lnSpc>
                <a:spcPct val="900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pPr defTabSz="914038"/>
            <a:r>
              <a:rPr lang="en-US" sz="3200" spc="-49">
                <a:gradFill>
                  <a:gsLst>
                    <a:gs pos="1250">
                      <a:srgbClr val="3C3C41"/>
                    </a:gs>
                    <a:gs pos="100000">
                      <a:srgbClr val="3C3C41"/>
                    </a:gs>
                  </a:gsLst>
                  <a:lin ang="5400000" scaled="0"/>
                </a:gradFill>
                <a:latin typeface="Segoe UI Semibold"/>
              </a:rPr>
              <a:t>Azure SQL Database Serverless</a:t>
            </a:r>
          </a:p>
        </p:txBody>
      </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p:cNvSpPr txBox="1">
            <a:spLocks/>
          </p:cNvSpPr>
          <p:nvPr/>
        </p:nvSpPr>
        <p:spPr>
          <a:xfrm>
            <a:off x="572655" y="1074615"/>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lang="en-US" spc="-69" dirty="0">
                <a:gradFill>
                  <a:gsLst>
                    <a:gs pos="5417">
                      <a:srgbClr val="353535"/>
                    </a:gs>
                    <a:gs pos="28000">
                      <a:srgbClr val="353535"/>
                    </a:gs>
                  </a:gsLst>
                  <a:lin ang="5400000" scaled="0"/>
                </a:gradFill>
                <a:latin typeface="Segoe UI"/>
              </a:rPr>
              <a:t>Introduction to Azure SQL</a:t>
            </a:r>
            <a:endPar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ndParaRP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01</a:t>
            </a:r>
          </a:p>
        </p:txBody>
      </p:sp>
      <p:sp>
        <p:nvSpPr>
          <p:cNvPr id="4" name="Text Placeholder 4"/>
          <p:cNvSpPr txBox="1">
            <a:spLocks/>
          </p:cNvSpPr>
          <p:nvPr/>
        </p:nvSpPr>
        <p:spPr>
          <a:xfrm>
            <a:off x="572655" y="2128566"/>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Security</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02</a:t>
            </a:r>
          </a:p>
        </p:txBody>
      </p:sp>
      <p:sp>
        <p:nvSpPr>
          <p:cNvPr id="5" name="Text Placeholder 4"/>
          <p:cNvSpPr txBox="1">
            <a:spLocks/>
          </p:cNvSpPr>
          <p:nvPr/>
        </p:nvSpPr>
        <p:spPr>
          <a:xfrm>
            <a:off x="572655" y="3182516"/>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Performance</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03</a:t>
            </a:r>
          </a:p>
        </p:txBody>
      </p:sp>
      <p:sp>
        <p:nvSpPr>
          <p:cNvPr id="6" name="Text Placeholder 4"/>
          <p:cNvSpPr txBox="1">
            <a:spLocks/>
          </p:cNvSpPr>
          <p:nvPr/>
        </p:nvSpPr>
        <p:spPr>
          <a:xfrm>
            <a:off x="572655" y="4236467"/>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Availability</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04</a:t>
            </a:r>
          </a:p>
        </p:txBody>
      </p:sp>
      <p:sp>
        <p:nvSpPr>
          <p:cNvPr id="7" name="Text Placeholder 4"/>
          <p:cNvSpPr txBox="1">
            <a:spLocks/>
          </p:cNvSpPr>
          <p:nvPr/>
        </p:nvSpPr>
        <p:spPr>
          <a:xfrm>
            <a:off x="572655" y="5290416"/>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Putting it all together</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05</a:t>
            </a:r>
          </a:p>
        </p:txBody>
      </p:sp>
      <p:sp>
        <p:nvSpPr>
          <p:cNvPr id="10" name="Rectangle 9">
            <a:extLst>
              <a:ext uri="{FF2B5EF4-FFF2-40B4-BE49-F238E27FC236}">
                <a16:creationId xmlns:a16="http://schemas.microsoft.com/office/drawing/2014/main" id="{869CEC06-82A4-431A-A908-AC83B29E7938}"/>
              </a:ext>
            </a:extLst>
          </p:cNvPr>
          <p:cNvSpPr/>
          <p:nvPr/>
        </p:nvSpPr>
        <p:spPr>
          <a:xfrm>
            <a:off x="8046160" y="6231896"/>
            <a:ext cx="4052713" cy="584775"/>
          </a:xfrm>
          <a:prstGeom prst="rect">
            <a:avLst/>
          </a:prstGeom>
        </p:spPr>
        <p:txBody>
          <a:bodyPr wrap="none">
            <a:spAutoFit/>
          </a:bodyPr>
          <a:lstStyle/>
          <a:p>
            <a:r>
              <a:rPr lang="en-US" sz="3200" b="1" spc="-50" dirty="0">
                <a:ln w="3175">
                  <a:noFill/>
                </a:ln>
                <a:solidFill>
                  <a:schemeClr val="accent1"/>
                </a:solidFill>
                <a:latin typeface="Segoe UI Semibold"/>
                <a:cs typeface="Segoe UI" pitchFamily="34" charset="0"/>
              </a:rPr>
              <a:t>aka.ms/sqlworkshops</a:t>
            </a:r>
            <a:endParaRPr lang="en-US" sz="1600" dirty="0">
              <a:solidFill>
                <a:schemeClr val="accent1"/>
              </a:solidFill>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492443"/>
          </a:xfrm>
        </p:spPr>
        <p:txBody>
          <a:bodyPr/>
          <a:lstStyle/>
          <a:p>
            <a:r>
              <a:rPr lang="en-US" dirty="0"/>
              <a:t>The Azure SQL Workshop</a:t>
            </a:r>
          </a:p>
        </p:txBody>
      </p:sp>
    </p:spTree>
    <p:extLst>
      <p:ext uri="{BB962C8B-B14F-4D97-AF65-F5344CB8AC3E}">
        <p14:creationId xmlns:p14="http://schemas.microsoft.com/office/powerpoint/2010/main" val="1385979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589825" y="458046"/>
            <a:ext cx="11015394" cy="443160"/>
          </a:xfrm>
        </p:spPr>
        <p:txBody>
          <a:bodyPr vert="horz" wrap="square" lIns="0" tIns="161333" rIns="0" bIns="0" rtlCol="0" anchor="t">
            <a:noAutofit/>
          </a:bodyPr>
          <a:lstStyle/>
          <a:p>
            <a:pPr defTabSz="914192">
              <a:lnSpc>
                <a:spcPct val="90000"/>
              </a:lnSpc>
            </a:pPr>
            <a:r>
              <a:rPr lang="en-US" sz="3136" spc="0">
                <a:solidFill>
                  <a:srgbClr val="000000"/>
                </a:solidFill>
              </a:rPr>
              <a:t>When is elastic pools the right choice?</a:t>
            </a:r>
          </a:p>
        </p:txBody>
      </p:sp>
      <p:sp>
        <p:nvSpPr>
          <p:cNvPr id="8" name="Rectangle 7">
            <a:extLst>
              <a:ext uri="{FF2B5EF4-FFF2-40B4-BE49-F238E27FC236}">
                <a16:creationId xmlns:a16="http://schemas.microsoft.com/office/drawing/2014/main" id="{368EC92C-2E44-46CF-96EE-55366FD7B2A8}"/>
              </a:ext>
            </a:extLst>
          </p:cNvPr>
          <p:cNvSpPr/>
          <p:nvPr/>
        </p:nvSpPr>
        <p:spPr>
          <a:xfrm>
            <a:off x="519849" y="1539753"/>
            <a:ext cx="5669052" cy="1938992"/>
          </a:xfrm>
          <a:prstGeom prst="rect">
            <a:avLst/>
          </a:prstGeom>
        </p:spPr>
        <p:txBody>
          <a:bodyPr wrap="square">
            <a:spAutoFit/>
          </a:bodyPr>
          <a:lstStyle/>
          <a:p>
            <a:pPr defTabSz="914070"/>
            <a:r>
              <a:rPr lang="en-US" sz="2400">
                <a:solidFill>
                  <a:srgbClr val="0070C0"/>
                </a:solidFill>
                <a:latin typeface="Segoe UI"/>
              </a:rPr>
              <a:t>Multiple databases with unpredictable and intermittent usage patterns can be consolidated into a single server and use elastic pools for better price optimization </a:t>
            </a:r>
          </a:p>
        </p:txBody>
      </p:sp>
      <p:cxnSp>
        <p:nvCxnSpPr>
          <p:cNvPr id="68" name="Straight Connector 67">
            <a:extLst>
              <a:ext uri="{FF2B5EF4-FFF2-40B4-BE49-F238E27FC236}">
                <a16:creationId xmlns:a16="http://schemas.microsoft.com/office/drawing/2014/main" id="{C5731FD0-5116-4E50-9E2D-C573FF507E78}"/>
              </a:ext>
            </a:extLst>
          </p:cNvPr>
          <p:cNvCxnSpPr>
            <a:cxnSpLocks/>
          </p:cNvCxnSpPr>
          <p:nvPr/>
        </p:nvCxnSpPr>
        <p:spPr>
          <a:xfrm flipH="1">
            <a:off x="9149654" y="3405566"/>
            <a:ext cx="1147990" cy="3967"/>
          </a:xfrm>
          <a:prstGeom prst="line">
            <a:avLst/>
          </a:prstGeom>
          <a:noFill/>
          <a:ln w="12700" cap="flat" cmpd="sng" algn="ctr">
            <a:solidFill>
              <a:sysClr val="windowText" lastClr="000000"/>
            </a:solidFill>
            <a:prstDash val="solid"/>
            <a:headEnd type="none"/>
            <a:tailEnd type="none"/>
          </a:ln>
          <a:effectLst/>
        </p:spPr>
      </p:cxnSp>
      <p:sp>
        <p:nvSpPr>
          <p:cNvPr id="69" name="Freeform 45">
            <a:extLst>
              <a:ext uri="{FF2B5EF4-FFF2-40B4-BE49-F238E27FC236}">
                <a16:creationId xmlns:a16="http://schemas.microsoft.com/office/drawing/2014/main" id="{3D9C02A9-09F4-463A-A30C-E9B3BC51579C}"/>
              </a:ext>
            </a:extLst>
          </p:cNvPr>
          <p:cNvSpPr/>
          <p:nvPr/>
        </p:nvSpPr>
        <p:spPr bwMode="auto">
          <a:xfrm>
            <a:off x="8604007" y="4161258"/>
            <a:ext cx="1693641" cy="1140904"/>
          </a:xfrm>
          <a:custGeom>
            <a:avLst/>
            <a:gdLst>
              <a:gd name="connsiteX0" fmla="*/ 0 w 1694121"/>
              <a:gd name="connsiteY0" fmla="*/ 0 h 1141228"/>
              <a:gd name="connsiteX1" fmla="*/ 0 w 1694121"/>
              <a:gd name="connsiteY1" fmla="*/ 1141228 h 1141228"/>
              <a:gd name="connsiteX2" fmla="*/ 1694121 w 1694121"/>
              <a:gd name="connsiteY2" fmla="*/ 1141228 h 1141228"/>
            </a:gdLst>
            <a:ahLst/>
            <a:cxnLst>
              <a:cxn ang="0">
                <a:pos x="connsiteX0" y="connsiteY0"/>
              </a:cxn>
              <a:cxn ang="0">
                <a:pos x="connsiteX1" y="connsiteY1"/>
              </a:cxn>
              <a:cxn ang="0">
                <a:pos x="connsiteX2" y="connsiteY2"/>
              </a:cxn>
            </a:cxnLst>
            <a:rect l="l" t="t" r="r" b="b"/>
            <a:pathLst>
              <a:path w="1694121" h="1141228">
                <a:moveTo>
                  <a:pt x="0" y="0"/>
                </a:moveTo>
                <a:lnTo>
                  <a:pt x="0" y="1141228"/>
                </a:lnTo>
                <a:lnTo>
                  <a:pt x="1694121" y="1141228"/>
                </a:lnTo>
              </a:path>
            </a:pathLst>
          </a:custGeom>
          <a:noFill/>
          <a:ln w="12700" cap="flat" cmpd="sng" algn="ctr">
            <a:solidFill>
              <a:sysClr val="windowText" lastClr="000000"/>
            </a:solid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sp>
        <p:nvSpPr>
          <p:cNvPr id="70" name="Freeform 47">
            <a:extLst>
              <a:ext uri="{FF2B5EF4-FFF2-40B4-BE49-F238E27FC236}">
                <a16:creationId xmlns:a16="http://schemas.microsoft.com/office/drawing/2014/main" id="{DBC2A625-DE03-477F-9E4A-E961DCC5F7C6}"/>
              </a:ext>
            </a:extLst>
          </p:cNvPr>
          <p:cNvSpPr/>
          <p:nvPr/>
        </p:nvSpPr>
        <p:spPr bwMode="auto">
          <a:xfrm>
            <a:off x="8604006" y="1489483"/>
            <a:ext cx="1693641" cy="1134579"/>
          </a:xfrm>
          <a:custGeom>
            <a:avLst/>
            <a:gdLst>
              <a:gd name="connsiteX0" fmla="*/ 1672856 w 1672856"/>
              <a:gd name="connsiteY0" fmla="*/ 0 h 864781"/>
              <a:gd name="connsiteX1" fmla="*/ 0 w 1672856"/>
              <a:gd name="connsiteY1" fmla="*/ 0 h 864781"/>
              <a:gd name="connsiteX2" fmla="*/ 0 w 1672856"/>
              <a:gd name="connsiteY2" fmla="*/ 864781 h 864781"/>
            </a:gdLst>
            <a:ahLst/>
            <a:cxnLst>
              <a:cxn ang="0">
                <a:pos x="connsiteX0" y="connsiteY0"/>
              </a:cxn>
              <a:cxn ang="0">
                <a:pos x="connsiteX1" y="connsiteY1"/>
              </a:cxn>
              <a:cxn ang="0">
                <a:pos x="connsiteX2" y="connsiteY2"/>
              </a:cxn>
            </a:cxnLst>
            <a:rect l="l" t="t" r="r" b="b"/>
            <a:pathLst>
              <a:path w="1672856" h="864781">
                <a:moveTo>
                  <a:pt x="1672856" y="0"/>
                </a:moveTo>
                <a:lnTo>
                  <a:pt x="0" y="0"/>
                </a:lnTo>
                <a:lnTo>
                  <a:pt x="0" y="864781"/>
                </a:lnTo>
              </a:path>
            </a:pathLst>
          </a:custGeom>
          <a:noFill/>
          <a:ln w="12700" cap="flat" cmpd="sng" algn="ctr">
            <a:solidFill>
              <a:sysClr val="windowText" lastClr="000000"/>
            </a:solid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sp>
        <p:nvSpPr>
          <p:cNvPr id="71" name="Rectangle 70">
            <a:extLst>
              <a:ext uri="{FF2B5EF4-FFF2-40B4-BE49-F238E27FC236}">
                <a16:creationId xmlns:a16="http://schemas.microsoft.com/office/drawing/2014/main" id="{79384C15-2D4C-470F-AC01-85E3D66B9E0A}"/>
              </a:ext>
            </a:extLst>
          </p:cNvPr>
          <p:cNvSpPr/>
          <p:nvPr/>
        </p:nvSpPr>
        <p:spPr bwMode="auto">
          <a:xfrm rot="5400000">
            <a:off x="8268532" y="2818159"/>
            <a:ext cx="4901423" cy="1213599"/>
          </a:xfrm>
          <a:prstGeom prst="rect">
            <a:avLst/>
          </a:prstGeom>
          <a:solidFill>
            <a:sysClr val="window" lastClr="FFFFFF"/>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lnSpc>
                <a:spcPct val="90000"/>
              </a:lnSpc>
              <a:spcBef>
                <a:spcPct val="0"/>
              </a:spcBef>
              <a:spcAft>
                <a:spcPct val="0"/>
              </a:spcAft>
              <a:defRPr/>
            </a:pPr>
            <a:endParaRPr lang="en-US" sz="1400" b="1" kern="0">
              <a:solidFill>
                <a:srgbClr val="107C10"/>
              </a:solidFill>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8EFC7C46-1CAE-40A8-B96E-0507D43A5F5D}"/>
              </a:ext>
            </a:extLst>
          </p:cNvPr>
          <p:cNvSpPr txBox="1"/>
          <p:nvPr/>
        </p:nvSpPr>
        <p:spPr>
          <a:xfrm>
            <a:off x="6754286" y="3069701"/>
            <a:ext cx="1568474" cy="516931"/>
          </a:xfrm>
          <a:prstGeom prst="rect">
            <a:avLst/>
          </a:prstGeom>
          <a:noFill/>
        </p:spPr>
        <p:txBody>
          <a:bodyPr wrap="square" lIns="182828" tIns="146263" rIns="182828" bIns="146263" rtlCol="0">
            <a:spAutoFit/>
          </a:bodyPr>
          <a:lstStyle/>
          <a:p>
            <a:pPr algn="ctr" defTabSz="914070">
              <a:lnSpc>
                <a:spcPct val="90000"/>
              </a:lnSpc>
              <a:spcAft>
                <a:spcPts val="600"/>
              </a:spcAft>
            </a:pPr>
            <a:r>
              <a:rPr lang="en-US" sz="1600">
                <a:gradFill>
                  <a:gsLst>
                    <a:gs pos="2917">
                      <a:prstClr val="black"/>
                    </a:gs>
                    <a:gs pos="30000">
                      <a:prstClr val="black"/>
                    </a:gs>
                  </a:gsLst>
                  <a:lin ang="5400000" scaled="0"/>
                </a:gradFill>
                <a:latin typeface="Segoe UI Semibold"/>
              </a:rPr>
              <a:t>Elastic pools</a:t>
            </a:r>
          </a:p>
        </p:txBody>
      </p:sp>
      <p:grpSp>
        <p:nvGrpSpPr>
          <p:cNvPr id="73" name="Group 72">
            <a:extLst>
              <a:ext uri="{FF2B5EF4-FFF2-40B4-BE49-F238E27FC236}">
                <a16:creationId xmlns:a16="http://schemas.microsoft.com/office/drawing/2014/main" id="{1AB4965D-925C-4B1B-8393-135DFD2B2D38}"/>
              </a:ext>
            </a:extLst>
          </p:cNvPr>
          <p:cNvGrpSpPr/>
          <p:nvPr/>
        </p:nvGrpSpPr>
        <p:grpSpPr>
          <a:xfrm>
            <a:off x="10437199" y="4951850"/>
            <a:ext cx="564378" cy="719753"/>
            <a:chOff x="9574818" y="5150166"/>
            <a:chExt cx="803398" cy="1024578"/>
          </a:xfrm>
        </p:grpSpPr>
        <p:sp>
          <p:nvSpPr>
            <p:cNvPr id="74" name="Freeform 182">
              <a:extLst>
                <a:ext uri="{FF2B5EF4-FFF2-40B4-BE49-F238E27FC236}">
                  <a16:creationId xmlns:a16="http://schemas.microsoft.com/office/drawing/2014/main" id="{D6AE5EBE-8E01-4D44-A84F-C47194524750}"/>
                </a:ext>
              </a:extLst>
            </p:cNvPr>
            <p:cNvSpPr/>
            <p:nvPr/>
          </p:nvSpPr>
          <p:spPr bwMode="auto">
            <a:xfrm>
              <a:off x="9574818" y="5150166"/>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Freeform: Shape 94">
              <a:extLst>
                <a:ext uri="{FF2B5EF4-FFF2-40B4-BE49-F238E27FC236}">
                  <a16:creationId xmlns:a16="http://schemas.microsoft.com/office/drawing/2014/main" id="{A6423034-A28E-478F-95BF-FFF5489AAE7B}"/>
                </a:ext>
              </a:extLst>
            </p:cNvPr>
            <p:cNvSpPr/>
            <p:nvPr/>
          </p:nvSpPr>
          <p:spPr bwMode="auto">
            <a:xfrm>
              <a:off x="9574818" y="5279319"/>
              <a:ext cx="803398" cy="895425"/>
            </a:xfrm>
            <a:custGeom>
              <a:avLst/>
              <a:gdLst>
                <a:gd name="connsiteX0" fmla="*/ 1 w 459462"/>
                <a:gd name="connsiteY0" fmla="*/ 31466 h 515003"/>
                <a:gd name="connsiteX1" fmla="*/ 352 w 459462"/>
                <a:gd name="connsiteY1" fmla="*/ 31466 h 515003"/>
                <a:gd name="connsiteX2" fmla="*/ 1187 w 459462"/>
                <a:gd name="connsiteY2" fmla="*/ 38212 h 515003"/>
                <a:gd name="connsiteX3" fmla="*/ 229731 w 459462"/>
                <a:gd name="connsiteY3" fmla="*/ 122341 h 515003"/>
                <a:gd name="connsiteX4" fmla="*/ 458276 w 459462"/>
                <a:gd name="connsiteY4" fmla="*/ 38212 h 515003"/>
                <a:gd name="connsiteX5" fmla="*/ 459111 w 459462"/>
                <a:gd name="connsiteY5" fmla="*/ 31466 h 515003"/>
                <a:gd name="connsiteX6" fmla="*/ 459462 w 459462"/>
                <a:gd name="connsiteY6" fmla="*/ 31466 h 515003"/>
                <a:gd name="connsiteX7" fmla="*/ 459462 w 459462"/>
                <a:gd name="connsiteY7" fmla="*/ 53315 h 515003"/>
                <a:gd name="connsiteX8" fmla="*/ 459462 w 459462"/>
                <a:gd name="connsiteY8" fmla="*/ 421292 h 515003"/>
                <a:gd name="connsiteX9" fmla="*/ 459462 w 459462"/>
                <a:gd name="connsiteY9" fmla="*/ 421293 h 515003"/>
                <a:gd name="connsiteX10" fmla="*/ 459462 w 459462"/>
                <a:gd name="connsiteY10" fmla="*/ 421294 h 515003"/>
                <a:gd name="connsiteX11" fmla="*/ 459462 w 459462"/>
                <a:gd name="connsiteY11" fmla="*/ 424128 h 515003"/>
                <a:gd name="connsiteX12" fmla="*/ 459111 w 459462"/>
                <a:gd name="connsiteY12" fmla="*/ 424128 h 515003"/>
                <a:gd name="connsiteX13" fmla="*/ 458276 w 459462"/>
                <a:gd name="connsiteY13" fmla="*/ 430874 h 515003"/>
                <a:gd name="connsiteX14" fmla="*/ 229731 w 459462"/>
                <a:gd name="connsiteY14" fmla="*/ 515003 h 515003"/>
                <a:gd name="connsiteX15" fmla="*/ 1187 w 459462"/>
                <a:gd name="connsiteY15" fmla="*/ 430874 h 515003"/>
                <a:gd name="connsiteX16" fmla="*/ 352 w 459462"/>
                <a:gd name="connsiteY16" fmla="*/ 424128 h 515003"/>
                <a:gd name="connsiteX17" fmla="*/ 1 w 459462"/>
                <a:gd name="connsiteY17" fmla="*/ 424128 h 515003"/>
                <a:gd name="connsiteX18" fmla="*/ 1 w 459462"/>
                <a:gd name="connsiteY18" fmla="*/ 421293 h 515003"/>
                <a:gd name="connsiteX19" fmla="*/ 1 w 459462"/>
                <a:gd name="connsiteY19" fmla="*/ 19428 h 515003"/>
                <a:gd name="connsiteX20" fmla="*/ 1 w 459462"/>
                <a:gd name="connsiteY20" fmla="*/ 19430 h 515003"/>
                <a:gd name="connsiteX21" fmla="*/ 1 w 459462"/>
                <a:gd name="connsiteY21" fmla="*/ 19428 h 515003"/>
                <a:gd name="connsiteX22" fmla="*/ 1 w 459462"/>
                <a:gd name="connsiteY22" fmla="*/ 987 h 515003"/>
                <a:gd name="connsiteX23" fmla="*/ 1 w 459462"/>
                <a:gd name="connsiteY23" fmla="*/ 19428 h 515003"/>
                <a:gd name="connsiteX24" fmla="*/ 0 w 459462"/>
                <a:gd name="connsiteY24" fmla="*/ 19429 h 515003"/>
                <a:gd name="connsiteX25" fmla="*/ 1 w 459462"/>
                <a:gd name="connsiteY25" fmla="*/ 987 h 5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59462" h="515003">
                  <a:moveTo>
                    <a:pt x="1" y="31466"/>
                  </a:moveTo>
                  <a:lnTo>
                    <a:pt x="352" y="31466"/>
                  </a:lnTo>
                  <a:lnTo>
                    <a:pt x="1187" y="38212"/>
                  </a:lnTo>
                  <a:cubicBezTo>
                    <a:pt x="12951" y="85466"/>
                    <a:pt x="110784" y="122341"/>
                    <a:pt x="229731" y="122341"/>
                  </a:cubicBezTo>
                  <a:cubicBezTo>
                    <a:pt x="348678" y="122341"/>
                    <a:pt x="446512" y="85466"/>
                    <a:pt x="458276" y="38212"/>
                  </a:cubicBezTo>
                  <a:lnTo>
                    <a:pt x="459111" y="31466"/>
                  </a:lnTo>
                  <a:lnTo>
                    <a:pt x="459462" y="31466"/>
                  </a:lnTo>
                  <a:lnTo>
                    <a:pt x="459462" y="53315"/>
                  </a:lnTo>
                  <a:cubicBezTo>
                    <a:pt x="459462" y="150606"/>
                    <a:pt x="459462" y="362687"/>
                    <a:pt x="459462" y="421292"/>
                  </a:cubicBezTo>
                  <a:lnTo>
                    <a:pt x="459462" y="421293"/>
                  </a:lnTo>
                  <a:lnTo>
                    <a:pt x="459462" y="421294"/>
                  </a:lnTo>
                  <a:lnTo>
                    <a:pt x="459462" y="424128"/>
                  </a:lnTo>
                  <a:lnTo>
                    <a:pt x="459111" y="424128"/>
                  </a:lnTo>
                  <a:lnTo>
                    <a:pt x="458276" y="430874"/>
                  </a:lnTo>
                  <a:cubicBezTo>
                    <a:pt x="446512" y="478128"/>
                    <a:pt x="348678" y="515003"/>
                    <a:pt x="229731" y="515003"/>
                  </a:cubicBezTo>
                  <a:cubicBezTo>
                    <a:pt x="110784" y="515003"/>
                    <a:pt x="12951" y="478128"/>
                    <a:pt x="1187" y="430874"/>
                  </a:cubicBezTo>
                  <a:lnTo>
                    <a:pt x="352" y="424128"/>
                  </a:lnTo>
                  <a:lnTo>
                    <a:pt x="1" y="424128"/>
                  </a:lnTo>
                  <a:lnTo>
                    <a:pt x="1" y="421293"/>
                  </a:lnTo>
                  <a:close/>
                  <a:moveTo>
                    <a:pt x="1" y="19428"/>
                  </a:moveTo>
                  <a:lnTo>
                    <a:pt x="1" y="19430"/>
                  </a:lnTo>
                  <a:lnTo>
                    <a:pt x="1" y="19428"/>
                  </a:lnTo>
                  <a:close/>
                  <a:moveTo>
                    <a:pt x="1" y="987"/>
                  </a:moveTo>
                  <a:lnTo>
                    <a:pt x="1" y="19428"/>
                  </a:lnTo>
                  <a:lnTo>
                    <a:pt x="0" y="19429"/>
                  </a:lnTo>
                  <a:cubicBezTo>
                    <a:pt x="0" y="19430"/>
                    <a:pt x="1" y="-5161"/>
                    <a:pt x="1" y="987"/>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E5B6ED9B-D79D-4890-B8A9-0C07222396F7}"/>
              </a:ext>
            </a:extLst>
          </p:cNvPr>
          <p:cNvGrpSpPr/>
          <p:nvPr/>
        </p:nvGrpSpPr>
        <p:grpSpPr>
          <a:xfrm>
            <a:off x="10436311" y="3033542"/>
            <a:ext cx="564378" cy="719757"/>
            <a:chOff x="9573927" y="3406430"/>
            <a:chExt cx="803398" cy="1024580"/>
          </a:xfrm>
        </p:grpSpPr>
        <p:sp>
          <p:nvSpPr>
            <p:cNvPr id="77" name="Freeform 182">
              <a:extLst>
                <a:ext uri="{FF2B5EF4-FFF2-40B4-BE49-F238E27FC236}">
                  <a16:creationId xmlns:a16="http://schemas.microsoft.com/office/drawing/2014/main" id="{3FC6371F-2475-4FDC-B25C-863FE8AF5398}"/>
                </a:ext>
              </a:extLst>
            </p:cNvPr>
            <p:cNvSpPr/>
            <p:nvPr/>
          </p:nvSpPr>
          <p:spPr bwMode="auto">
            <a:xfrm>
              <a:off x="9573927" y="3406430"/>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Freeform: Shape 105">
              <a:extLst>
                <a:ext uri="{FF2B5EF4-FFF2-40B4-BE49-F238E27FC236}">
                  <a16:creationId xmlns:a16="http://schemas.microsoft.com/office/drawing/2014/main" id="{3CB06C76-C3E8-4ABA-B99D-A5612C4C761D}"/>
                </a:ext>
              </a:extLst>
            </p:cNvPr>
            <p:cNvSpPr/>
            <p:nvPr/>
          </p:nvSpPr>
          <p:spPr bwMode="auto">
            <a:xfrm>
              <a:off x="9573928" y="3899814"/>
              <a:ext cx="803397" cy="531196"/>
            </a:xfrm>
            <a:custGeom>
              <a:avLst/>
              <a:gdLst>
                <a:gd name="connsiteX0" fmla="*/ 457 w 459462"/>
                <a:gd name="connsiteY0" fmla="*/ 15745 h 515003"/>
                <a:gd name="connsiteX1" fmla="*/ 457 w 459462"/>
                <a:gd name="connsiteY1" fmla="*/ 209486 h 515003"/>
                <a:gd name="connsiteX2" fmla="*/ 457 w 459462"/>
                <a:gd name="connsiteY2" fmla="*/ 212321 h 515003"/>
                <a:gd name="connsiteX3" fmla="*/ 808 w 459462"/>
                <a:gd name="connsiteY3" fmla="*/ 212321 h 515003"/>
                <a:gd name="connsiteX4" fmla="*/ 1643 w 459462"/>
                <a:gd name="connsiteY4" fmla="*/ 219067 h 515003"/>
                <a:gd name="connsiteX5" fmla="*/ 230187 w 459462"/>
                <a:gd name="connsiteY5" fmla="*/ 303196 h 515003"/>
                <a:gd name="connsiteX6" fmla="*/ 458732 w 459462"/>
                <a:gd name="connsiteY6" fmla="*/ 219067 h 515003"/>
                <a:gd name="connsiteX7" fmla="*/ 459462 w 459462"/>
                <a:gd name="connsiteY7" fmla="*/ 213171 h 515003"/>
                <a:gd name="connsiteX8" fmla="*/ 459462 w 459462"/>
                <a:gd name="connsiteY8" fmla="*/ 220538 h 515003"/>
                <a:gd name="connsiteX9" fmla="*/ 459462 w 459462"/>
                <a:gd name="connsiteY9" fmla="*/ 421292 h 515003"/>
                <a:gd name="connsiteX10" fmla="*/ 459462 w 459462"/>
                <a:gd name="connsiteY10" fmla="*/ 421293 h 515003"/>
                <a:gd name="connsiteX11" fmla="*/ 459462 w 459462"/>
                <a:gd name="connsiteY11" fmla="*/ 421294 h 515003"/>
                <a:gd name="connsiteX12" fmla="*/ 459462 w 459462"/>
                <a:gd name="connsiteY12" fmla="*/ 424128 h 515003"/>
                <a:gd name="connsiteX13" fmla="*/ 459111 w 459462"/>
                <a:gd name="connsiteY13" fmla="*/ 424128 h 515003"/>
                <a:gd name="connsiteX14" fmla="*/ 458276 w 459462"/>
                <a:gd name="connsiteY14" fmla="*/ 430874 h 515003"/>
                <a:gd name="connsiteX15" fmla="*/ 229731 w 459462"/>
                <a:gd name="connsiteY15" fmla="*/ 515003 h 515003"/>
                <a:gd name="connsiteX16" fmla="*/ 1187 w 459462"/>
                <a:gd name="connsiteY16" fmla="*/ 430874 h 515003"/>
                <a:gd name="connsiteX17" fmla="*/ 352 w 459462"/>
                <a:gd name="connsiteY17" fmla="*/ 424128 h 515003"/>
                <a:gd name="connsiteX18" fmla="*/ 1 w 459462"/>
                <a:gd name="connsiteY18" fmla="*/ 424128 h 515003"/>
                <a:gd name="connsiteX19" fmla="*/ 1 w 459462"/>
                <a:gd name="connsiteY19" fmla="*/ 421293 h 515003"/>
                <a:gd name="connsiteX20" fmla="*/ 1 w 459462"/>
                <a:gd name="connsiteY20" fmla="*/ 19430 h 515003"/>
                <a:gd name="connsiteX21" fmla="*/ 1 w 459462"/>
                <a:gd name="connsiteY21" fmla="*/ 19428 h 515003"/>
                <a:gd name="connsiteX22" fmla="*/ 1 w 459462"/>
                <a:gd name="connsiteY22" fmla="*/ 19428 h 515003"/>
                <a:gd name="connsiteX23" fmla="*/ 1 w 459462"/>
                <a:gd name="connsiteY23" fmla="*/ 987 h 515003"/>
                <a:gd name="connsiteX24" fmla="*/ 1 w 459462"/>
                <a:gd name="connsiteY24" fmla="*/ 19428 h 515003"/>
                <a:gd name="connsiteX25" fmla="*/ 0 w 459462"/>
                <a:gd name="connsiteY25" fmla="*/ 19429 h 515003"/>
                <a:gd name="connsiteX26" fmla="*/ 1 w 459462"/>
                <a:gd name="connsiteY26" fmla="*/ 987 h 515003"/>
                <a:gd name="connsiteX0" fmla="*/ 457 w 459462"/>
                <a:gd name="connsiteY0" fmla="*/ 0 h 499258"/>
                <a:gd name="connsiteX1" fmla="*/ 457 w 459462"/>
                <a:gd name="connsiteY1" fmla="*/ 193741 h 499258"/>
                <a:gd name="connsiteX2" fmla="*/ 457 w 459462"/>
                <a:gd name="connsiteY2" fmla="*/ 196576 h 499258"/>
                <a:gd name="connsiteX3" fmla="*/ 808 w 459462"/>
                <a:gd name="connsiteY3" fmla="*/ 196576 h 499258"/>
                <a:gd name="connsiteX4" fmla="*/ 1643 w 459462"/>
                <a:gd name="connsiteY4" fmla="*/ 203322 h 499258"/>
                <a:gd name="connsiteX5" fmla="*/ 230187 w 459462"/>
                <a:gd name="connsiteY5" fmla="*/ 287451 h 499258"/>
                <a:gd name="connsiteX6" fmla="*/ 458732 w 459462"/>
                <a:gd name="connsiteY6" fmla="*/ 203322 h 499258"/>
                <a:gd name="connsiteX7" fmla="*/ 459462 w 459462"/>
                <a:gd name="connsiteY7" fmla="*/ 197426 h 499258"/>
                <a:gd name="connsiteX8" fmla="*/ 459462 w 459462"/>
                <a:gd name="connsiteY8" fmla="*/ 204793 h 499258"/>
                <a:gd name="connsiteX9" fmla="*/ 459462 w 459462"/>
                <a:gd name="connsiteY9" fmla="*/ 405547 h 499258"/>
                <a:gd name="connsiteX10" fmla="*/ 459462 w 459462"/>
                <a:gd name="connsiteY10" fmla="*/ 405548 h 499258"/>
                <a:gd name="connsiteX11" fmla="*/ 459462 w 459462"/>
                <a:gd name="connsiteY11" fmla="*/ 405549 h 499258"/>
                <a:gd name="connsiteX12" fmla="*/ 459462 w 459462"/>
                <a:gd name="connsiteY12" fmla="*/ 408383 h 499258"/>
                <a:gd name="connsiteX13" fmla="*/ 459111 w 459462"/>
                <a:gd name="connsiteY13" fmla="*/ 408383 h 499258"/>
                <a:gd name="connsiteX14" fmla="*/ 458276 w 459462"/>
                <a:gd name="connsiteY14" fmla="*/ 415129 h 499258"/>
                <a:gd name="connsiteX15" fmla="*/ 229731 w 459462"/>
                <a:gd name="connsiteY15" fmla="*/ 499258 h 499258"/>
                <a:gd name="connsiteX16" fmla="*/ 1187 w 459462"/>
                <a:gd name="connsiteY16" fmla="*/ 415129 h 499258"/>
                <a:gd name="connsiteX17" fmla="*/ 352 w 459462"/>
                <a:gd name="connsiteY17" fmla="*/ 408383 h 499258"/>
                <a:gd name="connsiteX18" fmla="*/ 1 w 459462"/>
                <a:gd name="connsiteY18" fmla="*/ 408383 h 499258"/>
                <a:gd name="connsiteX19" fmla="*/ 1 w 459462"/>
                <a:gd name="connsiteY19" fmla="*/ 405548 h 499258"/>
                <a:gd name="connsiteX20" fmla="*/ 1 w 459462"/>
                <a:gd name="connsiteY20" fmla="*/ 3685 h 499258"/>
                <a:gd name="connsiteX21" fmla="*/ 1 w 459462"/>
                <a:gd name="connsiteY21" fmla="*/ 3683 h 499258"/>
                <a:gd name="connsiteX22" fmla="*/ 1 w 459462"/>
                <a:gd name="connsiteY22" fmla="*/ 3683 h 499258"/>
                <a:gd name="connsiteX23" fmla="*/ 457 w 459462"/>
                <a:gd name="connsiteY23" fmla="*/ 0 h 499258"/>
                <a:gd name="connsiteX24" fmla="*/ 0 w 459462"/>
                <a:gd name="connsiteY24" fmla="*/ 3684 h 499258"/>
                <a:gd name="connsiteX25" fmla="*/ 1 w 459462"/>
                <a:gd name="connsiteY25" fmla="*/ 3683 h 499258"/>
                <a:gd name="connsiteX26" fmla="*/ 0 w 459462"/>
                <a:gd name="connsiteY26" fmla="*/ 3684 h 499258"/>
                <a:gd name="connsiteX0" fmla="*/ 456 w 459461"/>
                <a:gd name="connsiteY0" fmla="*/ 0 h 499258"/>
                <a:gd name="connsiteX1" fmla="*/ 456 w 459461"/>
                <a:gd name="connsiteY1" fmla="*/ 193741 h 499258"/>
                <a:gd name="connsiteX2" fmla="*/ 456 w 459461"/>
                <a:gd name="connsiteY2" fmla="*/ 196576 h 499258"/>
                <a:gd name="connsiteX3" fmla="*/ 807 w 459461"/>
                <a:gd name="connsiteY3" fmla="*/ 196576 h 499258"/>
                <a:gd name="connsiteX4" fmla="*/ 1642 w 459461"/>
                <a:gd name="connsiteY4" fmla="*/ 203322 h 499258"/>
                <a:gd name="connsiteX5" fmla="*/ 230186 w 459461"/>
                <a:gd name="connsiteY5" fmla="*/ 287451 h 499258"/>
                <a:gd name="connsiteX6" fmla="*/ 458731 w 459461"/>
                <a:gd name="connsiteY6" fmla="*/ 203322 h 499258"/>
                <a:gd name="connsiteX7" fmla="*/ 459461 w 459461"/>
                <a:gd name="connsiteY7" fmla="*/ 197426 h 499258"/>
                <a:gd name="connsiteX8" fmla="*/ 459461 w 459461"/>
                <a:gd name="connsiteY8" fmla="*/ 204793 h 499258"/>
                <a:gd name="connsiteX9" fmla="*/ 459461 w 459461"/>
                <a:gd name="connsiteY9" fmla="*/ 405547 h 499258"/>
                <a:gd name="connsiteX10" fmla="*/ 459461 w 459461"/>
                <a:gd name="connsiteY10" fmla="*/ 405548 h 499258"/>
                <a:gd name="connsiteX11" fmla="*/ 459461 w 459461"/>
                <a:gd name="connsiteY11" fmla="*/ 405549 h 499258"/>
                <a:gd name="connsiteX12" fmla="*/ 459461 w 459461"/>
                <a:gd name="connsiteY12" fmla="*/ 408383 h 499258"/>
                <a:gd name="connsiteX13" fmla="*/ 459110 w 459461"/>
                <a:gd name="connsiteY13" fmla="*/ 408383 h 499258"/>
                <a:gd name="connsiteX14" fmla="*/ 458275 w 459461"/>
                <a:gd name="connsiteY14" fmla="*/ 415129 h 499258"/>
                <a:gd name="connsiteX15" fmla="*/ 229730 w 459461"/>
                <a:gd name="connsiteY15" fmla="*/ 499258 h 499258"/>
                <a:gd name="connsiteX16" fmla="*/ 1186 w 459461"/>
                <a:gd name="connsiteY16" fmla="*/ 415129 h 499258"/>
                <a:gd name="connsiteX17" fmla="*/ 351 w 459461"/>
                <a:gd name="connsiteY17" fmla="*/ 408383 h 499258"/>
                <a:gd name="connsiteX18" fmla="*/ 0 w 459461"/>
                <a:gd name="connsiteY18" fmla="*/ 408383 h 499258"/>
                <a:gd name="connsiteX19" fmla="*/ 0 w 459461"/>
                <a:gd name="connsiteY19" fmla="*/ 405548 h 499258"/>
                <a:gd name="connsiteX20" fmla="*/ 0 w 459461"/>
                <a:gd name="connsiteY20" fmla="*/ 3685 h 499258"/>
                <a:gd name="connsiteX21" fmla="*/ 0 w 459461"/>
                <a:gd name="connsiteY21" fmla="*/ 3683 h 499258"/>
                <a:gd name="connsiteX22" fmla="*/ 0 w 459461"/>
                <a:gd name="connsiteY22" fmla="*/ 3683 h 499258"/>
                <a:gd name="connsiteX23" fmla="*/ 456 w 459461"/>
                <a:gd name="connsiteY23" fmla="*/ 0 h 499258"/>
                <a:gd name="connsiteX0" fmla="*/ 0 w 459461"/>
                <a:gd name="connsiteY0" fmla="*/ 0 h 495575"/>
                <a:gd name="connsiteX1" fmla="*/ 456 w 459461"/>
                <a:gd name="connsiteY1" fmla="*/ 190058 h 495575"/>
                <a:gd name="connsiteX2" fmla="*/ 456 w 459461"/>
                <a:gd name="connsiteY2" fmla="*/ 192893 h 495575"/>
                <a:gd name="connsiteX3" fmla="*/ 807 w 459461"/>
                <a:gd name="connsiteY3" fmla="*/ 192893 h 495575"/>
                <a:gd name="connsiteX4" fmla="*/ 1642 w 459461"/>
                <a:gd name="connsiteY4" fmla="*/ 199639 h 495575"/>
                <a:gd name="connsiteX5" fmla="*/ 230186 w 459461"/>
                <a:gd name="connsiteY5" fmla="*/ 283768 h 495575"/>
                <a:gd name="connsiteX6" fmla="*/ 458731 w 459461"/>
                <a:gd name="connsiteY6" fmla="*/ 199639 h 495575"/>
                <a:gd name="connsiteX7" fmla="*/ 459461 w 459461"/>
                <a:gd name="connsiteY7" fmla="*/ 193743 h 495575"/>
                <a:gd name="connsiteX8" fmla="*/ 459461 w 459461"/>
                <a:gd name="connsiteY8" fmla="*/ 201110 h 495575"/>
                <a:gd name="connsiteX9" fmla="*/ 459461 w 459461"/>
                <a:gd name="connsiteY9" fmla="*/ 401864 h 495575"/>
                <a:gd name="connsiteX10" fmla="*/ 459461 w 459461"/>
                <a:gd name="connsiteY10" fmla="*/ 401865 h 495575"/>
                <a:gd name="connsiteX11" fmla="*/ 459461 w 459461"/>
                <a:gd name="connsiteY11" fmla="*/ 401866 h 495575"/>
                <a:gd name="connsiteX12" fmla="*/ 459461 w 459461"/>
                <a:gd name="connsiteY12" fmla="*/ 404700 h 495575"/>
                <a:gd name="connsiteX13" fmla="*/ 459110 w 459461"/>
                <a:gd name="connsiteY13" fmla="*/ 404700 h 495575"/>
                <a:gd name="connsiteX14" fmla="*/ 458275 w 459461"/>
                <a:gd name="connsiteY14" fmla="*/ 411446 h 495575"/>
                <a:gd name="connsiteX15" fmla="*/ 229730 w 459461"/>
                <a:gd name="connsiteY15" fmla="*/ 495575 h 495575"/>
                <a:gd name="connsiteX16" fmla="*/ 1186 w 459461"/>
                <a:gd name="connsiteY16" fmla="*/ 411446 h 495575"/>
                <a:gd name="connsiteX17" fmla="*/ 351 w 459461"/>
                <a:gd name="connsiteY17" fmla="*/ 404700 h 495575"/>
                <a:gd name="connsiteX18" fmla="*/ 0 w 459461"/>
                <a:gd name="connsiteY18" fmla="*/ 404700 h 495575"/>
                <a:gd name="connsiteX19" fmla="*/ 0 w 459461"/>
                <a:gd name="connsiteY19" fmla="*/ 401865 h 495575"/>
                <a:gd name="connsiteX20" fmla="*/ 0 w 459461"/>
                <a:gd name="connsiteY20" fmla="*/ 2 h 495575"/>
                <a:gd name="connsiteX21" fmla="*/ 0 w 459461"/>
                <a:gd name="connsiteY21" fmla="*/ 0 h 495575"/>
                <a:gd name="connsiteX22" fmla="*/ 0 w 459461"/>
                <a:gd name="connsiteY22" fmla="*/ 0 h 495575"/>
                <a:gd name="connsiteX0" fmla="*/ 0 w 459461"/>
                <a:gd name="connsiteY0" fmla="*/ 0 h 495575"/>
                <a:gd name="connsiteX1" fmla="*/ 456 w 459461"/>
                <a:gd name="connsiteY1" fmla="*/ 190058 h 495575"/>
                <a:gd name="connsiteX2" fmla="*/ 456 w 459461"/>
                <a:gd name="connsiteY2" fmla="*/ 192893 h 495575"/>
                <a:gd name="connsiteX3" fmla="*/ 807 w 459461"/>
                <a:gd name="connsiteY3" fmla="*/ 192893 h 495575"/>
                <a:gd name="connsiteX4" fmla="*/ 1642 w 459461"/>
                <a:gd name="connsiteY4" fmla="*/ 199639 h 495575"/>
                <a:gd name="connsiteX5" fmla="*/ 230186 w 459461"/>
                <a:gd name="connsiteY5" fmla="*/ 283768 h 495575"/>
                <a:gd name="connsiteX6" fmla="*/ 458731 w 459461"/>
                <a:gd name="connsiteY6" fmla="*/ 199639 h 495575"/>
                <a:gd name="connsiteX7" fmla="*/ 459461 w 459461"/>
                <a:gd name="connsiteY7" fmla="*/ 193743 h 495575"/>
                <a:gd name="connsiteX8" fmla="*/ 459461 w 459461"/>
                <a:gd name="connsiteY8" fmla="*/ 201110 h 495575"/>
                <a:gd name="connsiteX9" fmla="*/ 459461 w 459461"/>
                <a:gd name="connsiteY9" fmla="*/ 401864 h 495575"/>
                <a:gd name="connsiteX10" fmla="*/ 459461 w 459461"/>
                <a:gd name="connsiteY10" fmla="*/ 401865 h 495575"/>
                <a:gd name="connsiteX11" fmla="*/ 459461 w 459461"/>
                <a:gd name="connsiteY11" fmla="*/ 401866 h 495575"/>
                <a:gd name="connsiteX12" fmla="*/ 459461 w 459461"/>
                <a:gd name="connsiteY12" fmla="*/ 404700 h 495575"/>
                <a:gd name="connsiteX13" fmla="*/ 459110 w 459461"/>
                <a:gd name="connsiteY13" fmla="*/ 404700 h 495575"/>
                <a:gd name="connsiteX14" fmla="*/ 458275 w 459461"/>
                <a:gd name="connsiteY14" fmla="*/ 411446 h 495575"/>
                <a:gd name="connsiteX15" fmla="*/ 229730 w 459461"/>
                <a:gd name="connsiteY15" fmla="*/ 495575 h 495575"/>
                <a:gd name="connsiteX16" fmla="*/ 1186 w 459461"/>
                <a:gd name="connsiteY16" fmla="*/ 411446 h 495575"/>
                <a:gd name="connsiteX17" fmla="*/ 351 w 459461"/>
                <a:gd name="connsiteY17" fmla="*/ 404700 h 495575"/>
                <a:gd name="connsiteX18" fmla="*/ 0 w 459461"/>
                <a:gd name="connsiteY18" fmla="*/ 404700 h 495575"/>
                <a:gd name="connsiteX19" fmla="*/ 0 w 459461"/>
                <a:gd name="connsiteY19" fmla="*/ 401865 h 495575"/>
                <a:gd name="connsiteX20" fmla="*/ 0 w 459461"/>
                <a:gd name="connsiteY20" fmla="*/ 2 h 495575"/>
                <a:gd name="connsiteX21" fmla="*/ 0 w 459461"/>
                <a:gd name="connsiteY21" fmla="*/ 0 h 495575"/>
                <a:gd name="connsiteX0" fmla="*/ 0 w 459461"/>
                <a:gd name="connsiteY0" fmla="*/ 0 h 495573"/>
                <a:gd name="connsiteX1" fmla="*/ 456 w 459461"/>
                <a:gd name="connsiteY1" fmla="*/ 190056 h 495573"/>
                <a:gd name="connsiteX2" fmla="*/ 456 w 459461"/>
                <a:gd name="connsiteY2" fmla="*/ 192891 h 495573"/>
                <a:gd name="connsiteX3" fmla="*/ 807 w 459461"/>
                <a:gd name="connsiteY3" fmla="*/ 192891 h 495573"/>
                <a:gd name="connsiteX4" fmla="*/ 1642 w 459461"/>
                <a:gd name="connsiteY4" fmla="*/ 199637 h 495573"/>
                <a:gd name="connsiteX5" fmla="*/ 230186 w 459461"/>
                <a:gd name="connsiteY5" fmla="*/ 283766 h 495573"/>
                <a:gd name="connsiteX6" fmla="*/ 458731 w 459461"/>
                <a:gd name="connsiteY6" fmla="*/ 199637 h 495573"/>
                <a:gd name="connsiteX7" fmla="*/ 459461 w 459461"/>
                <a:gd name="connsiteY7" fmla="*/ 193741 h 495573"/>
                <a:gd name="connsiteX8" fmla="*/ 459461 w 459461"/>
                <a:gd name="connsiteY8" fmla="*/ 201108 h 495573"/>
                <a:gd name="connsiteX9" fmla="*/ 459461 w 459461"/>
                <a:gd name="connsiteY9" fmla="*/ 401862 h 495573"/>
                <a:gd name="connsiteX10" fmla="*/ 459461 w 459461"/>
                <a:gd name="connsiteY10" fmla="*/ 401863 h 495573"/>
                <a:gd name="connsiteX11" fmla="*/ 459461 w 459461"/>
                <a:gd name="connsiteY11" fmla="*/ 401864 h 495573"/>
                <a:gd name="connsiteX12" fmla="*/ 459461 w 459461"/>
                <a:gd name="connsiteY12" fmla="*/ 404698 h 495573"/>
                <a:gd name="connsiteX13" fmla="*/ 459110 w 459461"/>
                <a:gd name="connsiteY13" fmla="*/ 404698 h 495573"/>
                <a:gd name="connsiteX14" fmla="*/ 458275 w 459461"/>
                <a:gd name="connsiteY14" fmla="*/ 411444 h 495573"/>
                <a:gd name="connsiteX15" fmla="*/ 229730 w 459461"/>
                <a:gd name="connsiteY15" fmla="*/ 495573 h 495573"/>
                <a:gd name="connsiteX16" fmla="*/ 1186 w 459461"/>
                <a:gd name="connsiteY16" fmla="*/ 411444 h 495573"/>
                <a:gd name="connsiteX17" fmla="*/ 351 w 459461"/>
                <a:gd name="connsiteY17" fmla="*/ 404698 h 495573"/>
                <a:gd name="connsiteX18" fmla="*/ 0 w 459461"/>
                <a:gd name="connsiteY18" fmla="*/ 404698 h 495573"/>
                <a:gd name="connsiteX19" fmla="*/ 0 w 459461"/>
                <a:gd name="connsiteY19" fmla="*/ 401863 h 495573"/>
                <a:gd name="connsiteX20" fmla="*/ 0 w 459461"/>
                <a:gd name="connsiteY20" fmla="*/ 0 h 495573"/>
                <a:gd name="connsiteX0" fmla="*/ 0 w 459461"/>
                <a:gd name="connsiteY0" fmla="*/ 211807 h 305517"/>
                <a:gd name="connsiteX1" fmla="*/ 456 w 459461"/>
                <a:gd name="connsiteY1" fmla="*/ 0 h 305517"/>
                <a:gd name="connsiteX2" fmla="*/ 456 w 459461"/>
                <a:gd name="connsiteY2" fmla="*/ 2835 h 305517"/>
                <a:gd name="connsiteX3" fmla="*/ 807 w 459461"/>
                <a:gd name="connsiteY3" fmla="*/ 2835 h 305517"/>
                <a:gd name="connsiteX4" fmla="*/ 1642 w 459461"/>
                <a:gd name="connsiteY4" fmla="*/ 9581 h 305517"/>
                <a:gd name="connsiteX5" fmla="*/ 230186 w 459461"/>
                <a:gd name="connsiteY5" fmla="*/ 93710 h 305517"/>
                <a:gd name="connsiteX6" fmla="*/ 458731 w 459461"/>
                <a:gd name="connsiteY6" fmla="*/ 9581 h 305517"/>
                <a:gd name="connsiteX7" fmla="*/ 459461 w 459461"/>
                <a:gd name="connsiteY7" fmla="*/ 3685 h 305517"/>
                <a:gd name="connsiteX8" fmla="*/ 459461 w 459461"/>
                <a:gd name="connsiteY8" fmla="*/ 11052 h 305517"/>
                <a:gd name="connsiteX9" fmla="*/ 459461 w 459461"/>
                <a:gd name="connsiteY9" fmla="*/ 211806 h 305517"/>
                <a:gd name="connsiteX10" fmla="*/ 459461 w 459461"/>
                <a:gd name="connsiteY10" fmla="*/ 211807 h 305517"/>
                <a:gd name="connsiteX11" fmla="*/ 459461 w 459461"/>
                <a:gd name="connsiteY11" fmla="*/ 211808 h 305517"/>
                <a:gd name="connsiteX12" fmla="*/ 459461 w 459461"/>
                <a:gd name="connsiteY12" fmla="*/ 214642 h 305517"/>
                <a:gd name="connsiteX13" fmla="*/ 459110 w 459461"/>
                <a:gd name="connsiteY13" fmla="*/ 214642 h 305517"/>
                <a:gd name="connsiteX14" fmla="*/ 458275 w 459461"/>
                <a:gd name="connsiteY14" fmla="*/ 221388 h 305517"/>
                <a:gd name="connsiteX15" fmla="*/ 229730 w 459461"/>
                <a:gd name="connsiteY15" fmla="*/ 305517 h 305517"/>
                <a:gd name="connsiteX16" fmla="*/ 1186 w 459461"/>
                <a:gd name="connsiteY16" fmla="*/ 221388 h 305517"/>
                <a:gd name="connsiteX17" fmla="*/ 351 w 459461"/>
                <a:gd name="connsiteY17" fmla="*/ 214642 h 305517"/>
                <a:gd name="connsiteX18" fmla="*/ 0 w 459461"/>
                <a:gd name="connsiteY18" fmla="*/ 214642 h 305517"/>
                <a:gd name="connsiteX19" fmla="*/ 0 w 459461"/>
                <a:gd name="connsiteY19" fmla="*/ 211807 h 30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9461" h="305517">
                  <a:moveTo>
                    <a:pt x="0" y="211807"/>
                  </a:moveTo>
                  <a:lnTo>
                    <a:pt x="456" y="0"/>
                  </a:lnTo>
                  <a:lnTo>
                    <a:pt x="456" y="2835"/>
                  </a:lnTo>
                  <a:lnTo>
                    <a:pt x="807" y="2835"/>
                  </a:lnTo>
                  <a:cubicBezTo>
                    <a:pt x="1085" y="5084"/>
                    <a:pt x="1364" y="7332"/>
                    <a:pt x="1642" y="9581"/>
                  </a:cubicBezTo>
                  <a:cubicBezTo>
                    <a:pt x="13406" y="56835"/>
                    <a:pt x="111239" y="93710"/>
                    <a:pt x="230186" y="93710"/>
                  </a:cubicBezTo>
                  <a:cubicBezTo>
                    <a:pt x="349133" y="93710"/>
                    <a:pt x="446967" y="56835"/>
                    <a:pt x="458731" y="9581"/>
                  </a:cubicBezTo>
                  <a:lnTo>
                    <a:pt x="459461" y="3685"/>
                  </a:lnTo>
                  <a:lnTo>
                    <a:pt x="459461" y="11052"/>
                  </a:lnTo>
                  <a:lnTo>
                    <a:pt x="459461" y="211806"/>
                  </a:lnTo>
                  <a:lnTo>
                    <a:pt x="459461" y="211807"/>
                  </a:lnTo>
                  <a:lnTo>
                    <a:pt x="459461" y="211808"/>
                  </a:lnTo>
                  <a:lnTo>
                    <a:pt x="459461" y="214642"/>
                  </a:lnTo>
                  <a:lnTo>
                    <a:pt x="459110" y="214642"/>
                  </a:lnTo>
                  <a:cubicBezTo>
                    <a:pt x="458832" y="216891"/>
                    <a:pt x="458553" y="219139"/>
                    <a:pt x="458275" y="221388"/>
                  </a:cubicBezTo>
                  <a:cubicBezTo>
                    <a:pt x="446511" y="268642"/>
                    <a:pt x="348677" y="305517"/>
                    <a:pt x="229730" y="305517"/>
                  </a:cubicBezTo>
                  <a:cubicBezTo>
                    <a:pt x="110783" y="305517"/>
                    <a:pt x="12950" y="268642"/>
                    <a:pt x="1186" y="221388"/>
                  </a:cubicBezTo>
                  <a:cubicBezTo>
                    <a:pt x="908" y="219139"/>
                    <a:pt x="629" y="216891"/>
                    <a:pt x="351" y="214642"/>
                  </a:cubicBezTo>
                  <a:lnTo>
                    <a:pt x="0" y="214642"/>
                  </a:lnTo>
                  <a:lnTo>
                    <a:pt x="0" y="211807"/>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9" name="Freeform 182">
            <a:extLst>
              <a:ext uri="{FF2B5EF4-FFF2-40B4-BE49-F238E27FC236}">
                <a16:creationId xmlns:a16="http://schemas.microsoft.com/office/drawing/2014/main" id="{3C0CAEC5-AA66-47BD-8DC3-9500C816FC97}"/>
              </a:ext>
            </a:extLst>
          </p:cNvPr>
          <p:cNvSpPr/>
          <p:nvPr/>
        </p:nvSpPr>
        <p:spPr bwMode="auto">
          <a:xfrm>
            <a:off x="10436311" y="1129608"/>
            <a:ext cx="564378" cy="71975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1879B15-0455-40CA-9133-E75A4AABDF54}"/>
              </a:ext>
            </a:extLst>
          </p:cNvPr>
          <p:cNvGrpSpPr/>
          <p:nvPr/>
        </p:nvGrpSpPr>
        <p:grpSpPr>
          <a:xfrm>
            <a:off x="8259697" y="2728669"/>
            <a:ext cx="721577" cy="1330302"/>
            <a:chOff x="7255694" y="3147461"/>
            <a:chExt cx="721781" cy="1357861"/>
          </a:xfrm>
        </p:grpSpPr>
        <p:sp>
          <p:nvSpPr>
            <p:cNvPr id="81" name="Freeform 6">
              <a:extLst>
                <a:ext uri="{FF2B5EF4-FFF2-40B4-BE49-F238E27FC236}">
                  <a16:creationId xmlns:a16="http://schemas.microsoft.com/office/drawing/2014/main" id="{94DC31ED-E079-42A6-9FAB-36218AFB4BAE}"/>
                </a:ext>
              </a:extLst>
            </p:cNvPr>
            <p:cNvSpPr>
              <a:spLocks/>
            </p:cNvSpPr>
            <p:nvPr/>
          </p:nvSpPr>
          <p:spPr bwMode="auto">
            <a:xfrm>
              <a:off x="7279928" y="3835943"/>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2" name="Freeform 7">
              <a:extLst>
                <a:ext uri="{FF2B5EF4-FFF2-40B4-BE49-F238E27FC236}">
                  <a16:creationId xmlns:a16="http://schemas.microsoft.com/office/drawing/2014/main" id="{4BADB631-9826-4E0F-8F97-ED1EFD221A4D}"/>
                </a:ext>
              </a:extLst>
            </p:cNvPr>
            <p:cNvSpPr>
              <a:spLocks/>
            </p:cNvSpPr>
            <p:nvPr/>
          </p:nvSpPr>
          <p:spPr bwMode="auto">
            <a:xfrm>
              <a:off x="7260444" y="375109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3" name="Freeform 34">
              <a:extLst>
                <a:ext uri="{FF2B5EF4-FFF2-40B4-BE49-F238E27FC236}">
                  <a16:creationId xmlns:a16="http://schemas.microsoft.com/office/drawing/2014/main" id="{7FCA10A7-9C3F-4AA9-838A-631B41A932A9}"/>
                </a:ext>
              </a:extLst>
            </p:cNvPr>
            <p:cNvSpPr/>
            <p:nvPr/>
          </p:nvSpPr>
          <p:spPr bwMode="auto">
            <a:xfrm>
              <a:off x="7279665" y="3960189"/>
              <a:ext cx="676384" cy="545133"/>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Freeform 6">
              <a:extLst>
                <a:ext uri="{FF2B5EF4-FFF2-40B4-BE49-F238E27FC236}">
                  <a16:creationId xmlns:a16="http://schemas.microsoft.com/office/drawing/2014/main" id="{38D7A353-20E2-4EC9-BEDC-E1384C83FD34}"/>
                </a:ext>
              </a:extLst>
            </p:cNvPr>
            <p:cNvSpPr>
              <a:spLocks/>
            </p:cNvSpPr>
            <p:nvPr/>
          </p:nvSpPr>
          <p:spPr bwMode="auto">
            <a:xfrm>
              <a:off x="7278630" y="3703431"/>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5" name="Freeform 7">
              <a:extLst>
                <a:ext uri="{FF2B5EF4-FFF2-40B4-BE49-F238E27FC236}">
                  <a16:creationId xmlns:a16="http://schemas.microsoft.com/office/drawing/2014/main" id="{971454D1-2AD9-4690-A05E-26FD1A873ED1}"/>
                </a:ext>
              </a:extLst>
            </p:cNvPr>
            <p:cNvSpPr>
              <a:spLocks/>
            </p:cNvSpPr>
            <p:nvPr/>
          </p:nvSpPr>
          <p:spPr bwMode="auto">
            <a:xfrm>
              <a:off x="7259145" y="3618587"/>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6" name="Freeform 6">
              <a:extLst>
                <a:ext uri="{FF2B5EF4-FFF2-40B4-BE49-F238E27FC236}">
                  <a16:creationId xmlns:a16="http://schemas.microsoft.com/office/drawing/2014/main" id="{3915EE07-399C-47BA-AC17-22D1BA1395EC}"/>
                </a:ext>
              </a:extLst>
            </p:cNvPr>
            <p:cNvSpPr>
              <a:spLocks/>
            </p:cNvSpPr>
            <p:nvPr/>
          </p:nvSpPr>
          <p:spPr bwMode="auto">
            <a:xfrm>
              <a:off x="7276477" y="3575004"/>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7" name="Freeform 7">
              <a:extLst>
                <a:ext uri="{FF2B5EF4-FFF2-40B4-BE49-F238E27FC236}">
                  <a16:creationId xmlns:a16="http://schemas.microsoft.com/office/drawing/2014/main" id="{7A02D071-4706-4DF1-A4D7-4F8081B4455C}"/>
                </a:ext>
              </a:extLst>
            </p:cNvPr>
            <p:cNvSpPr>
              <a:spLocks/>
            </p:cNvSpPr>
            <p:nvPr/>
          </p:nvSpPr>
          <p:spPr bwMode="auto">
            <a:xfrm>
              <a:off x="7256993" y="349015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8" name="Freeform 6">
              <a:extLst>
                <a:ext uri="{FF2B5EF4-FFF2-40B4-BE49-F238E27FC236}">
                  <a16:creationId xmlns:a16="http://schemas.microsoft.com/office/drawing/2014/main" id="{4849FA3E-668E-4038-BDD2-52AB0EE0F11E}"/>
                </a:ext>
              </a:extLst>
            </p:cNvPr>
            <p:cNvSpPr>
              <a:spLocks/>
            </p:cNvSpPr>
            <p:nvPr/>
          </p:nvSpPr>
          <p:spPr bwMode="auto">
            <a:xfrm>
              <a:off x="7275179" y="3445523"/>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9" name="Freeform 7">
              <a:extLst>
                <a:ext uri="{FF2B5EF4-FFF2-40B4-BE49-F238E27FC236}">
                  <a16:creationId xmlns:a16="http://schemas.microsoft.com/office/drawing/2014/main" id="{F66EA26E-2D07-48A6-A582-8813A110F1C2}"/>
                </a:ext>
              </a:extLst>
            </p:cNvPr>
            <p:cNvSpPr>
              <a:spLocks/>
            </p:cNvSpPr>
            <p:nvPr/>
          </p:nvSpPr>
          <p:spPr bwMode="auto">
            <a:xfrm>
              <a:off x="7255694" y="336067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90" name="Freeform 8">
              <a:extLst>
                <a:ext uri="{FF2B5EF4-FFF2-40B4-BE49-F238E27FC236}">
                  <a16:creationId xmlns:a16="http://schemas.microsoft.com/office/drawing/2014/main" id="{E6E1DFDE-1079-4763-BAA4-EEC24477E4F5}"/>
                </a:ext>
              </a:extLst>
            </p:cNvPr>
            <p:cNvSpPr>
              <a:spLocks/>
            </p:cNvSpPr>
            <p:nvPr/>
          </p:nvSpPr>
          <p:spPr bwMode="auto">
            <a:xfrm>
              <a:off x="7256993" y="3339813"/>
              <a:ext cx="714434" cy="242307"/>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91" name="Freeform 42">
              <a:extLst>
                <a:ext uri="{FF2B5EF4-FFF2-40B4-BE49-F238E27FC236}">
                  <a16:creationId xmlns:a16="http://schemas.microsoft.com/office/drawing/2014/main" id="{B8FAC2AF-BBA7-488A-85AA-A11583257808}"/>
                </a:ext>
              </a:extLst>
            </p:cNvPr>
            <p:cNvSpPr/>
            <p:nvPr/>
          </p:nvSpPr>
          <p:spPr bwMode="auto">
            <a:xfrm>
              <a:off x="7279665" y="3147461"/>
              <a:ext cx="676383" cy="389168"/>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2" name="Freeform 29">
            <a:extLst>
              <a:ext uri="{FF2B5EF4-FFF2-40B4-BE49-F238E27FC236}">
                <a16:creationId xmlns:a16="http://schemas.microsoft.com/office/drawing/2014/main" id="{5DA952DF-36A6-4C00-B23A-FD208DF784C5}"/>
              </a:ext>
            </a:extLst>
          </p:cNvPr>
          <p:cNvSpPr/>
          <p:nvPr/>
        </p:nvSpPr>
        <p:spPr bwMode="auto">
          <a:xfrm>
            <a:off x="10436311" y="1600162"/>
            <a:ext cx="564378" cy="249199"/>
          </a:xfrm>
          <a:custGeom>
            <a:avLst/>
            <a:gdLst>
              <a:gd name="connsiteX0" fmla="*/ 312 w 564538"/>
              <a:gd name="connsiteY0" fmla="*/ 0 h 249269"/>
              <a:gd name="connsiteX1" fmla="*/ 431 w 564538"/>
              <a:gd name="connsiteY1" fmla="*/ 0 h 249269"/>
              <a:gd name="connsiteX2" fmla="*/ 1457 w 564538"/>
              <a:gd name="connsiteY2" fmla="*/ 7949 h 249269"/>
              <a:gd name="connsiteX3" fmla="*/ 282268 w 564538"/>
              <a:gd name="connsiteY3" fmla="*/ 107075 h 249269"/>
              <a:gd name="connsiteX4" fmla="*/ 563081 w 564538"/>
              <a:gd name="connsiteY4" fmla="*/ 7949 h 249269"/>
              <a:gd name="connsiteX5" fmla="*/ 564107 w 564538"/>
              <a:gd name="connsiteY5" fmla="*/ 0 h 249269"/>
              <a:gd name="connsiteX6" fmla="*/ 564538 w 564538"/>
              <a:gd name="connsiteY6" fmla="*/ 0 h 249269"/>
              <a:gd name="connsiteX7" fmla="*/ 564538 w 564538"/>
              <a:gd name="connsiteY7" fmla="*/ 138853 h 249269"/>
              <a:gd name="connsiteX8" fmla="*/ 564538 w 564538"/>
              <a:gd name="connsiteY8" fmla="*/ 138854 h 249269"/>
              <a:gd name="connsiteX9" fmla="*/ 564538 w 564538"/>
              <a:gd name="connsiteY9" fmla="*/ 138855 h 249269"/>
              <a:gd name="connsiteX10" fmla="*/ 564538 w 564538"/>
              <a:gd name="connsiteY10" fmla="*/ 142194 h 249269"/>
              <a:gd name="connsiteX11" fmla="*/ 564107 w 564538"/>
              <a:gd name="connsiteY11" fmla="*/ 142194 h 249269"/>
              <a:gd name="connsiteX12" fmla="*/ 563081 w 564538"/>
              <a:gd name="connsiteY12" fmla="*/ 150143 h 249269"/>
              <a:gd name="connsiteX13" fmla="*/ 282268 w 564538"/>
              <a:gd name="connsiteY13" fmla="*/ 249269 h 249269"/>
              <a:gd name="connsiteX14" fmla="*/ 1457 w 564538"/>
              <a:gd name="connsiteY14" fmla="*/ 150143 h 249269"/>
              <a:gd name="connsiteX15" fmla="*/ 431 w 564538"/>
              <a:gd name="connsiteY15" fmla="*/ 142194 h 249269"/>
              <a:gd name="connsiteX16" fmla="*/ 0 w 564538"/>
              <a:gd name="connsiteY16" fmla="*/ 142194 h 249269"/>
              <a:gd name="connsiteX17" fmla="*/ 0 w 564538"/>
              <a:gd name="connsiteY17" fmla="*/ 138854 h 249269"/>
              <a:gd name="connsiteX18" fmla="*/ 312 w 564538"/>
              <a:gd name="connsiteY18" fmla="*/ 0 h 24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4538" h="249269">
                <a:moveTo>
                  <a:pt x="312" y="0"/>
                </a:moveTo>
                <a:lnTo>
                  <a:pt x="431" y="0"/>
                </a:lnTo>
                <a:cubicBezTo>
                  <a:pt x="773" y="2650"/>
                  <a:pt x="1116" y="5299"/>
                  <a:pt x="1457" y="7949"/>
                </a:cubicBezTo>
                <a:cubicBezTo>
                  <a:pt x="15912" y="63627"/>
                  <a:pt x="136119" y="107075"/>
                  <a:pt x="282268" y="107075"/>
                </a:cubicBezTo>
                <a:cubicBezTo>
                  <a:pt x="428418" y="107075"/>
                  <a:pt x="548626" y="63627"/>
                  <a:pt x="563081" y="7949"/>
                </a:cubicBezTo>
                <a:cubicBezTo>
                  <a:pt x="563422" y="5299"/>
                  <a:pt x="563765" y="2650"/>
                  <a:pt x="564107" y="0"/>
                </a:cubicBezTo>
                <a:lnTo>
                  <a:pt x="564538" y="0"/>
                </a:lnTo>
                <a:lnTo>
                  <a:pt x="564538" y="138853"/>
                </a:lnTo>
                <a:lnTo>
                  <a:pt x="564538" y="138854"/>
                </a:lnTo>
                <a:lnTo>
                  <a:pt x="564538" y="138855"/>
                </a:lnTo>
                <a:lnTo>
                  <a:pt x="564538" y="142194"/>
                </a:lnTo>
                <a:lnTo>
                  <a:pt x="564107" y="142194"/>
                </a:lnTo>
                <a:cubicBezTo>
                  <a:pt x="563765" y="144844"/>
                  <a:pt x="563422" y="147493"/>
                  <a:pt x="563081" y="150143"/>
                </a:cubicBezTo>
                <a:cubicBezTo>
                  <a:pt x="548626" y="205821"/>
                  <a:pt x="428418" y="249269"/>
                  <a:pt x="282268" y="249269"/>
                </a:cubicBezTo>
                <a:cubicBezTo>
                  <a:pt x="136119" y="249269"/>
                  <a:pt x="15912" y="205821"/>
                  <a:pt x="1457" y="150143"/>
                </a:cubicBezTo>
                <a:cubicBezTo>
                  <a:pt x="1116" y="147493"/>
                  <a:pt x="773" y="144844"/>
                  <a:pt x="431" y="142194"/>
                </a:cubicBezTo>
                <a:lnTo>
                  <a:pt x="0" y="142194"/>
                </a:lnTo>
                <a:lnTo>
                  <a:pt x="0" y="138854"/>
                </a:lnTo>
                <a:lnTo>
                  <a:pt x="31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030371EF-B6F4-4B48-8CAA-63401451B615}"/>
              </a:ext>
            </a:extLst>
          </p:cNvPr>
          <p:cNvPicPr>
            <a:picLocks noChangeAspect="1"/>
          </p:cNvPicPr>
          <p:nvPr/>
        </p:nvPicPr>
        <p:blipFill>
          <a:blip r:embed="rId3"/>
          <a:stretch>
            <a:fillRect/>
          </a:stretch>
        </p:blipFill>
        <p:spPr>
          <a:xfrm>
            <a:off x="1190425" y="5134472"/>
            <a:ext cx="2251782" cy="822009"/>
          </a:xfrm>
          <a:prstGeom prst="rect">
            <a:avLst/>
          </a:prstGeom>
          <a:effectLst>
            <a:outerShdw blurRad="50800" dist="38100" dir="2700000" algn="tl" rotWithShape="0">
              <a:prstClr val="black">
                <a:alpha val="40000"/>
              </a:prstClr>
            </a:outerShdw>
          </a:effectLst>
        </p:spPr>
      </p:pic>
      <p:sp>
        <p:nvSpPr>
          <p:cNvPr id="32" name="Freeform: Shape 31">
            <a:extLst>
              <a:ext uri="{FF2B5EF4-FFF2-40B4-BE49-F238E27FC236}">
                <a16:creationId xmlns:a16="http://schemas.microsoft.com/office/drawing/2014/main" id="{11AB1AC6-84A3-42DB-A272-0ABC69F63127}"/>
              </a:ext>
            </a:extLst>
          </p:cNvPr>
          <p:cNvSpPr/>
          <p:nvPr/>
        </p:nvSpPr>
        <p:spPr>
          <a:xfrm>
            <a:off x="589825" y="4493198"/>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sp>
        <p:nvSpPr>
          <p:cNvPr id="33" name="Rectangle 32">
            <a:extLst>
              <a:ext uri="{FF2B5EF4-FFF2-40B4-BE49-F238E27FC236}">
                <a16:creationId xmlns:a16="http://schemas.microsoft.com/office/drawing/2014/main" id="{692D2033-A45F-4BC3-A8B7-9B1378BA5EB5}"/>
              </a:ext>
            </a:extLst>
          </p:cNvPr>
          <p:cNvSpPr/>
          <p:nvPr/>
        </p:nvSpPr>
        <p:spPr bwMode="auto">
          <a:xfrm>
            <a:off x="589825" y="4493198"/>
            <a:ext cx="3382402" cy="1650100"/>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21553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32" grpId="0" animBg="1"/>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Cutting costs – AHB and RC</a:t>
            </a:r>
          </a:p>
        </p:txBody>
      </p:sp>
      <p:sp>
        <p:nvSpPr>
          <p:cNvPr id="3" name="Content Placeholder 2">
            <a:extLst>
              <a:ext uri="{FF2B5EF4-FFF2-40B4-BE49-F238E27FC236}">
                <a16:creationId xmlns:a16="http://schemas.microsoft.com/office/drawing/2014/main" id="{25BC4885-3C73-4AB1-BF60-E1A030F011B7}"/>
              </a:ext>
            </a:extLst>
          </p:cNvPr>
          <p:cNvSpPr>
            <a:spLocks noGrp="1"/>
          </p:cNvSpPr>
          <p:nvPr>
            <p:ph sz="quarter" idx="10"/>
          </p:nvPr>
        </p:nvSpPr>
        <p:spPr>
          <a:xfrm>
            <a:off x="584201" y="1435100"/>
            <a:ext cx="11018839" cy="430887"/>
          </a:xfrm>
        </p:spPr>
        <p:txBody>
          <a:bodyPr/>
          <a:lstStyle/>
          <a:p>
            <a:r>
              <a:rPr lang="en-US" dirty="0"/>
              <a:t>TODO</a:t>
            </a:r>
          </a:p>
        </p:txBody>
      </p:sp>
    </p:spTree>
    <p:extLst>
      <p:ext uri="{BB962C8B-B14F-4D97-AF65-F5344CB8AC3E}">
        <p14:creationId xmlns:p14="http://schemas.microsoft.com/office/powerpoint/2010/main" val="22322143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02" name="Straight Arrow Connector 101">
            <a:extLst>
              <a:ext uri="{FF2B5EF4-FFF2-40B4-BE49-F238E27FC236}">
                <a16:creationId xmlns:a16="http://schemas.microsoft.com/office/drawing/2014/main" id="{0E501396-EB2A-4E00-A915-2FE806157F1E}"/>
              </a:ext>
            </a:extLst>
          </p:cNvPr>
          <p:cNvCxnSpPr>
            <a:cxnSpLocks/>
            <a:endCxn id="22" idx="0"/>
          </p:cNvCxnSpPr>
          <p:nvPr/>
        </p:nvCxnSpPr>
        <p:spPr>
          <a:xfrm flipV="1">
            <a:off x="5452967" y="5621962"/>
            <a:ext cx="0" cy="49768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807CBDC-BD85-4EC6-AB8D-7FDA5405498F}"/>
              </a:ext>
            </a:extLst>
          </p:cNvPr>
          <p:cNvCxnSpPr>
            <a:cxnSpLocks/>
          </p:cNvCxnSpPr>
          <p:nvPr/>
        </p:nvCxnSpPr>
        <p:spPr>
          <a:xfrm flipV="1">
            <a:off x="6205272" y="5621963"/>
            <a:ext cx="0" cy="49768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8BD21EFF-6199-482F-8B67-F2309F7D2105}"/>
              </a:ext>
            </a:extLst>
          </p:cNvPr>
          <p:cNvCxnSpPr>
            <a:cxnSpLocks/>
          </p:cNvCxnSpPr>
          <p:nvPr/>
        </p:nvCxnSpPr>
        <p:spPr>
          <a:xfrm flipV="1">
            <a:off x="6957579" y="5621963"/>
            <a:ext cx="0" cy="48922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2B6E8F25-FB0D-4DC0-A9DE-F16EEC37DC76}"/>
              </a:ext>
            </a:extLst>
          </p:cNvPr>
          <p:cNvSpPr/>
          <p:nvPr/>
        </p:nvSpPr>
        <p:spPr>
          <a:xfrm>
            <a:off x="7715052" y="1832708"/>
            <a:ext cx="2469296" cy="2876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27F5EEA7-0181-407E-812D-436897B20856}"/>
              </a:ext>
            </a:extLst>
          </p:cNvPr>
          <p:cNvSpPr/>
          <p:nvPr/>
        </p:nvSpPr>
        <p:spPr>
          <a:xfrm>
            <a:off x="7715052" y="987489"/>
            <a:ext cx="2469296" cy="2876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40912520-6B1B-4D20-B349-F27EB1723F52}"/>
              </a:ext>
            </a:extLst>
          </p:cNvPr>
          <p:cNvSpPr/>
          <p:nvPr/>
        </p:nvSpPr>
        <p:spPr>
          <a:xfrm>
            <a:off x="10703575" y="1002778"/>
            <a:ext cx="874989" cy="1132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Service</a:t>
            </a:r>
          </a:p>
        </p:txBody>
      </p:sp>
      <p:cxnSp>
        <p:nvCxnSpPr>
          <p:cNvPr id="91" name="Straight Arrow Connector 90">
            <a:extLst>
              <a:ext uri="{FF2B5EF4-FFF2-40B4-BE49-F238E27FC236}">
                <a16:creationId xmlns:a16="http://schemas.microsoft.com/office/drawing/2014/main" id="{5FDF4795-93B1-47C6-8004-02A985093F56}"/>
              </a:ext>
            </a:extLst>
          </p:cNvPr>
          <p:cNvCxnSpPr>
            <a:cxnSpLocks/>
          </p:cNvCxnSpPr>
          <p:nvPr/>
        </p:nvCxnSpPr>
        <p:spPr>
          <a:xfrm>
            <a:off x="10184347" y="1131323"/>
            <a:ext cx="5192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F819F6C-9AD2-42E3-81B8-5A82F8A046EB}"/>
              </a:ext>
            </a:extLst>
          </p:cNvPr>
          <p:cNvCxnSpPr>
            <a:cxnSpLocks/>
          </p:cNvCxnSpPr>
          <p:nvPr/>
        </p:nvCxnSpPr>
        <p:spPr>
          <a:xfrm flipH="1">
            <a:off x="10184347" y="1976547"/>
            <a:ext cx="5192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9D6D484-1215-4CC1-8B4E-0C65EFE9D032}"/>
              </a:ext>
            </a:extLst>
          </p:cNvPr>
          <p:cNvSpPr txBox="1"/>
          <p:nvPr/>
        </p:nvSpPr>
        <p:spPr>
          <a:xfrm>
            <a:off x="7570671" y="2153778"/>
            <a:ext cx="2136995"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Long term long storage</a:t>
            </a:r>
          </a:p>
        </p:txBody>
      </p:sp>
      <p:sp>
        <p:nvSpPr>
          <p:cNvPr id="94" name="TextBox 93">
            <a:extLst>
              <a:ext uri="{FF2B5EF4-FFF2-40B4-BE49-F238E27FC236}">
                <a16:creationId xmlns:a16="http://schemas.microsoft.com/office/drawing/2014/main" id="{4322FD02-CE99-49A1-9C6B-12EA27CA3513}"/>
              </a:ext>
            </a:extLst>
          </p:cNvPr>
          <p:cNvSpPr txBox="1"/>
          <p:nvPr/>
        </p:nvSpPr>
        <p:spPr>
          <a:xfrm>
            <a:off x="7594146" y="1278227"/>
            <a:ext cx="1680268"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Landing Zone</a:t>
            </a:r>
          </a:p>
        </p:txBody>
      </p:sp>
      <p:sp>
        <p:nvSpPr>
          <p:cNvPr id="64" name="Rectangle 63">
            <a:extLst>
              <a:ext uri="{FF2B5EF4-FFF2-40B4-BE49-F238E27FC236}">
                <a16:creationId xmlns:a16="http://schemas.microsoft.com/office/drawing/2014/main" id="{9634A40A-2D54-438D-B62C-F46E240D2F7C}"/>
              </a:ext>
            </a:extLst>
          </p:cNvPr>
          <p:cNvSpPr/>
          <p:nvPr/>
        </p:nvSpPr>
        <p:spPr>
          <a:xfrm>
            <a:off x="5063351" y="4666666"/>
            <a:ext cx="2283844" cy="107222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Servers</a:t>
            </a:r>
          </a:p>
        </p:txBody>
      </p:sp>
      <p:sp>
        <p:nvSpPr>
          <p:cNvPr id="63" name="Rectangle 62">
            <a:extLst>
              <a:ext uri="{FF2B5EF4-FFF2-40B4-BE49-F238E27FC236}">
                <a16:creationId xmlns:a16="http://schemas.microsoft.com/office/drawing/2014/main" id="{16AFA593-4C70-4F31-AFD2-37BB9C428198}"/>
              </a:ext>
            </a:extLst>
          </p:cNvPr>
          <p:cNvSpPr/>
          <p:nvPr/>
        </p:nvSpPr>
        <p:spPr>
          <a:xfrm>
            <a:off x="7737067" y="5203746"/>
            <a:ext cx="2469296" cy="287677"/>
          </a:xfrm>
          <a:prstGeom prst="rect">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ABA718A8-BE14-43C9-B7DD-47894F1652A1}"/>
              </a:ext>
            </a:extLst>
          </p:cNvPr>
          <p:cNvSpPr>
            <a:spLocks noGrp="1"/>
          </p:cNvSpPr>
          <p:nvPr>
            <p:ph type="title"/>
          </p:nvPr>
        </p:nvSpPr>
        <p:spPr>
          <a:xfrm>
            <a:off x="433061" y="336984"/>
            <a:ext cx="11299395" cy="553637"/>
          </a:xfrm>
        </p:spPr>
        <p:txBody>
          <a:bodyPr/>
          <a:lstStyle/>
          <a:p>
            <a:r>
              <a:rPr lang="en-US"/>
              <a:t>Backup &amp; Restore</a:t>
            </a:r>
          </a:p>
        </p:txBody>
      </p:sp>
      <p:cxnSp>
        <p:nvCxnSpPr>
          <p:cNvPr id="4" name="Straight Connector 3">
            <a:extLst>
              <a:ext uri="{FF2B5EF4-FFF2-40B4-BE49-F238E27FC236}">
                <a16:creationId xmlns:a16="http://schemas.microsoft.com/office/drawing/2014/main" id="{598DDA3F-633B-4099-B8EA-0D0A85EA701A}"/>
              </a:ext>
            </a:extLst>
          </p:cNvPr>
          <p:cNvCxnSpPr/>
          <p:nvPr/>
        </p:nvCxnSpPr>
        <p:spPr>
          <a:xfrm>
            <a:off x="553946" y="1795997"/>
            <a:ext cx="63543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CE7189-CE4B-4DFD-B354-5EACA7AC32A4}"/>
              </a:ext>
            </a:extLst>
          </p:cNvPr>
          <p:cNvCxnSpPr/>
          <p:nvPr/>
        </p:nvCxnSpPr>
        <p:spPr>
          <a:xfrm>
            <a:off x="553946" y="2413661"/>
            <a:ext cx="63543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BDFA300-7FA4-425A-B170-2731FF92735F}"/>
              </a:ext>
            </a:extLst>
          </p:cNvPr>
          <p:cNvCxnSpPr/>
          <p:nvPr/>
        </p:nvCxnSpPr>
        <p:spPr>
          <a:xfrm>
            <a:off x="553946" y="3005943"/>
            <a:ext cx="63543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Flowchart: Predefined Process 7">
            <a:extLst>
              <a:ext uri="{FF2B5EF4-FFF2-40B4-BE49-F238E27FC236}">
                <a16:creationId xmlns:a16="http://schemas.microsoft.com/office/drawing/2014/main" id="{AC6A9DF3-D528-4C4F-B586-A00446C27B72}"/>
              </a:ext>
            </a:extLst>
          </p:cNvPr>
          <p:cNvSpPr/>
          <p:nvPr/>
        </p:nvSpPr>
        <p:spPr>
          <a:xfrm rot="5400000">
            <a:off x="1110246" y="1702961"/>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9" name="Flowchart: Predefined Process 8">
            <a:extLst>
              <a:ext uri="{FF2B5EF4-FFF2-40B4-BE49-F238E27FC236}">
                <a16:creationId xmlns:a16="http://schemas.microsoft.com/office/drawing/2014/main" id="{37A006C0-9FC8-46BF-8622-A06F51F49EE2}"/>
              </a:ext>
            </a:extLst>
          </p:cNvPr>
          <p:cNvSpPr/>
          <p:nvPr/>
        </p:nvSpPr>
        <p:spPr>
          <a:xfrm rot="5400000">
            <a:off x="2711502" y="1702963"/>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0" name="Flowchart: Predefined Process 9">
            <a:extLst>
              <a:ext uri="{FF2B5EF4-FFF2-40B4-BE49-F238E27FC236}">
                <a16:creationId xmlns:a16="http://schemas.microsoft.com/office/drawing/2014/main" id="{3961F876-4995-4778-8DE4-777B641F21DC}"/>
              </a:ext>
            </a:extLst>
          </p:cNvPr>
          <p:cNvSpPr/>
          <p:nvPr/>
        </p:nvSpPr>
        <p:spPr>
          <a:xfrm rot="5400000">
            <a:off x="4316985" y="1702961"/>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1" name="Flowchart: Predefined Process 10">
            <a:extLst>
              <a:ext uri="{FF2B5EF4-FFF2-40B4-BE49-F238E27FC236}">
                <a16:creationId xmlns:a16="http://schemas.microsoft.com/office/drawing/2014/main" id="{168363B6-DDC2-4C99-805D-4E191EB9EA70}"/>
              </a:ext>
            </a:extLst>
          </p:cNvPr>
          <p:cNvSpPr/>
          <p:nvPr/>
        </p:nvSpPr>
        <p:spPr>
          <a:xfrm rot="5400000">
            <a:off x="1592532" y="2320625"/>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2" name="Flowchart: Predefined Process 11">
            <a:extLst>
              <a:ext uri="{FF2B5EF4-FFF2-40B4-BE49-F238E27FC236}">
                <a16:creationId xmlns:a16="http://schemas.microsoft.com/office/drawing/2014/main" id="{BCEFE1F9-83D4-41C3-9A58-0DF03715C005}"/>
              </a:ext>
            </a:extLst>
          </p:cNvPr>
          <p:cNvSpPr/>
          <p:nvPr/>
        </p:nvSpPr>
        <p:spPr>
          <a:xfrm rot="5400000">
            <a:off x="3193789" y="2320628"/>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3" name="Flowchart: Predefined Process 12">
            <a:extLst>
              <a:ext uri="{FF2B5EF4-FFF2-40B4-BE49-F238E27FC236}">
                <a16:creationId xmlns:a16="http://schemas.microsoft.com/office/drawing/2014/main" id="{06A3ECF7-23E2-4B1E-9018-EC5ACA61B2A7}"/>
              </a:ext>
            </a:extLst>
          </p:cNvPr>
          <p:cNvSpPr/>
          <p:nvPr/>
        </p:nvSpPr>
        <p:spPr>
          <a:xfrm rot="5400000">
            <a:off x="4799272" y="2320625"/>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4" name="Flowchart: Predefined Process 13">
            <a:extLst>
              <a:ext uri="{FF2B5EF4-FFF2-40B4-BE49-F238E27FC236}">
                <a16:creationId xmlns:a16="http://schemas.microsoft.com/office/drawing/2014/main" id="{CC455105-206F-4538-A41D-3D6FD748FDD6}"/>
              </a:ext>
            </a:extLst>
          </p:cNvPr>
          <p:cNvSpPr/>
          <p:nvPr/>
        </p:nvSpPr>
        <p:spPr>
          <a:xfrm rot="5400000">
            <a:off x="831028" y="2912907"/>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5" name="Flowchart: Predefined Process 14">
            <a:extLst>
              <a:ext uri="{FF2B5EF4-FFF2-40B4-BE49-F238E27FC236}">
                <a16:creationId xmlns:a16="http://schemas.microsoft.com/office/drawing/2014/main" id="{7E4A2F4B-861D-4CE0-8267-125E7EF9E1BA}"/>
              </a:ext>
            </a:extLst>
          </p:cNvPr>
          <p:cNvSpPr/>
          <p:nvPr/>
        </p:nvSpPr>
        <p:spPr>
          <a:xfrm rot="5400000">
            <a:off x="2432285" y="2912908"/>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6" name="Flowchart: Predefined Process 15">
            <a:extLst>
              <a:ext uri="{FF2B5EF4-FFF2-40B4-BE49-F238E27FC236}">
                <a16:creationId xmlns:a16="http://schemas.microsoft.com/office/drawing/2014/main" id="{2AFB1CCB-A050-4C62-96E5-F2884CC5E6C6}"/>
              </a:ext>
            </a:extLst>
          </p:cNvPr>
          <p:cNvSpPr/>
          <p:nvPr/>
        </p:nvSpPr>
        <p:spPr>
          <a:xfrm rot="5400000">
            <a:off x="4037768" y="2912907"/>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EFC932F8-4BBD-4E7D-BEFC-CBE9B3953AED}"/>
              </a:ext>
            </a:extLst>
          </p:cNvPr>
          <p:cNvSpPr txBox="1"/>
          <p:nvPr/>
        </p:nvSpPr>
        <p:spPr>
          <a:xfrm>
            <a:off x="5821595" y="1426579"/>
            <a:ext cx="1417760"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 1</a:t>
            </a:r>
          </a:p>
        </p:txBody>
      </p:sp>
      <p:sp>
        <p:nvSpPr>
          <p:cNvPr id="18" name="TextBox 17">
            <a:extLst>
              <a:ext uri="{FF2B5EF4-FFF2-40B4-BE49-F238E27FC236}">
                <a16:creationId xmlns:a16="http://schemas.microsoft.com/office/drawing/2014/main" id="{C9DB8F24-4901-40E2-B9FD-0B886137A3A5}"/>
              </a:ext>
            </a:extLst>
          </p:cNvPr>
          <p:cNvSpPr txBox="1"/>
          <p:nvPr/>
        </p:nvSpPr>
        <p:spPr>
          <a:xfrm>
            <a:off x="5821595" y="2036521"/>
            <a:ext cx="1417760"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 2</a:t>
            </a:r>
          </a:p>
        </p:txBody>
      </p:sp>
      <p:sp>
        <p:nvSpPr>
          <p:cNvPr id="19" name="TextBox 18">
            <a:extLst>
              <a:ext uri="{FF2B5EF4-FFF2-40B4-BE49-F238E27FC236}">
                <a16:creationId xmlns:a16="http://schemas.microsoft.com/office/drawing/2014/main" id="{B9D64E33-61F7-48E2-98FB-CFF1C388A956}"/>
              </a:ext>
            </a:extLst>
          </p:cNvPr>
          <p:cNvSpPr txBox="1"/>
          <p:nvPr/>
        </p:nvSpPr>
        <p:spPr>
          <a:xfrm>
            <a:off x="5821595" y="2640429"/>
            <a:ext cx="1417760"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 3</a:t>
            </a:r>
          </a:p>
        </p:txBody>
      </p:sp>
      <p:sp>
        <p:nvSpPr>
          <p:cNvPr id="22" name="Rectangle: Folded Corner 21">
            <a:extLst>
              <a:ext uri="{FF2B5EF4-FFF2-40B4-BE49-F238E27FC236}">
                <a16:creationId xmlns:a16="http://schemas.microsoft.com/office/drawing/2014/main" id="{9F3AA3C3-34D0-4A0C-BB5F-41C181FCF15D}"/>
              </a:ext>
            </a:extLst>
          </p:cNvPr>
          <p:cNvSpPr/>
          <p:nvPr/>
        </p:nvSpPr>
        <p:spPr>
          <a:xfrm rot="10800000">
            <a:off x="5218153" y="5019165"/>
            <a:ext cx="469633" cy="602799"/>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cxnSp>
        <p:nvCxnSpPr>
          <p:cNvPr id="32" name="Straight Connector 31">
            <a:extLst>
              <a:ext uri="{FF2B5EF4-FFF2-40B4-BE49-F238E27FC236}">
                <a16:creationId xmlns:a16="http://schemas.microsoft.com/office/drawing/2014/main" id="{569C3C7C-6AAE-4DC1-A1B8-AF0FC1296FFA}"/>
              </a:ext>
            </a:extLst>
          </p:cNvPr>
          <p:cNvCxnSpPr/>
          <p:nvPr/>
        </p:nvCxnSpPr>
        <p:spPr>
          <a:xfrm>
            <a:off x="3198052" y="1220641"/>
            <a:ext cx="0" cy="2208361"/>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0E9EB32-F2B6-4F5F-8B7F-7A296C395498}"/>
              </a:ext>
            </a:extLst>
          </p:cNvPr>
          <p:cNvSpPr txBox="1"/>
          <p:nvPr/>
        </p:nvSpPr>
        <p:spPr>
          <a:xfrm>
            <a:off x="9694695" y="2765731"/>
            <a:ext cx="1230850"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Point in time</a:t>
            </a:r>
          </a:p>
        </p:txBody>
      </p:sp>
      <p:sp>
        <p:nvSpPr>
          <p:cNvPr id="34" name="TextBox 33">
            <a:extLst>
              <a:ext uri="{FF2B5EF4-FFF2-40B4-BE49-F238E27FC236}">
                <a16:creationId xmlns:a16="http://schemas.microsoft.com/office/drawing/2014/main" id="{BC6E95D3-21FA-4E2C-9BA3-FF70AFDCF292}"/>
              </a:ext>
            </a:extLst>
          </p:cNvPr>
          <p:cNvSpPr txBox="1"/>
          <p:nvPr/>
        </p:nvSpPr>
        <p:spPr>
          <a:xfrm>
            <a:off x="445787" y="1238858"/>
            <a:ext cx="1037463"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Snapshots</a:t>
            </a:r>
          </a:p>
        </p:txBody>
      </p:sp>
      <p:cxnSp>
        <p:nvCxnSpPr>
          <p:cNvPr id="36" name="Straight Connector 35">
            <a:extLst>
              <a:ext uri="{FF2B5EF4-FFF2-40B4-BE49-F238E27FC236}">
                <a16:creationId xmlns:a16="http://schemas.microsoft.com/office/drawing/2014/main" id="{20E33826-53DA-4E12-BBE2-8C1F9060D991}"/>
              </a:ext>
            </a:extLst>
          </p:cNvPr>
          <p:cNvCxnSpPr>
            <a:cxnSpLocks/>
          </p:cNvCxnSpPr>
          <p:nvPr/>
        </p:nvCxnSpPr>
        <p:spPr>
          <a:xfrm>
            <a:off x="8768495" y="1603158"/>
            <a:ext cx="0" cy="1152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A074385-0AAF-4135-AC9A-62C5A6E7AABA}"/>
              </a:ext>
            </a:extLst>
          </p:cNvPr>
          <p:cNvCxnSpPr>
            <a:cxnSpLocks/>
          </p:cNvCxnSpPr>
          <p:nvPr/>
        </p:nvCxnSpPr>
        <p:spPr>
          <a:xfrm>
            <a:off x="9893827" y="1586088"/>
            <a:ext cx="0" cy="1169853"/>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518383C-13AE-4D96-82CD-87CD44A3A6C4}"/>
              </a:ext>
            </a:extLst>
          </p:cNvPr>
          <p:cNvSpPr txBox="1"/>
          <p:nvPr/>
        </p:nvSpPr>
        <p:spPr>
          <a:xfrm>
            <a:off x="7570672" y="2755942"/>
            <a:ext cx="2019825" cy="9954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Start LSN of oldest transaction (latest snapshot with ADR)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 among all snapshots</a:t>
            </a:r>
          </a:p>
        </p:txBody>
      </p:sp>
      <p:sp>
        <p:nvSpPr>
          <p:cNvPr id="39" name="TextBox 38">
            <a:extLst>
              <a:ext uri="{FF2B5EF4-FFF2-40B4-BE49-F238E27FC236}">
                <a16:creationId xmlns:a16="http://schemas.microsoft.com/office/drawing/2014/main" id="{BF79E8E7-B4EE-4D9E-B5ED-F2BC9CA88C24}"/>
              </a:ext>
            </a:extLst>
          </p:cNvPr>
          <p:cNvSpPr txBox="1"/>
          <p:nvPr/>
        </p:nvSpPr>
        <p:spPr>
          <a:xfrm>
            <a:off x="2574062" y="3563538"/>
            <a:ext cx="1230850"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Point in time</a:t>
            </a:r>
          </a:p>
        </p:txBody>
      </p:sp>
      <p:sp>
        <p:nvSpPr>
          <p:cNvPr id="40" name="Rectangle 39">
            <a:extLst>
              <a:ext uri="{FF2B5EF4-FFF2-40B4-BE49-F238E27FC236}">
                <a16:creationId xmlns:a16="http://schemas.microsoft.com/office/drawing/2014/main" id="{BD58C954-D56A-4246-A33D-9578C0C82F21}"/>
              </a:ext>
            </a:extLst>
          </p:cNvPr>
          <p:cNvSpPr/>
          <p:nvPr/>
        </p:nvSpPr>
        <p:spPr>
          <a:xfrm>
            <a:off x="8768494" y="1837975"/>
            <a:ext cx="1125327" cy="28767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1" name="Flowchart: Predefined Process 40">
            <a:extLst>
              <a:ext uri="{FF2B5EF4-FFF2-40B4-BE49-F238E27FC236}">
                <a16:creationId xmlns:a16="http://schemas.microsoft.com/office/drawing/2014/main" id="{686AE606-880A-4286-A10E-8CE81063F582}"/>
              </a:ext>
            </a:extLst>
          </p:cNvPr>
          <p:cNvSpPr/>
          <p:nvPr/>
        </p:nvSpPr>
        <p:spPr>
          <a:xfrm rot="5400000">
            <a:off x="2723070" y="1701269"/>
            <a:ext cx="469633" cy="186075"/>
          </a:xfrm>
          <a:prstGeom prst="flowChartPredefined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2" name="Flowchart: Predefined Process 41">
            <a:extLst>
              <a:ext uri="{FF2B5EF4-FFF2-40B4-BE49-F238E27FC236}">
                <a16:creationId xmlns:a16="http://schemas.microsoft.com/office/drawing/2014/main" id="{3DFE3CAC-9FA2-4F88-8963-B30FB13495D9}"/>
              </a:ext>
            </a:extLst>
          </p:cNvPr>
          <p:cNvSpPr/>
          <p:nvPr/>
        </p:nvSpPr>
        <p:spPr>
          <a:xfrm rot="5400000">
            <a:off x="1604100" y="2318933"/>
            <a:ext cx="469633" cy="186075"/>
          </a:xfrm>
          <a:prstGeom prst="flowChartPredefined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3" name="Flowchart: Predefined Process 42">
            <a:extLst>
              <a:ext uri="{FF2B5EF4-FFF2-40B4-BE49-F238E27FC236}">
                <a16:creationId xmlns:a16="http://schemas.microsoft.com/office/drawing/2014/main" id="{B9273630-FF00-4D70-A50D-9FE7BD28BBB9}"/>
              </a:ext>
            </a:extLst>
          </p:cNvPr>
          <p:cNvSpPr/>
          <p:nvPr/>
        </p:nvSpPr>
        <p:spPr>
          <a:xfrm rot="5400000">
            <a:off x="2443853" y="2911215"/>
            <a:ext cx="469633" cy="186075"/>
          </a:xfrm>
          <a:prstGeom prst="flowChartPredefined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6" name="Rectangle: Folded Corner 45">
            <a:extLst>
              <a:ext uri="{FF2B5EF4-FFF2-40B4-BE49-F238E27FC236}">
                <a16:creationId xmlns:a16="http://schemas.microsoft.com/office/drawing/2014/main" id="{02B36C88-BF3D-4280-9585-E8273E4AC903}"/>
              </a:ext>
            </a:extLst>
          </p:cNvPr>
          <p:cNvSpPr/>
          <p:nvPr/>
        </p:nvSpPr>
        <p:spPr>
          <a:xfrm rot="10800000">
            <a:off x="5970460" y="5019165"/>
            <a:ext cx="469633" cy="602799"/>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Folded Corner 47">
            <a:extLst>
              <a:ext uri="{FF2B5EF4-FFF2-40B4-BE49-F238E27FC236}">
                <a16:creationId xmlns:a16="http://schemas.microsoft.com/office/drawing/2014/main" id="{162EAEF6-D5DA-47FB-8A5C-07D2A4B3819E}"/>
              </a:ext>
            </a:extLst>
          </p:cNvPr>
          <p:cNvSpPr/>
          <p:nvPr/>
        </p:nvSpPr>
        <p:spPr>
          <a:xfrm rot="10800000">
            <a:off x="6722765" y="5019165"/>
            <a:ext cx="469633" cy="602799"/>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C6BBED7E-CF19-45FB-9F96-8EE90104E45B}"/>
              </a:ext>
            </a:extLst>
          </p:cNvPr>
          <p:cNvSpPr/>
          <p:nvPr/>
        </p:nvSpPr>
        <p:spPr>
          <a:xfrm>
            <a:off x="7737067" y="4358527"/>
            <a:ext cx="2469296" cy="287667"/>
          </a:xfrm>
          <a:prstGeom prst="rect">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B121F8AA-72CC-440B-9A3F-3EAC2C2D0972}"/>
              </a:ext>
            </a:extLst>
          </p:cNvPr>
          <p:cNvSpPr/>
          <p:nvPr/>
        </p:nvSpPr>
        <p:spPr>
          <a:xfrm>
            <a:off x="7737065" y="4358527"/>
            <a:ext cx="718656" cy="28767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4372F8B1-57AC-4313-88E3-BC9E04EAF06B}"/>
              </a:ext>
            </a:extLst>
          </p:cNvPr>
          <p:cNvSpPr/>
          <p:nvPr/>
        </p:nvSpPr>
        <p:spPr>
          <a:xfrm>
            <a:off x="10725588" y="4373816"/>
            <a:ext cx="874989" cy="113289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Service</a:t>
            </a:r>
          </a:p>
        </p:txBody>
      </p:sp>
      <p:cxnSp>
        <p:nvCxnSpPr>
          <p:cNvPr id="56" name="Straight Arrow Connector 55">
            <a:extLst>
              <a:ext uri="{FF2B5EF4-FFF2-40B4-BE49-F238E27FC236}">
                <a16:creationId xmlns:a16="http://schemas.microsoft.com/office/drawing/2014/main" id="{382532C0-DA80-428F-AB75-D3AB17D8657F}"/>
              </a:ext>
            </a:extLst>
          </p:cNvPr>
          <p:cNvCxnSpPr>
            <a:cxnSpLocks/>
            <a:endCxn id="52" idx="3"/>
          </p:cNvCxnSpPr>
          <p:nvPr/>
        </p:nvCxnSpPr>
        <p:spPr>
          <a:xfrm flipH="1">
            <a:off x="10206361" y="4502360"/>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6EE3F2B-9205-4F29-8677-A94859A495DE}"/>
              </a:ext>
            </a:extLst>
          </p:cNvPr>
          <p:cNvCxnSpPr>
            <a:cxnSpLocks/>
            <a:stCxn id="63" idx="3"/>
          </p:cNvCxnSpPr>
          <p:nvPr/>
        </p:nvCxnSpPr>
        <p:spPr>
          <a:xfrm>
            <a:off x="10206361" y="5347583"/>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92F1571-CAF4-42C5-B073-00B490D404F4}"/>
              </a:ext>
            </a:extLst>
          </p:cNvPr>
          <p:cNvSpPr txBox="1"/>
          <p:nvPr/>
        </p:nvSpPr>
        <p:spPr>
          <a:xfrm>
            <a:off x="7592683" y="4625806"/>
            <a:ext cx="1680268" cy="31810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Landing Zone</a:t>
            </a:r>
          </a:p>
        </p:txBody>
      </p:sp>
      <p:sp>
        <p:nvSpPr>
          <p:cNvPr id="62" name="TextBox 61">
            <a:extLst>
              <a:ext uri="{FF2B5EF4-FFF2-40B4-BE49-F238E27FC236}">
                <a16:creationId xmlns:a16="http://schemas.microsoft.com/office/drawing/2014/main" id="{1A6AA460-B179-48B2-ABCB-F3A9DF9DEB54}"/>
              </a:ext>
            </a:extLst>
          </p:cNvPr>
          <p:cNvSpPr txBox="1"/>
          <p:nvPr/>
        </p:nvSpPr>
        <p:spPr>
          <a:xfrm>
            <a:off x="7592685" y="5524815"/>
            <a:ext cx="2136995" cy="31810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Long term long storage</a:t>
            </a:r>
          </a:p>
        </p:txBody>
      </p:sp>
      <p:sp>
        <p:nvSpPr>
          <p:cNvPr id="65" name="Cylinder 64">
            <a:extLst>
              <a:ext uri="{FF2B5EF4-FFF2-40B4-BE49-F238E27FC236}">
                <a16:creationId xmlns:a16="http://schemas.microsoft.com/office/drawing/2014/main" id="{EC4154E5-E47F-4C7F-9EBD-E0A6F6134D47}"/>
              </a:ext>
            </a:extLst>
          </p:cNvPr>
          <p:cNvSpPr/>
          <p:nvPr/>
        </p:nvSpPr>
        <p:spPr>
          <a:xfrm>
            <a:off x="6464557" y="3726499"/>
            <a:ext cx="884931" cy="673904"/>
          </a:xfrm>
          <a:prstGeom prst="can">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cxnSp>
        <p:nvCxnSpPr>
          <p:cNvPr id="68" name="Connector: Elbow 67">
            <a:extLst>
              <a:ext uri="{FF2B5EF4-FFF2-40B4-BE49-F238E27FC236}">
                <a16:creationId xmlns:a16="http://schemas.microsoft.com/office/drawing/2014/main" id="{079333F6-D676-43E3-B64F-A521D8DE8770}"/>
              </a:ext>
            </a:extLst>
          </p:cNvPr>
          <p:cNvCxnSpPr>
            <a:cxnSpLocks/>
            <a:stCxn id="65" idx="4"/>
            <a:endCxn id="52" idx="0"/>
          </p:cNvCxnSpPr>
          <p:nvPr/>
        </p:nvCxnSpPr>
        <p:spPr>
          <a:xfrm>
            <a:off x="7349488" y="4063451"/>
            <a:ext cx="1622227" cy="295077"/>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560D2DFC-6257-47EB-8B87-80A4AC72BB08}"/>
              </a:ext>
            </a:extLst>
          </p:cNvPr>
          <p:cNvSpPr/>
          <p:nvPr/>
        </p:nvSpPr>
        <p:spPr>
          <a:xfrm>
            <a:off x="5063351" y="5856003"/>
            <a:ext cx="2283844" cy="72293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Azure Storage</a:t>
            </a:r>
          </a:p>
        </p:txBody>
      </p:sp>
      <p:cxnSp>
        <p:nvCxnSpPr>
          <p:cNvPr id="100" name="Straight Arrow Connector 99">
            <a:extLst>
              <a:ext uri="{FF2B5EF4-FFF2-40B4-BE49-F238E27FC236}">
                <a16:creationId xmlns:a16="http://schemas.microsoft.com/office/drawing/2014/main" id="{DBC197E4-4BA6-4260-892D-1C83778CEAD8}"/>
              </a:ext>
            </a:extLst>
          </p:cNvPr>
          <p:cNvCxnSpPr>
            <a:cxnSpLocks/>
          </p:cNvCxnSpPr>
          <p:nvPr/>
        </p:nvCxnSpPr>
        <p:spPr>
          <a:xfrm flipH="1">
            <a:off x="7347193" y="4974392"/>
            <a:ext cx="3378395"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9D800343-D161-4BEE-92AE-BA6B60733DAF}"/>
              </a:ext>
            </a:extLst>
          </p:cNvPr>
          <p:cNvSpPr txBox="1"/>
          <p:nvPr/>
        </p:nvSpPr>
        <p:spPr>
          <a:xfrm>
            <a:off x="5484051" y="3775690"/>
            <a:ext cx="1022827" cy="543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Primary Compute</a:t>
            </a:r>
          </a:p>
        </p:txBody>
      </p:sp>
      <p:cxnSp>
        <p:nvCxnSpPr>
          <p:cNvPr id="110" name="Straight Arrow Connector 109">
            <a:extLst>
              <a:ext uri="{FF2B5EF4-FFF2-40B4-BE49-F238E27FC236}">
                <a16:creationId xmlns:a16="http://schemas.microsoft.com/office/drawing/2014/main" id="{0A2793BA-063E-4F81-B8C9-E03BD022EB24}"/>
              </a:ext>
            </a:extLst>
          </p:cNvPr>
          <p:cNvCxnSpPr>
            <a:cxnSpLocks/>
          </p:cNvCxnSpPr>
          <p:nvPr/>
        </p:nvCxnSpPr>
        <p:spPr>
          <a:xfrm>
            <a:off x="10206360" y="4502360"/>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45E1178D-04EC-4991-9625-E68589B30316}"/>
              </a:ext>
            </a:extLst>
          </p:cNvPr>
          <p:cNvCxnSpPr>
            <a:cxnSpLocks/>
          </p:cNvCxnSpPr>
          <p:nvPr/>
        </p:nvCxnSpPr>
        <p:spPr>
          <a:xfrm flipH="1">
            <a:off x="10206360" y="5347583"/>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61EC9E05-08C8-4744-AEE2-5C74DF0392AC}"/>
              </a:ext>
            </a:extLst>
          </p:cNvPr>
          <p:cNvSpPr txBox="1"/>
          <p:nvPr/>
        </p:nvSpPr>
        <p:spPr>
          <a:xfrm>
            <a:off x="8971714" y="4006599"/>
            <a:ext cx="937629" cy="31810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Recovery</a:t>
            </a:r>
          </a:p>
        </p:txBody>
      </p:sp>
      <p:cxnSp>
        <p:nvCxnSpPr>
          <p:cNvPr id="120" name="Straight Arrow Connector 119">
            <a:extLst>
              <a:ext uri="{FF2B5EF4-FFF2-40B4-BE49-F238E27FC236}">
                <a16:creationId xmlns:a16="http://schemas.microsoft.com/office/drawing/2014/main" id="{1AFE2370-E964-44AC-974F-59D359DBDEF5}"/>
              </a:ext>
            </a:extLst>
          </p:cNvPr>
          <p:cNvCxnSpPr>
            <a:cxnSpLocks/>
            <a:endCxn id="65" idx="3"/>
          </p:cNvCxnSpPr>
          <p:nvPr/>
        </p:nvCxnSpPr>
        <p:spPr>
          <a:xfrm flipV="1">
            <a:off x="6907023" y="4400400"/>
            <a:ext cx="0" cy="24579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2974BE60-2A84-4C81-9881-E5B31797E589}"/>
              </a:ext>
            </a:extLst>
          </p:cNvPr>
          <p:cNvSpPr txBox="1"/>
          <p:nvPr/>
        </p:nvSpPr>
        <p:spPr>
          <a:xfrm>
            <a:off x="553945" y="4180891"/>
            <a:ext cx="4379795" cy="23890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Backup has no impact to apps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2"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Parallelized copy (metadata)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2"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Constant time PITR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2"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Accelerated database recovery</a:t>
            </a:r>
          </a:p>
        </p:txBody>
      </p:sp>
    </p:spTree>
    <p:extLst>
      <p:ext uri="{BB962C8B-B14F-4D97-AF65-F5344CB8AC3E}">
        <p14:creationId xmlns:p14="http://schemas.microsoft.com/office/powerpoint/2010/main" val="354626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22" presetClass="entr" presetSubtype="4"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50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par>
                          <p:cTn id="31" fill="hold">
                            <p:stCondLst>
                              <p:cond delay="1000"/>
                            </p:stCondLst>
                            <p:childTnLst>
                              <p:par>
                                <p:cTn id="32" presetID="16" presetClass="entr" presetSubtype="21" fill="hold" grpId="0" nodeType="afterEffect">
                                  <p:stCondLst>
                                    <p:cond delay="50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childTnLst>
                          </p:cTn>
                        </p:par>
                        <p:par>
                          <p:cTn id="35" fill="hold">
                            <p:stCondLst>
                              <p:cond delay="2000"/>
                            </p:stCondLst>
                            <p:childTnLst>
                              <p:par>
                                <p:cTn id="36" presetID="16" presetClass="entr" presetSubtype="21" fill="hold" grpId="0" nodeType="afterEffect">
                                  <p:stCondLst>
                                    <p:cond delay="500"/>
                                  </p:stCondLst>
                                  <p:childTnLst>
                                    <p:set>
                                      <p:cBhvr>
                                        <p:cTn id="37" dur="1" fill="hold">
                                          <p:stCondLst>
                                            <p:cond delay="0"/>
                                          </p:stCondLst>
                                        </p:cTn>
                                        <p:tgtEl>
                                          <p:spTgt spid="11"/>
                                        </p:tgtEl>
                                        <p:attrNameLst>
                                          <p:attrName>style.visibility</p:attrName>
                                        </p:attrNameLst>
                                      </p:cBhvr>
                                      <p:to>
                                        <p:strVal val="visible"/>
                                      </p:to>
                                    </p:set>
                                    <p:animEffect transition="in" filter="barn(inVertical)">
                                      <p:cBhvr>
                                        <p:cTn id="38" dur="500"/>
                                        <p:tgtEl>
                                          <p:spTgt spid="11"/>
                                        </p:tgtEl>
                                      </p:cBhvr>
                                    </p:animEffect>
                                  </p:childTnLst>
                                </p:cTn>
                              </p:par>
                            </p:childTnLst>
                          </p:cTn>
                        </p:par>
                        <p:par>
                          <p:cTn id="39" fill="hold">
                            <p:stCondLst>
                              <p:cond delay="3000"/>
                            </p:stCondLst>
                            <p:childTnLst>
                              <p:par>
                                <p:cTn id="40" presetID="16" presetClass="entr" presetSubtype="21" fill="hold" grpId="0" nodeType="afterEffect">
                                  <p:stCondLst>
                                    <p:cond delay="500"/>
                                  </p:stCondLst>
                                  <p:childTnLst>
                                    <p:set>
                                      <p:cBhvr>
                                        <p:cTn id="41" dur="1" fill="hold">
                                          <p:stCondLst>
                                            <p:cond delay="0"/>
                                          </p:stCondLst>
                                        </p:cTn>
                                        <p:tgtEl>
                                          <p:spTgt spid="15"/>
                                        </p:tgtEl>
                                        <p:attrNameLst>
                                          <p:attrName>style.visibility</p:attrName>
                                        </p:attrNameLst>
                                      </p:cBhvr>
                                      <p:to>
                                        <p:strVal val="visible"/>
                                      </p:to>
                                    </p:set>
                                    <p:animEffect transition="in" filter="barn(inVertical)">
                                      <p:cBhvr>
                                        <p:cTn id="42" dur="500"/>
                                        <p:tgtEl>
                                          <p:spTgt spid="15"/>
                                        </p:tgtEl>
                                      </p:cBhvr>
                                    </p:animEffect>
                                  </p:childTnLst>
                                </p:cTn>
                              </p:par>
                            </p:childTnLst>
                          </p:cTn>
                        </p:par>
                        <p:par>
                          <p:cTn id="43" fill="hold">
                            <p:stCondLst>
                              <p:cond delay="4000"/>
                            </p:stCondLst>
                            <p:childTnLst>
                              <p:par>
                                <p:cTn id="44" presetID="16" presetClass="entr" presetSubtype="21" fill="hold" grpId="0" nodeType="afterEffect">
                                  <p:stCondLst>
                                    <p:cond delay="500"/>
                                  </p:stCondLst>
                                  <p:childTnLst>
                                    <p:set>
                                      <p:cBhvr>
                                        <p:cTn id="45" dur="1" fill="hold">
                                          <p:stCondLst>
                                            <p:cond delay="0"/>
                                          </p:stCondLst>
                                        </p:cTn>
                                        <p:tgtEl>
                                          <p:spTgt spid="9"/>
                                        </p:tgtEl>
                                        <p:attrNameLst>
                                          <p:attrName>style.visibility</p:attrName>
                                        </p:attrNameLst>
                                      </p:cBhvr>
                                      <p:to>
                                        <p:strVal val="visible"/>
                                      </p:to>
                                    </p:set>
                                    <p:animEffect transition="in" filter="barn(inVertical)">
                                      <p:cBhvr>
                                        <p:cTn id="46" dur="500"/>
                                        <p:tgtEl>
                                          <p:spTgt spid="9"/>
                                        </p:tgtEl>
                                      </p:cBhvr>
                                    </p:animEffect>
                                  </p:childTnLst>
                                </p:cTn>
                              </p:par>
                            </p:childTnLst>
                          </p:cTn>
                        </p:par>
                        <p:par>
                          <p:cTn id="47" fill="hold">
                            <p:stCondLst>
                              <p:cond delay="5000"/>
                            </p:stCondLst>
                            <p:childTnLst>
                              <p:par>
                                <p:cTn id="48" presetID="16" presetClass="entr" presetSubtype="21" fill="hold" grpId="0" nodeType="afterEffect">
                                  <p:stCondLst>
                                    <p:cond delay="500"/>
                                  </p:stCondLst>
                                  <p:childTnLst>
                                    <p:set>
                                      <p:cBhvr>
                                        <p:cTn id="49" dur="1" fill="hold">
                                          <p:stCondLst>
                                            <p:cond delay="0"/>
                                          </p:stCondLst>
                                        </p:cTn>
                                        <p:tgtEl>
                                          <p:spTgt spid="12"/>
                                        </p:tgtEl>
                                        <p:attrNameLst>
                                          <p:attrName>style.visibility</p:attrName>
                                        </p:attrNameLst>
                                      </p:cBhvr>
                                      <p:to>
                                        <p:strVal val="visible"/>
                                      </p:to>
                                    </p:set>
                                    <p:animEffect transition="in" filter="barn(inVertical)">
                                      <p:cBhvr>
                                        <p:cTn id="50" dur="500"/>
                                        <p:tgtEl>
                                          <p:spTgt spid="12"/>
                                        </p:tgtEl>
                                      </p:cBhvr>
                                    </p:animEffect>
                                  </p:childTnLst>
                                </p:cTn>
                              </p:par>
                            </p:childTnLst>
                          </p:cTn>
                        </p:par>
                        <p:par>
                          <p:cTn id="51" fill="hold">
                            <p:stCondLst>
                              <p:cond delay="6000"/>
                            </p:stCondLst>
                            <p:childTnLst>
                              <p:par>
                                <p:cTn id="52" presetID="16" presetClass="entr" presetSubtype="21" fill="hold" grpId="0" nodeType="afterEffect">
                                  <p:stCondLst>
                                    <p:cond delay="500"/>
                                  </p:stCondLst>
                                  <p:childTnLst>
                                    <p:set>
                                      <p:cBhvr>
                                        <p:cTn id="53" dur="1" fill="hold">
                                          <p:stCondLst>
                                            <p:cond delay="0"/>
                                          </p:stCondLst>
                                        </p:cTn>
                                        <p:tgtEl>
                                          <p:spTgt spid="16"/>
                                        </p:tgtEl>
                                        <p:attrNameLst>
                                          <p:attrName>style.visibility</p:attrName>
                                        </p:attrNameLst>
                                      </p:cBhvr>
                                      <p:to>
                                        <p:strVal val="visible"/>
                                      </p:to>
                                    </p:set>
                                    <p:animEffect transition="in" filter="barn(inVertical)">
                                      <p:cBhvr>
                                        <p:cTn id="54" dur="500"/>
                                        <p:tgtEl>
                                          <p:spTgt spid="16"/>
                                        </p:tgtEl>
                                      </p:cBhvr>
                                    </p:animEffect>
                                  </p:childTnLst>
                                </p:cTn>
                              </p:par>
                            </p:childTnLst>
                          </p:cTn>
                        </p:par>
                        <p:par>
                          <p:cTn id="55" fill="hold">
                            <p:stCondLst>
                              <p:cond delay="7000"/>
                            </p:stCondLst>
                            <p:childTnLst>
                              <p:par>
                                <p:cTn id="56" presetID="16" presetClass="entr" presetSubtype="21" fill="hold" grpId="0" nodeType="afterEffect">
                                  <p:stCondLst>
                                    <p:cond delay="500"/>
                                  </p:stCondLst>
                                  <p:childTnLst>
                                    <p:set>
                                      <p:cBhvr>
                                        <p:cTn id="57" dur="1" fill="hold">
                                          <p:stCondLst>
                                            <p:cond delay="0"/>
                                          </p:stCondLst>
                                        </p:cTn>
                                        <p:tgtEl>
                                          <p:spTgt spid="10"/>
                                        </p:tgtEl>
                                        <p:attrNameLst>
                                          <p:attrName>style.visibility</p:attrName>
                                        </p:attrNameLst>
                                      </p:cBhvr>
                                      <p:to>
                                        <p:strVal val="visible"/>
                                      </p:to>
                                    </p:set>
                                    <p:animEffect transition="in" filter="barn(inVertical)">
                                      <p:cBhvr>
                                        <p:cTn id="58" dur="500"/>
                                        <p:tgtEl>
                                          <p:spTgt spid="10"/>
                                        </p:tgtEl>
                                      </p:cBhvr>
                                    </p:animEffect>
                                  </p:childTnLst>
                                </p:cTn>
                              </p:par>
                            </p:childTnLst>
                          </p:cTn>
                        </p:par>
                        <p:par>
                          <p:cTn id="59" fill="hold">
                            <p:stCondLst>
                              <p:cond delay="8000"/>
                            </p:stCondLst>
                            <p:childTnLst>
                              <p:par>
                                <p:cTn id="60" presetID="16" presetClass="entr" presetSubtype="21" fill="hold" grpId="0" nodeType="afterEffect">
                                  <p:stCondLst>
                                    <p:cond delay="500"/>
                                  </p:stCondLst>
                                  <p:childTnLst>
                                    <p:set>
                                      <p:cBhvr>
                                        <p:cTn id="61" dur="1" fill="hold">
                                          <p:stCondLst>
                                            <p:cond delay="0"/>
                                          </p:stCondLst>
                                        </p:cTn>
                                        <p:tgtEl>
                                          <p:spTgt spid="13"/>
                                        </p:tgtEl>
                                        <p:attrNameLst>
                                          <p:attrName>style.visibility</p:attrName>
                                        </p:attrNameLst>
                                      </p:cBhvr>
                                      <p:to>
                                        <p:strVal val="visible"/>
                                      </p:to>
                                    </p:set>
                                    <p:animEffect transition="in" filter="barn(inVertical)">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wipe(left)">
                                      <p:cBhvr>
                                        <p:cTn id="67" dur="500"/>
                                        <p:tgtEl>
                                          <p:spTgt spid="88"/>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94"/>
                                        </p:tgtEl>
                                        <p:attrNameLst>
                                          <p:attrName>style.visibility</p:attrName>
                                        </p:attrNameLst>
                                      </p:cBhvr>
                                      <p:to>
                                        <p:strVal val="visible"/>
                                      </p:to>
                                    </p:set>
                                    <p:animEffect transition="in" filter="wipe(left)">
                                      <p:cBhvr>
                                        <p:cTn id="70" dur="500"/>
                                        <p:tgtEl>
                                          <p:spTgt spid="94"/>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91"/>
                                        </p:tgtEl>
                                        <p:attrNameLst>
                                          <p:attrName>style.visibility</p:attrName>
                                        </p:attrNameLst>
                                      </p:cBhvr>
                                      <p:to>
                                        <p:strVal val="visible"/>
                                      </p:to>
                                    </p:set>
                                    <p:animEffect transition="in" filter="wipe(left)">
                                      <p:cBhvr>
                                        <p:cTn id="74" dur="500"/>
                                        <p:tgtEl>
                                          <p:spTgt spid="91"/>
                                        </p:tgtEl>
                                      </p:cBhvr>
                                    </p:animEffect>
                                  </p:childTnLst>
                                </p:cTn>
                              </p:par>
                            </p:childTnLst>
                          </p:cTn>
                        </p:par>
                        <p:par>
                          <p:cTn id="75" fill="hold">
                            <p:stCondLst>
                              <p:cond delay="1000"/>
                            </p:stCondLst>
                            <p:childTnLst>
                              <p:par>
                                <p:cTn id="76" presetID="22" presetClass="entr" presetSubtype="1" fill="hold" grpId="0" nodeType="after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up)">
                                      <p:cBhvr>
                                        <p:cTn id="78" dur="500"/>
                                        <p:tgtEl>
                                          <p:spTgt spid="90"/>
                                        </p:tgtEl>
                                      </p:cBhvr>
                                    </p:animEffect>
                                  </p:childTnLst>
                                </p:cTn>
                              </p:par>
                            </p:childTnLst>
                          </p:cTn>
                        </p:par>
                        <p:par>
                          <p:cTn id="79" fill="hold">
                            <p:stCondLst>
                              <p:cond delay="1500"/>
                            </p:stCondLst>
                            <p:childTnLst>
                              <p:par>
                                <p:cTn id="80" presetID="22" presetClass="entr" presetSubtype="2" fill="hold" nodeType="afterEffect">
                                  <p:stCondLst>
                                    <p:cond delay="0"/>
                                  </p:stCondLst>
                                  <p:childTnLst>
                                    <p:set>
                                      <p:cBhvr>
                                        <p:cTn id="81" dur="1" fill="hold">
                                          <p:stCondLst>
                                            <p:cond delay="0"/>
                                          </p:stCondLst>
                                        </p:cTn>
                                        <p:tgtEl>
                                          <p:spTgt spid="92"/>
                                        </p:tgtEl>
                                        <p:attrNameLst>
                                          <p:attrName>style.visibility</p:attrName>
                                        </p:attrNameLst>
                                      </p:cBhvr>
                                      <p:to>
                                        <p:strVal val="visible"/>
                                      </p:to>
                                    </p:set>
                                    <p:animEffect transition="in" filter="wipe(right)">
                                      <p:cBhvr>
                                        <p:cTn id="82" dur="500"/>
                                        <p:tgtEl>
                                          <p:spTgt spid="92"/>
                                        </p:tgtEl>
                                      </p:cBhvr>
                                    </p:animEffect>
                                  </p:childTnLst>
                                </p:cTn>
                              </p:par>
                            </p:childTnLst>
                          </p:cTn>
                        </p:par>
                        <p:par>
                          <p:cTn id="83" fill="hold">
                            <p:stCondLst>
                              <p:cond delay="2000"/>
                            </p:stCondLst>
                            <p:childTnLst>
                              <p:par>
                                <p:cTn id="84" presetID="22" presetClass="entr" presetSubtype="2" fill="hold" grpId="0" nodeType="afterEffect">
                                  <p:stCondLst>
                                    <p:cond delay="0"/>
                                  </p:stCondLst>
                                  <p:childTnLst>
                                    <p:set>
                                      <p:cBhvr>
                                        <p:cTn id="85" dur="1" fill="hold">
                                          <p:stCondLst>
                                            <p:cond delay="0"/>
                                          </p:stCondLst>
                                        </p:cTn>
                                        <p:tgtEl>
                                          <p:spTgt spid="86"/>
                                        </p:tgtEl>
                                        <p:attrNameLst>
                                          <p:attrName>style.visibility</p:attrName>
                                        </p:attrNameLst>
                                      </p:cBhvr>
                                      <p:to>
                                        <p:strVal val="visible"/>
                                      </p:to>
                                    </p:set>
                                    <p:animEffect transition="in" filter="wipe(right)">
                                      <p:cBhvr>
                                        <p:cTn id="86" dur="500"/>
                                        <p:tgtEl>
                                          <p:spTgt spid="86"/>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93"/>
                                        </p:tgtEl>
                                        <p:attrNameLst>
                                          <p:attrName>style.visibility</p:attrName>
                                        </p:attrNameLst>
                                      </p:cBhvr>
                                      <p:to>
                                        <p:strVal val="visible"/>
                                      </p:to>
                                    </p:set>
                                    <p:animEffect transition="in" filter="wipe(right)">
                                      <p:cBhvr>
                                        <p:cTn id="89" dur="500"/>
                                        <p:tgtEl>
                                          <p:spTgt spid="9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24">
                                            <p:txEl>
                                              <p:pRg st="0" end="0"/>
                                            </p:txEl>
                                          </p:spTgt>
                                        </p:tgtEl>
                                        <p:attrNameLst>
                                          <p:attrName>style.visibility</p:attrName>
                                        </p:attrNameLst>
                                      </p:cBhvr>
                                      <p:to>
                                        <p:strVal val="visible"/>
                                      </p:to>
                                    </p:set>
                                    <p:animEffect transition="in" filter="fade">
                                      <p:cBhvr>
                                        <p:cTn id="94" dur="500"/>
                                        <p:tgtEl>
                                          <p:spTgt spid="1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wipe(up)">
                                      <p:cBhvr>
                                        <p:cTn id="99" dur="500"/>
                                        <p:tgtEl>
                                          <p:spTgt spid="32"/>
                                        </p:tgtEl>
                                      </p:cBhvr>
                                    </p:animEffect>
                                  </p:childTnLst>
                                </p:cTn>
                              </p:par>
                            </p:childTnLst>
                          </p:cTn>
                        </p:par>
                        <p:par>
                          <p:cTn id="100" fill="hold">
                            <p:stCondLst>
                              <p:cond delay="500"/>
                            </p:stCondLst>
                            <p:childTnLst>
                              <p:par>
                                <p:cTn id="101" presetID="22" presetClass="entr" presetSubtype="1" fill="hold" grpId="0"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wipe(up)">
                                      <p:cBhvr>
                                        <p:cTn id="103" dur="500"/>
                                        <p:tgtEl>
                                          <p:spTgt spid="3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par>
                                <p:cTn id="112" presetID="10" presetClass="entr" presetSubtype="0" fill="hold" grpId="2" nodeType="with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fade">
                                      <p:cBhvr>
                                        <p:cTn id="114" dur="500"/>
                                        <p:tgtEl>
                                          <p:spTgt spid="4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wipe(up)">
                                      <p:cBhvr>
                                        <p:cTn id="119" dur="500"/>
                                        <p:tgtEl>
                                          <p:spTgt spid="36"/>
                                        </p:tgtEl>
                                      </p:cBhvr>
                                    </p:animEffect>
                                  </p:childTnLst>
                                </p:cTn>
                              </p:par>
                            </p:childTnLst>
                          </p:cTn>
                        </p:par>
                        <p:par>
                          <p:cTn id="120" fill="hold">
                            <p:stCondLst>
                              <p:cond delay="500"/>
                            </p:stCondLst>
                            <p:childTnLst>
                              <p:par>
                                <p:cTn id="121" presetID="22" presetClass="entr" presetSubtype="1" fill="hold" grpId="0" nodeType="after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wipe(up)">
                                      <p:cBhvr>
                                        <p:cTn id="123" dur="500"/>
                                        <p:tgtEl>
                                          <p:spTgt spid="38"/>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1" fill="hold" nodeType="clickEffect">
                                  <p:stCondLst>
                                    <p:cond delay="0"/>
                                  </p:stCondLst>
                                  <p:childTnLst>
                                    <p:set>
                                      <p:cBhvr>
                                        <p:cTn id="127" dur="1" fill="hold">
                                          <p:stCondLst>
                                            <p:cond delay="0"/>
                                          </p:stCondLst>
                                        </p:cTn>
                                        <p:tgtEl>
                                          <p:spTgt spid="37"/>
                                        </p:tgtEl>
                                        <p:attrNameLst>
                                          <p:attrName>style.visibility</p:attrName>
                                        </p:attrNameLst>
                                      </p:cBhvr>
                                      <p:to>
                                        <p:strVal val="visible"/>
                                      </p:to>
                                    </p:set>
                                    <p:animEffect transition="in" filter="wipe(up)">
                                      <p:cBhvr>
                                        <p:cTn id="128" dur="500"/>
                                        <p:tgtEl>
                                          <p:spTgt spid="37"/>
                                        </p:tgtEl>
                                      </p:cBhvr>
                                    </p:animEffect>
                                  </p:childTnLst>
                                </p:cTn>
                              </p:par>
                            </p:childTnLst>
                          </p:cTn>
                        </p:par>
                        <p:par>
                          <p:cTn id="129" fill="hold">
                            <p:stCondLst>
                              <p:cond delay="500"/>
                            </p:stCondLst>
                            <p:childTnLst>
                              <p:par>
                                <p:cTn id="130" presetID="22" presetClass="entr" presetSubtype="1" fill="hold" grpId="0" nodeType="after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wipe(up)">
                                      <p:cBhvr>
                                        <p:cTn id="132" dur="500"/>
                                        <p:tgtEl>
                                          <p:spTgt spid="33"/>
                                        </p:tgtEl>
                                      </p:cBhvr>
                                    </p:animEffect>
                                  </p:childTnLst>
                                </p:cTn>
                              </p:par>
                            </p:childTnLst>
                          </p:cTn>
                        </p:par>
                        <p:par>
                          <p:cTn id="133" fill="hold">
                            <p:stCondLst>
                              <p:cond delay="1000"/>
                            </p:stCondLst>
                            <p:childTnLst>
                              <p:par>
                                <p:cTn id="134" presetID="22" presetClass="entr" presetSubtype="8" fill="hold" grpId="0" nodeType="afterEffect">
                                  <p:stCondLst>
                                    <p:cond delay="0"/>
                                  </p:stCondLst>
                                  <p:childTnLst>
                                    <p:set>
                                      <p:cBhvr>
                                        <p:cTn id="135" dur="1" fill="hold">
                                          <p:stCondLst>
                                            <p:cond delay="0"/>
                                          </p:stCondLst>
                                        </p:cTn>
                                        <p:tgtEl>
                                          <p:spTgt spid="40"/>
                                        </p:tgtEl>
                                        <p:attrNameLst>
                                          <p:attrName>style.visibility</p:attrName>
                                        </p:attrNameLst>
                                      </p:cBhvr>
                                      <p:to>
                                        <p:strVal val="visible"/>
                                      </p:to>
                                    </p:set>
                                    <p:animEffect transition="in" filter="wipe(left)">
                                      <p:cBhvr>
                                        <p:cTn id="136" dur="500"/>
                                        <p:tgtEl>
                                          <p:spTgt spid="40"/>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97"/>
                                        </p:tgtEl>
                                        <p:attrNameLst>
                                          <p:attrName>style.visibility</p:attrName>
                                        </p:attrNameLst>
                                      </p:cBhvr>
                                      <p:to>
                                        <p:strVal val="visible"/>
                                      </p:to>
                                    </p:set>
                                    <p:animEffect transition="in" filter="fade">
                                      <p:cBhvr>
                                        <p:cTn id="141" dur="500"/>
                                        <p:tgtEl>
                                          <p:spTgt spid="9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3"/>
                                        </p:tgtEl>
                                        <p:attrNameLst>
                                          <p:attrName>style.visibility</p:attrName>
                                        </p:attrNameLst>
                                      </p:cBhvr>
                                      <p:to>
                                        <p:strVal val="visible"/>
                                      </p:to>
                                    </p:set>
                                    <p:animEffect transition="in" filter="fade">
                                      <p:cBhvr>
                                        <p:cTn id="144" dur="500"/>
                                        <p:tgtEl>
                                          <p:spTgt spid="63"/>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62"/>
                                        </p:tgtEl>
                                        <p:attrNameLst>
                                          <p:attrName>style.visibility</p:attrName>
                                        </p:attrNameLst>
                                      </p:cBhvr>
                                      <p:to>
                                        <p:strVal val="visible"/>
                                      </p:to>
                                    </p:set>
                                    <p:animEffect transition="in" filter="fade">
                                      <p:cBhvr>
                                        <p:cTn id="147" dur="500"/>
                                        <p:tgtEl>
                                          <p:spTgt spid="62"/>
                                        </p:tgtEl>
                                      </p:cBhvr>
                                    </p:animEffect>
                                  </p:childTnLst>
                                </p:cTn>
                              </p:par>
                            </p:childTnLst>
                          </p:cTn>
                        </p:par>
                      </p:childTnLst>
                    </p:cTn>
                  </p:par>
                  <p:par>
                    <p:cTn id="148" fill="hold">
                      <p:stCondLst>
                        <p:cond delay="indefinite"/>
                      </p:stCondLst>
                      <p:childTnLst>
                        <p:par>
                          <p:cTn id="149" fill="hold">
                            <p:stCondLst>
                              <p:cond delay="0"/>
                            </p:stCondLst>
                            <p:childTnLst>
                              <p:par>
                                <p:cTn id="150" presetID="42" presetClass="path" presetSubtype="0" accel="50000" decel="50000" fill="hold" grpId="0" nodeType="clickEffect">
                                  <p:stCondLst>
                                    <p:cond delay="0"/>
                                  </p:stCondLst>
                                  <p:childTnLst>
                                    <p:animMotion origin="layout" path="M -8.33333E-7 -3.20988E-6 L 0.35764 0.53982 " pathEditMode="relative" rAng="0" ptsTypes="AA">
                                      <p:cBhvr>
                                        <p:cTn id="151" dur="2000" fill="hold"/>
                                        <p:tgtEl>
                                          <p:spTgt spid="42"/>
                                        </p:tgtEl>
                                        <p:attrNameLst>
                                          <p:attrName>ppt_x</p:attrName>
                                          <p:attrName>ppt_y</p:attrName>
                                        </p:attrNameLst>
                                      </p:cBhvr>
                                      <p:rCtr x="17882" y="26975"/>
                                    </p:animMotion>
                                  </p:childTnLst>
                                </p:cTn>
                              </p:par>
                              <p:par>
                                <p:cTn id="152" presetID="42" presetClass="path" presetSubtype="0" accel="50000" decel="50000" fill="hold" grpId="1" nodeType="withEffect">
                                  <p:stCondLst>
                                    <p:cond delay="0"/>
                                  </p:stCondLst>
                                  <p:childTnLst>
                                    <p:animMotion origin="layout" path="M -1.11111E-6 2.46914E-7 L 0.20469 0.62994 " pathEditMode="relative" rAng="0" ptsTypes="AA">
                                      <p:cBhvr>
                                        <p:cTn id="153" dur="2000" fill="hold"/>
                                        <p:tgtEl>
                                          <p:spTgt spid="41"/>
                                        </p:tgtEl>
                                        <p:attrNameLst>
                                          <p:attrName>ppt_x</p:attrName>
                                          <p:attrName>ppt_y</p:attrName>
                                        </p:attrNameLst>
                                      </p:cBhvr>
                                      <p:rCtr x="10226" y="31481"/>
                                    </p:animMotion>
                                  </p:childTnLst>
                                </p:cTn>
                              </p:par>
                              <p:par>
                                <p:cTn id="154" presetID="42" presetClass="path" presetSubtype="0" accel="50000" decel="50000" fill="hold" grpId="1" nodeType="withEffect">
                                  <p:stCondLst>
                                    <p:cond delay="0"/>
                                  </p:stCondLst>
                                  <p:childTnLst>
                                    <p:animMotion origin="layout" path="M -4.44444E-6 -2.96296E-6 L 0.35122 0.4534 " pathEditMode="relative" rAng="0" ptsTypes="AA">
                                      <p:cBhvr>
                                        <p:cTn id="155" dur="2000" fill="hold"/>
                                        <p:tgtEl>
                                          <p:spTgt spid="43"/>
                                        </p:tgtEl>
                                        <p:attrNameLst>
                                          <p:attrName>ppt_x</p:attrName>
                                          <p:attrName>ppt_y</p:attrName>
                                        </p:attrNameLst>
                                      </p:cBhvr>
                                      <p:rCtr x="17552" y="22654"/>
                                    </p:animMotion>
                                  </p:childTnLst>
                                </p:cTn>
                              </p:par>
                              <p:par>
                                <p:cTn id="156" presetID="8" presetClass="emph" presetSubtype="0" fill="hold" grpId="2" nodeType="withEffect">
                                  <p:stCondLst>
                                    <p:cond delay="0"/>
                                  </p:stCondLst>
                                  <p:childTnLst>
                                    <p:animRot by="5400000">
                                      <p:cBhvr>
                                        <p:cTn id="157" dur="2000" fill="hold"/>
                                        <p:tgtEl>
                                          <p:spTgt spid="41"/>
                                        </p:tgtEl>
                                        <p:attrNameLst>
                                          <p:attrName>r</p:attrName>
                                        </p:attrNameLst>
                                      </p:cBhvr>
                                    </p:animRot>
                                  </p:childTnLst>
                                </p:cTn>
                              </p:par>
                              <p:par>
                                <p:cTn id="158" presetID="8" presetClass="emph" presetSubtype="0" fill="hold" grpId="1" nodeType="withEffect">
                                  <p:stCondLst>
                                    <p:cond delay="0"/>
                                  </p:stCondLst>
                                  <p:childTnLst>
                                    <p:animRot by="5400000">
                                      <p:cBhvr>
                                        <p:cTn id="159" dur="2000" fill="hold"/>
                                        <p:tgtEl>
                                          <p:spTgt spid="42"/>
                                        </p:tgtEl>
                                        <p:attrNameLst>
                                          <p:attrName>r</p:attrName>
                                        </p:attrNameLst>
                                      </p:cBhvr>
                                    </p:animRot>
                                  </p:childTnLst>
                                </p:cTn>
                              </p:par>
                              <p:par>
                                <p:cTn id="160" presetID="8" presetClass="emph" presetSubtype="0" fill="hold" grpId="2" nodeType="withEffect">
                                  <p:stCondLst>
                                    <p:cond delay="0"/>
                                  </p:stCondLst>
                                  <p:childTnLst>
                                    <p:animRot by="5400000">
                                      <p:cBhvr>
                                        <p:cTn id="161" dur="2000" fill="hold"/>
                                        <p:tgtEl>
                                          <p:spTgt spid="43"/>
                                        </p:tgtEl>
                                        <p:attrNameLst>
                                          <p:attrName>r</p:attrName>
                                        </p:attrNameLst>
                                      </p:cBhvr>
                                    </p:animRot>
                                  </p:childTnLst>
                                </p:cTn>
                              </p:par>
                              <p:par>
                                <p:cTn id="162" presetID="42" presetClass="path" presetSubtype="0" accel="50000" decel="50000" fill="hold" grpId="1" nodeType="withEffect">
                                  <p:stCondLst>
                                    <p:cond delay="0"/>
                                  </p:stCondLst>
                                  <p:childTnLst>
                                    <p:animMotion origin="layout" path="M 0.02934 0.00092 L -0.08333 0.49197 " pathEditMode="relative" rAng="0" ptsTypes="AA">
                                      <p:cBhvr>
                                        <p:cTn id="163" dur="2000" fill="hold"/>
                                        <p:tgtEl>
                                          <p:spTgt spid="40"/>
                                        </p:tgtEl>
                                        <p:attrNameLst>
                                          <p:attrName>ppt_x</p:attrName>
                                          <p:attrName>ppt_y</p:attrName>
                                        </p:attrNameLst>
                                      </p:cBhvr>
                                      <p:rCtr x="-5642" y="24537"/>
                                    </p:animMotion>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124">
                                            <p:txEl>
                                              <p:pRg st="2" end="2"/>
                                            </p:txEl>
                                          </p:spTgt>
                                        </p:tgtEl>
                                        <p:attrNameLst>
                                          <p:attrName>style.visibility</p:attrName>
                                        </p:attrNameLst>
                                      </p:cBhvr>
                                      <p:to>
                                        <p:strVal val="visible"/>
                                      </p:to>
                                    </p:set>
                                    <p:animEffect transition="in" filter="fade">
                                      <p:cBhvr>
                                        <p:cTn id="168" dur="500"/>
                                        <p:tgtEl>
                                          <p:spTgt spid="124">
                                            <p:txEl>
                                              <p:pRg st="2" end="2"/>
                                            </p:txEl>
                                          </p:spTgt>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124">
                                            <p:txEl>
                                              <p:pRg st="4" end="4"/>
                                            </p:txEl>
                                          </p:spTgt>
                                        </p:tgtEl>
                                        <p:attrNameLst>
                                          <p:attrName>style.visibility</p:attrName>
                                        </p:attrNameLst>
                                      </p:cBhvr>
                                      <p:to>
                                        <p:strVal val="visible"/>
                                      </p:to>
                                    </p:set>
                                    <p:animEffect transition="in" filter="fade">
                                      <p:cBhvr>
                                        <p:cTn id="173" dur="500"/>
                                        <p:tgtEl>
                                          <p:spTgt spid="124">
                                            <p:txEl>
                                              <p:pRg st="4" end="4"/>
                                            </p:txEl>
                                          </p:spTgt>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grpId="0" nodeType="clickEffect">
                                  <p:stCondLst>
                                    <p:cond delay="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500"/>
                                        <p:tgtEl>
                                          <p:spTgt spid="61"/>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52"/>
                                        </p:tgtEl>
                                        <p:attrNameLst>
                                          <p:attrName>style.visibility</p:attrName>
                                        </p:attrNameLst>
                                      </p:cBhvr>
                                      <p:to>
                                        <p:strVal val="visible"/>
                                      </p:to>
                                    </p:set>
                                    <p:animEffect transition="in" filter="fade">
                                      <p:cBhvr>
                                        <p:cTn id="181" dur="500"/>
                                        <p:tgtEl>
                                          <p:spTgt spid="52"/>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54"/>
                                        </p:tgtEl>
                                        <p:attrNameLst>
                                          <p:attrName>style.visibility</p:attrName>
                                        </p:attrNameLst>
                                      </p:cBhvr>
                                      <p:to>
                                        <p:strVal val="visible"/>
                                      </p:to>
                                    </p:set>
                                    <p:animEffect transition="in" filter="fade">
                                      <p:cBhvr>
                                        <p:cTn id="184" dur="500"/>
                                        <p:tgtEl>
                                          <p:spTgt spid="54"/>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64"/>
                                        </p:tgtEl>
                                        <p:attrNameLst>
                                          <p:attrName>style.visibility</p:attrName>
                                        </p:attrNameLst>
                                      </p:cBhvr>
                                      <p:to>
                                        <p:strVal val="visible"/>
                                      </p:to>
                                    </p:set>
                                    <p:animEffect transition="in" filter="fade">
                                      <p:cBhvr>
                                        <p:cTn id="187" dur="500"/>
                                        <p:tgtEl>
                                          <p:spTgt spid="64"/>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2"/>
                                        </p:tgtEl>
                                        <p:attrNameLst>
                                          <p:attrName>style.visibility</p:attrName>
                                        </p:attrNameLst>
                                      </p:cBhvr>
                                      <p:to>
                                        <p:strVal val="visible"/>
                                      </p:to>
                                    </p:set>
                                    <p:animEffect transition="in" filter="fade">
                                      <p:cBhvr>
                                        <p:cTn id="190" dur="500"/>
                                        <p:tgtEl>
                                          <p:spTgt spid="22"/>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46"/>
                                        </p:tgtEl>
                                        <p:attrNameLst>
                                          <p:attrName>style.visibility</p:attrName>
                                        </p:attrNameLst>
                                      </p:cBhvr>
                                      <p:to>
                                        <p:strVal val="visible"/>
                                      </p:to>
                                    </p:set>
                                    <p:animEffect transition="in" filter="fade">
                                      <p:cBhvr>
                                        <p:cTn id="193" dur="500"/>
                                        <p:tgtEl>
                                          <p:spTgt spid="4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48"/>
                                        </p:tgtEl>
                                        <p:attrNameLst>
                                          <p:attrName>style.visibility</p:attrName>
                                        </p:attrNameLst>
                                      </p:cBhvr>
                                      <p:to>
                                        <p:strVal val="visible"/>
                                      </p:to>
                                    </p:set>
                                    <p:animEffect transition="in" filter="fade">
                                      <p:cBhvr>
                                        <p:cTn id="196" dur="500"/>
                                        <p:tgtEl>
                                          <p:spTgt spid="48"/>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4" fill="hold" nodeType="clickEffect">
                                  <p:stCondLst>
                                    <p:cond delay="0"/>
                                  </p:stCondLst>
                                  <p:childTnLst>
                                    <p:set>
                                      <p:cBhvr>
                                        <p:cTn id="200" dur="1" fill="hold">
                                          <p:stCondLst>
                                            <p:cond delay="0"/>
                                          </p:stCondLst>
                                        </p:cTn>
                                        <p:tgtEl>
                                          <p:spTgt spid="102"/>
                                        </p:tgtEl>
                                        <p:attrNameLst>
                                          <p:attrName>style.visibility</p:attrName>
                                        </p:attrNameLst>
                                      </p:cBhvr>
                                      <p:to>
                                        <p:strVal val="visible"/>
                                      </p:to>
                                    </p:set>
                                    <p:animEffect transition="in" filter="wipe(down)">
                                      <p:cBhvr>
                                        <p:cTn id="201" dur="500"/>
                                        <p:tgtEl>
                                          <p:spTgt spid="102"/>
                                        </p:tgtEl>
                                      </p:cBhvr>
                                    </p:animEffect>
                                  </p:childTnLst>
                                </p:cTn>
                              </p:par>
                              <p:par>
                                <p:cTn id="202" presetID="22" presetClass="entr" presetSubtype="4" fill="hold" nodeType="withEffect">
                                  <p:stCondLst>
                                    <p:cond delay="0"/>
                                  </p:stCondLst>
                                  <p:childTnLst>
                                    <p:set>
                                      <p:cBhvr>
                                        <p:cTn id="203" dur="1" fill="hold">
                                          <p:stCondLst>
                                            <p:cond delay="0"/>
                                          </p:stCondLst>
                                        </p:cTn>
                                        <p:tgtEl>
                                          <p:spTgt spid="107"/>
                                        </p:tgtEl>
                                        <p:attrNameLst>
                                          <p:attrName>style.visibility</p:attrName>
                                        </p:attrNameLst>
                                      </p:cBhvr>
                                      <p:to>
                                        <p:strVal val="visible"/>
                                      </p:to>
                                    </p:set>
                                    <p:animEffect transition="in" filter="wipe(down)">
                                      <p:cBhvr>
                                        <p:cTn id="204" dur="500"/>
                                        <p:tgtEl>
                                          <p:spTgt spid="107"/>
                                        </p:tgtEl>
                                      </p:cBhvr>
                                    </p:animEffect>
                                  </p:childTnLst>
                                </p:cTn>
                              </p:par>
                              <p:par>
                                <p:cTn id="205" presetID="22" presetClass="entr" presetSubtype="4" fill="hold" nodeType="withEffect">
                                  <p:stCondLst>
                                    <p:cond delay="0"/>
                                  </p:stCondLst>
                                  <p:childTnLst>
                                    <p:set>
                                      <p:cBhvr>
                                        <p:cTn id="206" dur="1" fill="hold">
                                          <p:stCondLst>
                                            <p:cond delay="0"/>
                                          </p:stCondLst>
                                        </p:cTn>
                                        <p:tgtEl>
                                          <p:spTgt spid="108"/>
                                        </p:tgtEl>
                                        <p:attrNameLst>
                                          <p:attrName>style.visibility</p:attrName>
                                        </p:attrNameLst>
                                      </p:cBhvr>
                                      <p:to>
                                        <p:strVal val="visible"/>
                                      </p:to>
                                    </p:set>
                                    <p:animEffect transition="in" filter="wipe(down)">
                                      <p:cBhvr>
                                        <p:cTn id="207" dur="500"/>
                                        <p:tgtEl>
                                          <p:spTgt spid="108"/>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58"/>
                                        </p:tgtEl>
                                        <p:attrNameLst>
                                          <p:attrName>style.visibility</p:attrName>
                                        </p:attrNameLst>
                                      </p:cBhvr>
                                      <p:to>
                                        <p:strVal val="visible"/>
                                      </p:to>
                                    </p:set>
                                    <p:animEffect transition="in" filter="wipe(left)">
                                      <p:cBhvr>
                                        <p:cTn id="212" dur="500"/>
                                        <p:tgtEl>
                                          <p:spTgt spid="58"/>
                                        </p:tgtEl>
                                      </p:cBhvr>
                                    </p:animEffect>
                                  </p:childTnLst>
                                </p:cTn>
                              </p:par>
                            </p:childTnLst>
                          </p:cTn>
                        </p:par>
                        <p:par>
                          <p:cTn id="213" fill="hold">
                            <p:stCondLst>
                              <p:cond delay="500"/>
                            </p:stCondLst>
                            <p:childTnLst>
                              <p:par>
                                <p:cTn id="214" presetID="22" presetClass="entr" presetSubtype="2" fill="hold" nodeType="afterEffect">
                                  <p:stCondLst>
                                    <p:cond delay="0"/>
                                  </p:stCondLst>
                                  <p:childTnLst>
                                    <p:set>
                                      <p:cBhvr>
                                        <p:cTn id="215" dur="1" fill="hold">
                                          <p:stCondLst>
                                            <p:cond delay="0"/>
                                          </p:stCondLst>
                                        </p:cTn>
                                        <p:tgtEl>
                                          <p:spTgt spid="56"/>
                                        </p:tgtEl>
                                        <p:attrNameLst>
                                          <p:attrName>style.visibility</p:attrName>
                                        </p:attrNameLst>
                                      </p:cBhvr>
                                      <p:to>
                                        <p:strVal val="visible"/>
                                      </p:to>
                                    </p:set>
                                    <p:animEffect transition="in" filter="wipe(right)">
                                      <p:cBhvr>
                                        <p:cTn id="216" dur="500"/>
                                        <p:tgtEl>
                                          <p:spTgt spid="56"/>
                                        </p:tgtEl>
                                      </p:cBhvr>
                                    </p:animEffect>
                                  </p:childTnLst>
                                </p:cTn>
                              </p:par>
                            </p:childTnLst>
                          </p:cTn>
                        </p:par>
                        <p:par>
                          <p:cTn id="217" fill="hold">
                            <p:stCondLst>
                              <p:cond delay="1000"/>
                            </p:stCondLst>
                            <p:childTnLst>
                              <p:par>
                                <p:cTn id="218" presetID="22" presetClass="entr" presetSubtype="2" fill="hold" grpId="0" nodeType="afterEffect">
                                  <p:stCondLst>
                                    <p:cond delay="0"/>
                                  </p:stCondLst>
                                  <p:childTnLst>
                                    <p:set>
                                      <p:cBhvr>
                                        <p:cTn id="219" dur="1" fill="hold">
                                          <p:stCondLst>
                                            <p:cond delay="0"/>
                                          </p:stCondLst>
                                        </p:cTn>
                                        <p:tgtEl>
                                          <p:spTgt spid="53"/>
                                        </p:tgtEl>
                                        <p:attrNameLst>
                                          <p:attrName>style.visibility</p:attrName>
                                        </p:attrNameLst>
                                      </p:cBhvr>
                                      <p:to>
                                        <p:strVal val="visible"/>
                                      </p:to>
                                    </p:set>
                                    <p:animEffect transition="in" filter="wipe(right)">
                                      <p:cBhvr>
                                        <p:cTn id="220" dur="500"/>
                                        <p:tgtEl>
                                          <p:spTgt spid="53"/>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65"/>
                                        </p:tgtEl>
                                        <p:attrNameLst>
                                          <p:attrName>style.visibility</p:attrName>
                                        </p:attrNameLst>
                                      </p:cBhvr>
                                      <p:to>
                                        <p:strVal val="visible"/>
                                      </p:to>
                                    </p:set>
                                    <p:animEffect transition="in" filter="fade">
                                      <p:cBhvr>
                                        <p:cTn id="225" dur="500"/>
                                        <p:tgtEl>
                                          <p:spTgt spid="65"/>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09"/>
                                        </p:tgtEl>
                                        <p:attrNameLst>
                                          <p:attrName>style.visibility</p:attrName>
                                        </p:attrNameLst>
                                      </p:cBhvr>
                                      <p:to>
                                        <p:strVal val="visible"/>
                                      </p:to>
                                    </p:set>
                                    <p:animEffect transition="in" filter="fade">
                                      <p:cBhvr>
                                        <p:cTn id="228" dur="500"/>
                                        <p:tgtEl>
                                          <p:spTgt spid="109"/>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nodeType="clickEffect">
                                  <p:stCondLst>
                                    <p:cond delay="0"/>
                                  </p:stCondLst>
                                  <p:childTnLst>
                                    <p:set>
                                      <p:cBhvr>
                                        <p:cTn id="232" dur="1" fill="hold">
                                          <p:stCondLst>
                                            <p:cond delay="0"/>
                                          </p:stCondLst>
                                        </p:cTn>
                                        <p:tgtEl>
                                          <p:spTgt spid="68"/>
                                        </p:tgtEl>
                                        <p:attrNameLst>
                                          <p:attrName>style.visibility</p:attrName>
                                        </p:attrNameLst>
                                      </p:cBhvr>
                                      <p:to>
                                        <p:strVal val="visible"/>
                                      </p:to>
                                    </p:set>
                                    <p:animEffect transition="in" filter="wipe(left)">
                                      <p:cBhvr>
                                        <p:cTn id="233" dur="500"/>
                                        <p:tgtEl>
                                          <p:spTgt spid="68"/>
                                        </p:tgtEl>
                                      </p:cBhvr>
                                    </p:animEffect>
                                  </p:childTnLst>
                                </p:cTn>
                              </p:par>
                              <p:par>
                                <p:cTn id="234" presetID="22" presetClass="entr" presetSubtype="8" fill="hold" grpId="0" nodeType="withEffect">
                                  <p:stCondLst>
                                    <p:cond delay="0"/>
                                  </p:stCondLst>
                                  <p:childTnLst>
                                    <p:set>
                                      <p:cBhvr>
                                        <p:cTn id="235" dur="1" fill="hold">
                                          <p:stCondLst>
                                            <p:cond delay="0"/>
                                          </p:stCondLst>
                                        </p:cTn>
                                        <p:tgtEl>
                                          <p:spTgt spid="112"/>
                                        </p:tgtEl>
                                        <p:attrNameLst>
                                          <p:attrName>style.visibility</p:attrName>
                                        </p:attrNameLst>
                                      </p:cBhvr>
                                      <p:to>
                                        <p:strVal val="visible"/>
                                      </p:to>
                                    </p:set>
                                    <p:animEffect transition="in" filter="wipe(left)">
                                      <p:cBhvr>
                                        <p:cTn id="236" dur="500"/>
                                        <p:tgtEl>
                                          <p:spTgt spid="112"/>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nodeType="clickEffect">
                                  <p:stCondLst>
                                    <p:cond delay="0"/>
                                  </p:stCondLst>
                                  <p:childTnLst>
                                    <p:set>
                                      <p:cBhvr>
                                        <p:cTn id="240" dur="1" fill="hold">
                                          <p:stCondLst>
                                            <p:cond delay="0"/>
                                          </p:stCondLst>
                                        </p:cTn>
                                        <p:tgtEl>
                                          <p:spTgt spid="110"/>
                                        </p:tgtEl>
                                        <p:attrNameLst>
                                          <p:attrName>style.visibility</p:attrName>
                                        </p:attrNameLst>
                                      </p:cBhvr>
                                      <p:to>
                                        <p:strVal val="visible"/>
                                      </p:to>
                                    </p:set>
                                    <p:animEffect transition="in" filter="wipe(left)">
                                      <p:cBhvr>
                                        <p:cTn id="241" dur="500"/>
                                        <p:tgtEl>
                                          <p:spTgt spid="110"/>
                                        </p:tgtEl>
                                      </p:cBhvr>
                                    </p:animEffect>
                                  </p:childTnLst>
                                </p:cTn>
                              </p:par>
                              <p:par>
                                <p:cTn id="242" presetID="22" presetClass="exit" presetSubtype="8" fill="hold" nodeType="withEffect">
                                  <p:stCondLst>
                                    <p:cond delay="0"/>
                                  </p:stCondLst>
                                  <p:childTnLst>
                                    <p:animEffect transition="out" filter="wipe(left)">
                                      <p:cBhvr>
                                        <p:cTn id="243" dur="500"/>
                                        <p:tgtEl>
                                          <p:spTgt spid="56"/>
                                        </p:tgtEl>
                                      </p:cBhvr>
                                    </p:animEffect>
                                    <p:set>
                                      <p:cBhvr>
                                        <p:cTn id="244" dur="1" fill="hold">
                                          <p:stCondLst>
                                            <p:cond delay="499"/>
                                          </p:stCondLst>
                                        </p:cTn>
                                        <p:tgtEl>
                                          <p:spTgt spid="56"/>
                                        </p:tgtEl>
                                        <p:attrNameLst>
                                          <p:attrName>style.visibility</p:attrName>
                                        </p:attrNameLst>
                                      </p:cBhvr>
                                      <p:to>
                                        <p:strVal val="hidden"/>
                                      </p:to>
                                    </p:set>
                                  </p:childTnLst>
                                </p:cTn>
                              </p:par>
                            </p:childTnLst>
                          </p:cTn>
                        </p:par>
                        <p:par>
                          <p:cTn id="245" fill="hold">
                            <p:stCondLst>
                              <p:cond delay="500"/>
                            </p:stCondLst>
                            <p:childTnLst>
                              <p:par>
                                <p:cTn id="246" presetID="22" presetClass="entr" presetSubtype="2" fill="hold" nodeType="afterEffect">
                                  <p:stCondLst>
                                    <p:cond delay="0"/>
                                  </p:stCondLst>
                                  <p:childTnLst>
                                    <p:set>
                                      <p:cBhvr>
                                        <p:cTn id="247" dur="1" fill="hold">
                                          <p:stCondLst>
                                            <p:cond delay="0"/>
                                          </p:stCondLst>
                                        </p:cTn>
                                        <p:tgtEl>
                                          <p:spTgt spid="111"/>
                                        </p:tgtEl>
                                        <p:attrNameLst>
                                          <p:attrName>style.visibility</p:attrName>
                                        </p:attrNameLst>
                                      </p:cBhvr>
                                      <p:to>
                                        <p:strVal val="visible"/>
                                      </p:to>
                                    </p:set>
                                    <p:animEffect transition="in" filter="wipe(right)">
                                      <p:cBhvr>
                                        <p:cTn id="248" dur="500"/>
                                        <p:tgtEl>
                                          <p:spTgt spid="111"/>
                                        </p:tgtEl>
                                      </p:cBhvr>
                                    </p:animEffect>
                                  </p:childTnLst>
                                </p:cTn>
                              </p:par>
                              <p:par>
                                <p:cTn id="249" presetID="22" presetClass="exit" presetSubtype="2" fill="hold" nodeType="withEffect">
                                  <p:stCondLst>
                                    <p:cond delay="0"/>
                                  </p:stCondLst>
                                  <p:childTnLst>
                                    <p:animEffect transition="out" filter="wipe(right)">
                                      <p:cBhvr>
                                        <p:cTn id="250" dur="500"/>
                                        <p:tgtEl>
                                          <p:spTgt spid="58"/>
                                        </p:tgtEl>
                                      </p:cBhvr>
                                    </p:animEffect>
                                    <p:set>
                                      <p:cBhvr>
                                        <p:cTn id="251" dur="1" fill="hold">
                                          <p:stCondLst>
                                            <p:cond delay="499"/>
                                          </p:stCondLst>
                                        </p:cTn>
                                        <p:tgtEl>
                                          <p:spTgt spid="58"/>
                                        </p:tgtEl>
                                        <p:attrNameLst>
                                          <p:attrName>style.visibility</p:attrName>
                                        </p:attrNameLst>
                                      </p:cBhvr>
                                      <p:to>
                                        <p:strVal val="hidden"/>
                                      </p:to>
                                    </p:set>
                                  </p:childTnLst>
                                </p:cTn>
                              </p:par>
                              <p:par>
                                <p:cTn id="252" presetID="22" presetClass="entr" presetSubtype="2" fill="hold" nodeType="withEffect">
                                  <p:stCondLst>
                                    <p:cond delay="0"/>
                                  </p:stCondLst>
                                  <p:childTnLst>
                                    <p:set>
                                      <p:cBhvr>
                                        <p:cTn id="253" dur="1" fill="hold">
                                          <p:stCondLst>
                                            <p:cond delay="0"/>
                                          </p:stCondLst>
                                        </p:cTn>
                                        <p:tgtEl>
                                          <p:spTgt spid="100"/>
                                        </p:tgtEl>
                                        <p:attrNameLst>
                                          <p:attrName>style.visibility</p:attrName>
                                        </p:attrNameLst>
                                      </p:cBhvr>
                                      <p:to>
                                        <p:strVal val="visible"/>
                                      </p:to>
                                    </p:set>
                                    <p:animEffect transition="in" filter="wipe(right)">
                                      <p:cBhvr>
                                        <p:cTn id="254" dur="500"/>
                                        <p:tgtEl>
                                          <p:spTgt spid="100"/>
                                        </p:tgtEl>
                                      </p:cBhvr>
                                    </p:animEffect>
                                  </p:childTnLst>
                                </p:cTn>
                              </p:par>
                            </p:childTnLst>
                          </p:cTn>
                        </p:par>
                        <p:par>
                          <p:cTn id="255" fill="hold">
                            <p:stCondLst>
                              <p:cond delay="1000"/>
                            </p:stCondLst>
                            <p:childTnLst>
                              <p:par>
                                <p:cTn id="256" presetID="22" presetClass="entr" presetSubtype="4" fill="hold" nodeType="afterEffect">
                                  <p:stCondLst>
                                    <p:cond delay="0"/>
                                  </p:stCondLst>
                                  <p:childTnLst>
                                    <p:set>
                                      <p:cBhvr>
                                        <p:cTn id="257" dur="1" fill="hold">
                                          <p:stCondLst>
                                            <p:cond delay="0"/>
                                          </p:stCondLst>
                                        </p:cTn>
                                        <p:tgtEl>
                                          <p:spTgt spid="120"/>
                                        </p:tgtEl>
                                        <p:attrNameLst>
                                          <p:attrName>style.visibility</p:attrName>
                                        </p:attrNameLst>
                                      </p:cBhvr>
                                      <p:to>
                                        <p:strVal val="visible"/>
                                      </p:to>
                                    </p:set>
                                    <p:animEffect transition="in" filter="wipe(down)">
                                      <p:cBhvr>
                                        <p:cTn id="258" dur="500"/>
                                        <p:tgtEl>
                                          <p:spTgt spid="120"/>
                                        </p:tgtEl>
                                      </p:cBhvr>
                                    </p:animEffec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nodeType="clickEffect">
                                  <p:stCondLst>
                                    <p:cond delay="0"/>
                                  </p:stCondLst>
                                  <p:childTnLst>
                                    <p:set>
                                      <p:cBhvr>
                                        <p:cTn id="262" dur="1" fill="hold">
                                          <p:stCondLst>
                                            <p:cond delay="0"/>
                                          </p:stCondLst>
                                        </p:cTn>
                                        <p:tgtEl>
                                          <p:spTgt spid="124">
                                            <p:txEl>
                                              <p:pRg st="6" end="6"/>
                                            </p:txEl>
                                          </p:spTgt>
                                        </p:tgtEl>
                                        <p:attrNameLst>
                                          <p:attrName>style.visibility</p:attrName>
                                        </p:attrNameLst>
                                      </p:cBhvr>
                                      <p:to>
                                        <p:strVal val="visible"/>
                                      </p:to>
                                    </p:set>
                                    <p:animEffect transition="in" filter="fade">
                                      <p:cBhvr>
                                        <p:cTn id="263" dur="500"/>
                                        <p:tgtEl>
                                          <p:spTgt spid="12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8" grpId="0" animBg="1"/>
      <p:bldP spid="90" grpId="0" animBg="1"/>
      <p:bldP spid="93" grpId="0"/>
      <p:bldP spid="94" grpId="0"/>
      <p:bldP spid="64" grpId="0" animBg="1"/>
      <p:bldP spid="63"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2" grpId="0" animBg="1"/>
      <p:bldP spid="33" grpId="0"/>
      <p:bldP spid="34" grpId="0"/>
      <p:bldP spid="38" grpId="0"/>
      <p:bldP spid="39" grpId="0"/>
      <p:bldP spid="40" grpId="0" animBg="1"/>
      <p:bldP spid="40" grpId="1" animBg="1"/>
      <p:bldP spid="41" grpId="0" animBg="1"/>
      <p:bldP spid="41" grpId="1" animBg="1"/>
      <p:bldP spid="41" grpId="2" animBg="1"/>
      <p:bldP spid="42" grpId="0" animBg="1"/>
      <p:bldP spid="42" grpId="1" animBg="1"/>
      <p:bldP spid="42" grpId="2" animBg="1"/>
      <p:bldP spid="43" grpId="0" animBg="1"/>
      <p:bldP spid="43" grpId="1" animBg="1"/>
      <p:bldP spid="43" grpId="2" animBg="1"/>
      <p:bldP spid="46" grpId="0" animBg="1"/>
      <p:bldP spid="48" grpId="0" animBg="1"/>
      <p:bldP spid="52" grpId="0" animBg="1"/>
      <p:bldP spid="53" grpId="0" animBg="1"/>
      <p:bldP spid="54" grpId="0" animBg="1"/>
      <p:bldP spid="61" grpId="0"/>
      <p:bldP spid="62" grpId="0"/>
      <p:bldP spid="65" grpId="0" animBg="1"/>
      <p:bldP spid="97" grpId="0" animBg="1"/>
      <p:bldP spid="109" grpId="0"/>
      <p:bldP spid="1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25BC4885-3C73-4AB1-BF60-E1A030F011B7}"/>
              </a:ext>
            </a:extLst>
          </p:cNvPr>
          <p:cNvSpPr>
            <a:spLocks noGrp="1"/>
          </p:cNvSpPr>
          <p:nvPr>
            <p:ph sz="quarter" idx="10"/>
          </p:nvPr>
        </p:nvSpPr>
        <p:spPr>
          <a:xfrm>
            <a:off x="584201" y="1435100"/>
            <a:ext cx="11018839" cy="2499146"/>
          </a:xfrm>
        </p:spPr>
        <p:txBody>
          <a:bodyPr/>
          <a:lstStyle/>
          <a:p>
            <a:r>
              <a:rPr lang="en-US" dirty="0"/>
              <a:t>Gen4</a:t>
            </a:r>
          </a:p>
          <a:p>
            <a:r>
              <a:rPr lang="en-US" dirty="0"/>
              <a:t>Gen5</a:t>
            </a:r>
          </a:p>
          <a:p>
            <a:r>
              <a:rPr lang="en-US" dirty="0"/>
              <a:t>Fsv2-series (compute optimized)</a:t>
            </a:r>
          </a:p>
          <a:p>
            <a:r>
              <a:rPr lang="en-US" dirty="0"/>
              <a:t>M-series (memory optimized)</a:t>
            </a:r>
          </a:p>
          <a:p>
            <a:r>
              <a:rPr lang="en-US" dirty="0"/>
              <a:t>?</a:t>
            </a:r>
          </a:p>
        </p:txBody>
      </p:sp>
    </p:spTree>
    <p:extLst>
      <p:ext uri="{BB962C8B-B14F-4D97-AF65-F5344CB8AC3E}">
        <p14:creationId xmlns:p14="http://schemas.microsoft.com/office/powerpoint/2010/main" val="18543104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Networking options</a:t>
            </a:r>
          </a:p>
        </p:txBody>
      </p:sp>
      <p:sp>
        <p:nvSpPr>
          <p:cNvPr id="3" name="Content Placeholder 2">
            <a:extLst>
              <a:ext uri="{FF2B5EF4-FFF2-40B4-BE49-F238E27FC236}">
                <a16:creationId xmlns:a16="http://schemas.microsoft.com/office/drawing/2014/main" id="{25BC4885-3C73-4AB1-BF60-E1A030F011B7}"/>
              </a:ext>
            </a:extLst>
          </p:cNvPr>
          <p:cNvSpPr>
            <a:spLocks noGrp="1"/>
          </p:cNvSpPr>
          <p:nvPr>
            <p:ph sz="quarter" idx="10"/>
          </p:nvPr>
        </p:nvSpPr>
        <p:spPr>
          <a:xfrm>
            <a:off x="584201" y="1435100"/>
            <a:ext cx="11018839" cy="2499146"/>
          </a:xfrm>
        </p:spPr>
        <p:txBody>
          <a:bodyPr/>
          <a:lstStyle/>
          <a:p>
            <a:r>
              <a:rPr lang="en-US" dirty="0"/>
              <a:t>Defaults</a:t>
            </a:r>
          </a:p>
          <a:p>
            <a:r>
              <a:rPr lang="en-US" dirty="0"/>
              <a:t>Azure SQL DB vs MI</a:t>
            </a:r>
          </a:p>
          <a:p>
            <a:r>
              <a:rPr lang="en-US" dirty="0"/>
              <a:t>Public vs. private endpoints</a:t>
            </a:r>
          </a:p>
          <a:p>
            <a:r>
              <a:rPr lang="en-US" dirty="0"/>
              <a:t>Proxy vs. redirect</a:t>
            </a:r>
          </a:p>
          <a:p>
            <a:endParaRPr lang="en-US" dirty="0"/>
          </a:p>
        </p:txBody>
      </p:sp>
    </p:spTree>
    <p:extLst>
      <p:ext uri="{BB962C8B-B14F-4D97-AF65-F5344CB8AC3E}">
        <p14:creationId xmlns:p14="http://schemas.microsoft.com/office/powerpoint/2010/main" val="31254216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1317284"/>
          </a:xfrm>
        </p:spPr>
        <p:txBody>
          <a:bodyPr/>
          <a:lstStyle/>
          <a:p>
            <a:r>
              <a:rPr lang="en-US" dirty="0"/>
              <a:t>Samples during deployment / how / why</a:t>
            </a:r>
          </a:p>
          <a:p>
            <a:r>
              <a:rPr lang="en-US" dirty="0"/>
              <a:t>Brief overview of the different samples</a:t>
            </a:r>
          </a:p>
          <a:p>
            <a:pPr lvl="1"/>
            <a:r>
              <a:rPr lang="en-US" dirty="0" err="1"/>
              <a:t>AdventureWorksLT</a:t>
            </a:r>
            <a:r>
              <a:rPr lang="en-US" dirty="0"/>
              <a:t> vs </a:t>
            </a:r>
            <a:r>
              <a:rPr lang="en-US" dirty="0" err="1"/>
              <a:t>WideWorldImportersStd</a:t>
            </a:r>
            <a:r>
              <a:rPr lang="en-US" dirty="0"/>
              <a:t> vs </a:t>
            </a:r>
            <a:r>
              <a:rPr lang="en-US" dirty="0" err="1"/>
              <a:t>WideWorldImportersFull</a:t>
            </a:r>
            <a:endParaRPr lang="en-US" dirty="0"/>
          </a:p>
        </p:txBody>
      </p:sp>
    </p:spTree>
    <p:extLst>
      <p:ext uri="{BB962C8B-B14F-4D97-AF65-F5344CB8AC3E}">
        <p14:creationId xmlns:p14="http://schemas.microsoft.com/office/powerpoint/2010/main" val="3664758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Collation</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3828740"/>
          </a:xfrm>
        </p:spPr>
        <p:txBody>
          <a:bodyPr/>
          <a:lstStyle/>
          <a:p>
            <a:r>
              <a:rPr lang="en-US" dirty="0"/>
              <a:t>Sorting rules, case and accent sensitivity</a:t>
            </a:r>
          </a:p>
          <a:p>
            <a:r>
              <a:rPr lang="en-US" dirty="0"/>
              <a:t>Default and most common: </a:t>
            </a:r>
            <a:r>
              <a:rPr lang="it-IT" dirty="0">
                <a:solidFill>
                  <a:schemeClr val="accent1"/>
                </a:solidFill>
                <a:latin typeface="Lucida Console" panose="020B0609040504020204" pitchFamily="49" charset="0"/>
              </a:rPr>
              <a:t>SQL_Latin1_General_CP1_CI_AS</a:t>
            </a:r>
          </a:p>
          <a:p>
            <a:pPr lvl="1"/>
            <a:r>
              <a:rPr lang="it-IT" dirty="0">
                <a:solidFill>
                  <a:schemeClr val="accent1"/>
                </a:solidFill>
                <a:latin typeface="Lucida Console" panose="020B0609040504020204" pitchFamily="49" charset="0"/>
              </a:rPr>
              <a:t>SQL</a:t>
            </a:r>
          </a:p>
          <a:p>
            <a:pPr lvl="1"/>
            <a:r>
              <a:rPr lang="it-IT" dirty="0">
                <a:solidFill>
                  <a:schemeClr val="accent1"/>
                </a:solidFill>
                <a:latin typeface="Lucida Console" panose="020B0609040504020204" pitchFamily="49" charset="0"/>
              </a:rPr>
              <a:t>Latin1_General</a:t>
            </a:r>
          </a:p>
          <a:p>
            <a:pPr lvl="1"/>
            <a:r>
              <a:rPr lang="it-IT" dirty="0">
                <a:solidFill>
                  <a:schemeClr val="accent1"/>
                </a:solidFill>
                <a:latin typeface="Lucida Console" panose="020B0609040504020204" pitchFamily="49" charset="0"/>
              </a:rPr>
              <a:t>CP1</a:t>
            </a:r>
          </a:p>
          <a:p>
            <a:pPr lvl="1"/>
            <a:r>
              <a:rPr lang="it-IT" dirty="0">
                <a:solidFill>
                  <a:schemeClr val="accent1"/>
                </a:solidFill>
                <a:latin typeface="Lucida Console" panose="020B0609040504020204" pitchFamily="49" charset="0"/>
              </a:rPr>
              <a:t>CI</a:t>
            </a:r>
          </a:p>
          <a:p>
            <a:pPr lvl="1"/>
            <a:r>
              <a:rPr lang="it-IT" dirty="0">
                <a:solidFill>
                  <a:schemeClr val="accent1"/>
                </a:solidFill>
                <a:latin typeface="Lucida Console" panose="020B0609040504020204" pitchFamily="49" charset="0"/>
              </a:rPr>
              <a:t>AS</a:t>
            </a:r>
            <a:endParaRPr lang="en-US" dirty="0"/>
          </a:p>
          <a:p>
            <a:r>
              <a:rPr lang="en-US" dirty="0"/>
              <a:t>Only server collation selection for Azure SQL MI</a:t>
            </a:r>
          </a:p>
          <a:p>
            <a:r>
              <a:rPr lang="en-US" dirty="0"/>
              <a:t>Other options: UTF-8, widths, etc.</a:t>
            </a:r>
          </a:p>
        </p:txBody>
      </p:sp>
    </p:spTree>
    <p:extLst>
      <p:ext uri="{BB962C8B-B14F-4D97-AF65-F5344CB8AC3E}">
        <p14:creationId xmlns:p14="http://schemas.microsoft.com/office/powerpoint/2010/main" val="50484921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Time zone</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1465016"/>
          </a:xfrm>
        </p:spPr>
        <p:txBody>
          <a:bodyPr/>
          <a:lstStyle/>
          <a:p>
            <a:r>
              <a:rPr lang="en-US" dirty="0"/>
              <a:t>Managed instance only</a:t>
            </a:r>
          </a:p>
          <a:p>
            <a:r>
              <a:rPr lang="en-US" dirty="0"/>
              <a:t>At deployment only</a:t>
            </a:r>
          </a:p>
          <a:p>
            <a:r>
              <a:rPr lang="en-US" dirty="0"/>
              <a:t>Why?</a:t>
            </a:r>
          </a:p>
        </p:txBody>
      </p:sp>
    </p:spTree>
    <p:extLst>
      <p:ext uri="{BB962C8B-B14F-4D97-AF65-F5344CB8AC3E}">
        <p14:creationId xmlns:p14="http://schemas.microsoft.com/office/powerpoint/2010/main" val="22614963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Advanced Data Security (ADS)</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947952"/>
          </a:xfrm>
        </p:spPr>
        <p:txBody>
          <a:bodyPr/>
          <a:lstStyle/>
          <a:p>
            <a:r>
              <a:rPr lang="en-US" dirty="0"/>
              <a:t>MI vs DB</a:t>
            </a:r>
          </a:p>
          <a:p>
            <a:r>
              <a:rPr lang="en-US" dirty="0"/>
              <a:t>Free trial</a:t>
            </a:r>
          </a:p>
        </p:txBody>
      </p:sp>
    </p:spTree>
    <p:extLst>
      <p:ext uri="{BB962C8B-B14F-4D97-AF65-F5344CB8AC3E}">
        <p14:creationId xmlns:p14="http://schemas.microsoft.com/office/powerpoint/2010/main" val="10618682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Terms and Privacy</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430887"/>
          </a:xfrm>
        </p:spPr>
        <p:txBody>
          <a:bodyPr/>
          <a:lstStyle/>
          <a:p>
            <a:r>
              <a:rPr lang="en-US" dirty="0"/>
              <a:t>Similar to SQL Server EULA</a:t>
            </a:r>
          </a:p>
        </p:txBody>
      </p:sp>
    </p:spTree>
    <p:extLst>
      <p:ext uri="{BB962C8B-B14F-4D97-AF65-F5344CB8AC3E}">
        <p14:creationId xmlns:p14="http://schemas.microsoft.com/office/powerpoint/2010/main" val="38523082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00 – Prerequisites</a:t>
            </a:r>
            <a:endParaRPr lang="en-US" sz="2000" spc="0" dirty="0">
              <a:solidFill>
                <a:schemeClr val="tx1"/>
              </a:solidFill>
            </a:endParaRPr>
          </a:p>
        </p:txBody>
      </p:sp>
    </p:spTree>
    <p:extLst>
      <p:ext uri="{BB962C8B-B14F-4D97-AF65-F5344CB8AC3E}">
        <p14:creationId xmlns:p14="http://schemas.microsoft.com/office/powerpoint/2010/main" val="205289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Verify Deployment</a:t>
            </a:r>
          </a:p>
        </p:txBody>
      </p:sp>
      <p:graphicFrame>
        <p:nvGraphicFramePr>
          <p:cNvPr id="4" name="Content Placeholder 3">
            <a:extLst>
              <a:ext uri="{FF2B5EF4-FFF2-40B4-BE49-F238E27FC236}">
                <a16:creationId xmlns:a16="http://schemas.microsoft.com/office/drawing/2014/main" id="{684C41BB-7CD6-4521-8715-351CA62D69EC}"/>
              </a:ext>
            </a:extLst>
          </p:cNvPr>
          <p:cNvGraphicFramePr>
            <a:graphicFrameLocks noGrp="1"/>
          </p:cNvGraphicFramePr>
          <p:nvPr>
            <p:ph sz="quarter" idx="10"/>
            <p:extLst>
              <p:ext uri="{D42A27DB-BD31-4B8C-83A1-F6EECF244321}">
                <p14:modId xmlns:p14="http://schemas.microsoft.com/office/powerpoint/2010/main" val="1099153197"/>
              </p:ext>
            </p:extLst>
          </p:nvPr>
        </p:nvGraphicFramePr>
        <p:xfrm>
          <a:off x="584199" y="1435099"/>
          <a:ext cx="11236325" cy="4965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66736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D3535-6DB5-4D9E-AA56-03615354DE03}"/>
              </a:ext>
            </a:extLst>
          </p:cNvPr>
          <p:cNvSpPr>
            <a:spLocks noGrp="1"/>
          </p:cNvSpPr>
          <p:nvPr>
            <p:ph type="title"/>
          </p:nvPr>
        </p:nvSpPr>
        <p:spPr/>
        <p:txBody>
          <a:bodyPr/>
          <a:lstStyle/>
          <a:p>
            <a:r>
              <a:rPr lang="en-US" dirty="0"/>
              <a:t>Initial connect</a:t>
            </a:r>
          </a:p>
        </p:txBody>
      </p:sp>
      <p:sp>
        <p:nvSpPr>
          <p:cNvPr id="3" name="Content Placeholder 2">
            <a:extLst>
              <a:ext uri="{FF2B5EF4-FFF2-40B4-BE49-F238E27FC236}">
                <a16:creationId xmlns:a16="http://schemas.microsoft.com/office/drawing/2014/main" id="{6252C1D2-45DD-4C68-829C-0B9191A4D00C}"/>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30112798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65FF-068F-43B9-B231-CB690CD338E1}"/>
              </a:ext>
            </a:extLst>
          </p:cNvPr>
          <p:cNvSpPr>
            <a:spLocks noGrp="1"/>
          </p:cNvSpPr>
          <p:nvPr>
            <p:ph type="title"/>
          </p:nvPr>
        </p:nvSpPr>
        <p:spPr/>
        <p:txBody>
          <a:bodyPr/>
          <a:lstStyle/>
          <a:p>
            <a:r>
              <a:rPr lang="en-US" dirty="0"/>
              <a:t>Verify deployment queries</a:t>
            </a:r>
          </a:p>
        </p:txBody>
      </p:sp>
      <p:sp>
        <p:nvSpPr>
          <p:cNvPr id="3" name="Content Placeholder 2">
            <a:extLst>
              <a:ext uri="{FF2B5EF4-FFF2-40B4-BE49-F238E27FC236}">
                <a16:creationId xmlns:a16="http://schemas.microsoft.com/office/drawing/2014/main" id="{03DD87D5-8D2B-4A9D-9369-F68E722C00DD}"/>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12777482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 and Configure Azure SQL</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Deployment methods</a:t>
            </a:r>
          </a:p>
          <a:p>
            <a:pPr marL="457200" indent="-457200">
              <a:buFont typeface="Arial" panose="020B0604020202020204" pitchFamily="34" charset="0"/>
              <a:buChar char="•"/>
            </a:pPr>
            <a:r>
              <a:rPr lang="en-US" dirty="0"/>
              <a:t>Configuration choices during deployment</a:t>
            </a:r>
          </a:p>
          <a:p>
            <a:pPr marL="457200" indent="-457200">
              <a:buFont typeface="Arial" panose="020B0604020202020204" pitchFamily="34" charset="0"/>
              <a:buChar char="•"/>
            </a:pPr>
            <a:r>
              <a:rPr lang="en-US" dirty="0"/>
              <a:t>Verify deployment</a:t>
            </a:r>
          </a:p>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a:p>
            <a:pPr marL="457200" indent="-457200">
              <a:buFont typeface="Arial" panose="020B0604020202020204" pitchFamily="34" charset="0"/>
              <a:buChar char="•"/>
            </a:pPr>
            <a:r>
              <a:rPr lang="en-US" dirty="0"/>
              <a:t>Migrate from legacy SQL Server</a:t>
            </a:r>
          </a:p>
        </p:txBody>
      </p:sp>
      <p:pic>
        <p:nvPicPr>
          <p:cNvPr id="5" name="Graphic 4" descr="Checkmark">
            <a:extLst>
              <a:ext uri="{FF2B5EF4-FFF2-40B4-BE49-F238E27FC236}">
                <a16:creationId xmlns:a16="http://schemas.microsoft.com/office/drawing/2014/main" id="{79AB8A75-FC50-4910-86B7-9511D3FAF4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205" y="1270897"/>
            <a:ext cx="672370" cy="672370"/>
          </a:xfrm>
          <a:prstGeom prst="rect">
            <a:avLst/>
          </a:prstGeom>
        </p:spPr>
      </p:pic>
      <p:pic>
        <p:nvPicPr>
          <p:cNvPr id="6" name="Graphic 5" descr="Checkmark">
            <a:extLst>
              <a:ext uri="{FF2B5EF4-FFF2-40B4-BE49-F238E27FC236}">
                <a16:creationId xmlns:a16="http://schemas.microsoft.com/office/drawing/2014/main" id="{63203943-AEA3-43A6-A80A-D100955C71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1779390"/>
            <a:ext cx="672370" cy="672370"/>
          </a:xfrm>
          <a:prstGeom prst="rect">
            <a:avLst/>
          </a:prstGeom>
        </p:spPr>
      </p:pic>
      <p:pic>
        <p:nvPicPr>
          <p:cNvPr id="7" name="Graphic 6" descr="Checkmark">
            <a:extLst>
              <a:ext uri="{FF2B5EF4-FFF2-40B4-BE49-F238E27FC236}">
                <a16:creationId xmlns:a16="http://schemas.microsoft.com/office/drawing/2014/main" id="{1B4E7325-6F75-49A6-AD36-CDE183C0B3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2287882"/>
            <a:ext cx="672370" cy="672370"/>
          </a:xfrm>
          <a:prstGeom prst="rect">
            <a:avLst/>
          </a:prstGeom>
        </p:spPr>
      </p:pic>
    </p:spTree>
    <p:extLst>
      <p:ext uri="{BB962C8B-B14F-4D97-AF65-F5344CB8AC3E}">
        <p14:creationId xmlns:p14="http://schemas.microsoft.com/office/powerpoint/2010/main" val="31880372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7021-0A74-4289-A14B-ECDA15C6828E}"/>
              </a:ext>
            </a:extLst>
          </p:cNvPr>
          <p:cNvSpPr>
            <a:spLocks noGrp="1"/>
          </p:cNvSpPr>
          <p:nvPr>
            <p:ph type="title"/>
          </p:nvPr>
        </p:nvSpPr>
        <p:spPr/>
        <p:txBody>
          <a:bodyPr/>
          <a:lstStyle/>
          <a:p>
            <a:r>
              <a:rPr lang="en-US" dirty="0"/>
              <a:t>Activity 1.1???</a:t>
            </a:r>
          </a:p>
        </p:txBody>
      </p:sp>
      <p:sp>
        <p:nvSpPr>
          <p:cNvPr id="3" name="Text Placeholder 2">
            <a:extLst>
              <a:ext uri="{FF2B5EF4-FFF2-40B4-BE49-F238E27FC236}">
                <a16:creationId xmlns:a16="http://schemas.microsoft.com/office/drawing/2014/main" id="{E443A708-1A6A-4E8B-8412-06A294D32547}"/>
              </a:ext>
            </a:extLst>
          </p:cNvPr>
          <p:cNvSpPr>
            <a:spLocks noGrp="1"/>
          </p:cNvSpPr>
          <p:nvPr>
            <p:ph type="body" sz="quarter" idx="10"/>
          </p:nvPr>
        </p:nvSpPr>
        <p:spPr>
          <a:xfrm>
            <a:off x="586390" y="1434370"/>
            <a:ext cx="11018520" cy="430887"/>
          </a:xfrm>
        </p:spPr>
        <p:txBody>
          <a:bodyPr/>
          <a:lstStyle/>
          <a:p>
            <a:r>
              <a:rPr lang="en-US" dirty="0"/>
              <a:t>Deploy Azure SQL Database</a:t>
            </a:r>
          </a:p>
        </p:txBody>
      </p:sp>
    </p:spTree>
    <p:extLst>
      <p:ext uri="{BB962C8B-B14F-4D97-AF65-F5344CB8AC3E}">
        <p14:creationId xmlns:p14="http://schemas.microsoft.com/office/powerpoint/2010/main" val="415813080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3BC6-804A-4F58-B607-70A011343A7B}"/>
              </a:ext>
            </a:extLst>
          </p:cNvPr>
          <p:cNvSpPr>
            <a:spLocks noGrp="1"/>
          </p:cNvSpPr>
          <p:nvPr>
            <p:ph type="title"/>
          </p:nvPr>
        </p:nvSpPr>
        <p:spPr>
          <a:xfrm>
            <a:off x="588263" y="457200"/>
            <a:ext cx="11018520" cy="553998"/>
          </a:xfrm>
        </p:spPr>
        <p:txBody>
          <a:bodyPr/>
          <a:lstStyle/>
          <a:p>
            <a:r>
              <a:rPr lang="en-US" dirty="0"/>
              <a:t>Determine what features exist</a:t>
            </a:r>
          </a:p>
        </p:txBody>
      </p:sp>
      <p:sp>
        <p:nvSpPr>
          <p:cNvPr id="3" name="Text Placeholder 2">
            <a:extLst>
              <a:ext uri="{FF2B5EF4-FFF2-40B4-BE49-F238E27FC236}">
                <a16:creationId xmlns:a16="http://schemas.microsoft.com/office/drawing/2014/main" id="{428625AC-A23D-4FFC-ABF0-CB7F9F6F34C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280529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Configure SQL Server</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637204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Deploy databases</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9431278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Configure databases</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0117623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Load data</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759999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01 – Introduction to Azure SQL</a:t>
            </a:r>
            <a:endParaRPr lang="en-US" sz="2000" spc="0" dirty="0">
              <a:solidFill>
                <a:schemeClr val="tx1"/>
              </a:solidFill>
            </a:endParaRPr>
          </a:p>
        </p:txBody>
      </p:sp>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Migrate from legacy SQL Server</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417375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 and Configure Azure SQL</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Deployment methods</a:t>
            </a:r>
          </a:p>
          <a:p>
            <a:pPr marL="457200" indent="-457200">
              <a:buFont typeface="Arial" panose="020B0604020202020204" pitchFamily="34" charset="0"/>
              <a:buChar char="•"/>
            </a:pPr>
            <a:r>
              <a:rPr lang="en-US" dirty="0"/>
              <a:t>Configuration choices during deployment</a:t>
            </a:r>
          </a:p>
          <a:p>
            <a:pPr marL="457200" indent="-457200">
              <a:buFont typeface="Arial" panose="020B0604020202020204" pitchFamily="34" charset="0"/>
              <a:buChar char="•"/>
            </a:pPr>
            <a:r>
              <a:rPr lang="en-US" dirty="0"/>
              <a:t>Verify deployment</a:t>
            </a:r>
          </a:p>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a:p>
            <a:pPr marL="457200" indent="-457200">
              <a:buFont typeface="Arial" panose="020B0604020202020204" pitchFamily="34" charset="0"/>
              <a:buChar char="•"/>
            </a:pPr>
            <a:r>
              <a:rPr lang="en-US" dirty="0"/>
              <a:t>Migrate from legacy SQL Server</a:t>
            </a:r>
          </a:p>
        </p:txBody>
      </p:sp>
      <p:pic>
        <p:nvPicPr>
          <p:cNvPr id="5" name="Graphic 4" descr="Checkmark">
            <a:extLst>
              <a:ext uri="{FF2B5EF4-FFF2-40B4-BE49-F238E27FC236}">
                <a16:creationId xmlns:a16="http://schemas.microsoft.com/office/drawing/2014/main" id="{79AB8A75-FC50-4910-86B7-9511D3FAF4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205" y="1270897"/>
            <a:ext cx="672370" cy="672370"/>
          </a:xfrm>
          <a:prstGeom prst="rect">
            <a:avLst/>
          </a:prstGeom>
        </p:spPr>
      </p:pic>
      <p:pic>
        <p:nvPicPr>
          <p:cNvPr id="6" name="Graphic 5" descr="Checkmark">
            <a:extLst>
              <a:ext uri="{FF2B5EF4-FFF2-40B4-BE49-F238E27FC236}">
                <a16:creationId xmlns:a16="http://schemas.microsoft.com/office/drawing/2014/main" id="{63203943-AEA3-43A6-A80A-D100955C71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1782844"/>
            <a:ext cx="672370" cy="672370"/>
          </a:xfrm>
          <a:prstGeom prst="rect">
            <a:avLst/>
          </a:prstGeom>
        </p:spPr>
      </p:pic>
      <p:pic>
        <p:nvPicPr>
          <p:cNvPr id="7" name="Graphic 6" descr="Checkmark">
            <a:extLst>
              <a:ext uri="{FF2B5EF4-FFF2-40B4-BE49-F238E27FC236}">
                <a16:creationId xmlns:a16="http://schemas.microsoft.com/office/drawing/2014/main" id="{1B4E7325-6F75-49A6-AD36-CDE183C0B3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2297602"/>
            <a:ext cx="672370" cy="672370"/>
          </a:xfrm>
          <a:prstGeom prst="rect">
            <a:avLst/>
          </a:prstGeom>
        </p:spPr>
      </p:pic>
      <p:pic>
        <p:nvPicPr>
          <p:cNvPr id="8" name="Graphic 7" descr="Checkmark">
            <a:extLst>
              <a:ext uri="{FF2B5EF4-FFF2-40B4-BE49-F238E27FC236}">
                <a16:creationId xmlns:a16="http://schemas.microsoft.com/office/drawing/2014/main" id="{F9CDE50E-4745-4CAC-91C4-378155279B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2817543"/>
            <a:ext cx="672370" cy="672370"/>
          </a:xfrm>
          <a:prstGeom prst="rect">
            <a:avLst/>
          </a:prstGeom>
        </p:spPr>
      </p:pic>
      <p:pic>
        <p:nvPicPr>
          <p:cNvPr id="9" name="Graphic 8" descr="Checkmark">
            <a:extLst>
              <a:ext uri="{FF2B5EF4-FFF2-40B4-BE49-F238E27FC236}">
                <a16:creationId xmlns:a16="http://schemas.microsoft.com/office/drawing/2014/main" id="{7C411248-55CC-4CF2-A991-493AC45587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3316015"/>
            <a:ext cx="672370" cy="672370"/>
          </a:xfrm>
          <a:prstGeom prst="rect">
            <a:avLst/>
          </a:prstGeom>
        </p:spPr>
      </p:pic>
      <p:pic>
        <p:nvPicPr>
          <p:cNvPr id="10" name="Graphic 9" descr="Checkmark">
            <a:extLst>
              <a:ext uri="{FF2B5EF4-FFF2-40B4-BE49-F238E27FC236}">
                <a16:creationId xmlns:a16="http://schemas.microsoft.com/office/drawing/2014/main" id="{89E80F39-57F9-4122-BBEF-C017A75D57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3832794"/>
            <a:ext cx="672370" cy="672370"/>
          </a:xfrm>
          <a:prstGeom prst="rect">
            <a:avLst/>
          </a:prstGeom>
        </p:spPr>
      </p:pic>
      <p:pic>
        <p:nvPicPr>
          <p:cNvPr id="11" name="Graphic 10" descr="Checkmark">
            <a:extLst>
              <a:ext uri="{FF2B5EF4-FFF2-40B4-BE49-F238E27FC236}">
                <a16:creationId xmlns:a16="http://schemas.microsoft.com/office/drawing/2014/main" id="{822D05C6-336E-44AA-B965-51E82A726D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4334726"/>
            <a:ext cx="672370" cy="672370"/>
          </a:xfrm>
          <a:prstGeom prst="rect">
            <a:avLst/>
          </a:prstGeom>
        </p:spPr>
      </p:pic>
      <p:pic>
        <p:nvPicPr>
          <p:cNvPr id="12" name="Graphic 11" descr="Checkmark">
            <a:extLst>
              <a:ext uri="{FF2B5EF4-FFF2-40B4-BE49-F238E27FC236}">
                <a16:creationId xmlns:a16="http://schemas.microsoft.com/office/drawing/2014/main" id="{F3EC355E-3E4A-42CD-97F7-923D3514E3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4851505"/>
            <a:ext cx="672370" cy="672370"/>
          </a:xfrm>
          <a:prstGeom prst="rect">
            <a:avLst/>
          </a:prstGeom>
        </p:spPr>
      </p:pic>
      <p:pic>
        <p:nvPicPr>
          <p:cNvPr id="13" name="Graphic 12" descr="Checkmark">
            <a:extLst>
              <a:ext uri="{FF2B5EF4-FFF2-40B4-BE49-F238E27FC236}">
                <a16:creationId xmlns:a16="http://schemas.microsoft.com/office/drawing/2014/main" id="{FB5B1503-1DD5-4FD6-A210-B2FB844708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5353437"/>
            <a:ext cx="672370" cy="672370"/>
          </a:xfrm>
          <a:prstGeom prst="rect">
            <a:avLst/>
          </a:prstGeom>
        </p:spPr>
      </p:pic>
    </p:spTree>
    <p:extLst>
      <p:ext uri="{BB962C8B-B14F-4D97-AF65-F5344CB8AC3E}">
        <p14:creationId xmlns:p14="http://schemas.microsoft.com/office/powerpoint/2010/main" val="17031218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7021-0A74-4289-A14B-ECDA15C6828E}"/>
              </a:ext>
            </a:extLst>
          </p:cNvPr>
          <p:cNvSpPr>
            <a:spLocks noGrp="1"/>
          </p:cNvSpPr>
          <p:nvPr>
            <p:ph type="title"/>
          </p:nvPr>
        </p:nvSpPr>
        <p:spPr/>
        <p:txBody>
          <a:bodyPr/>
          <a:lstStyle/>
          <a:p>
            <a:r>
              <a:rPr lang="en-US" dirty="0"/>
              <a:t>Activity 1.2???</a:t>
            </a:r>
          </a:p>
        </p:txBody>
      </p:sp>
      <p:sp>
        <p:nvSpPr>
          <p:cNvPr id="3" name="Text Placeholder 2">
            <a:extLst>
              <a:ext uri="{FF2B5EF4-FFF2-40B4-BE49-F238E27FC236}">
                <a16:creationId xmlns:a16="http://schemas.microsoft.com/office/drawing/2014/main" id="{E443A708-1A6A-4E8B-8412-06A294D32547}"/>
              </a:ext>
            </a:extLst>
          </p:cNvPr>
          <p:cNvSpPr>
            <a:spLocks noGrp="1"/>
          </p:cNvSpPr>
          <p:nvPr>
            <p:ph type="body" sz="quarter" idx="10"/>
          </p:nvPr>
        </p:nvSpPr>
        <p:spPr>
          <a:xfrm>
            <a:off x="586390" y="1434370"/>
            <a:ext cx="11018520" cy="2499146"/>
          </a:xfrm>
        </p:spPr>
        <p:txBody>
          <a:bodyPr/>
          <a:lstStyle/>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p:txBody>
      </p:sp>
    </p:spTree>
    <p:extLst>
      <p:ext uri="{BB962C8B-B14F-4D97-AF65-F5344CB8AC3E}">
        <p14:creationId xmlns:p14="http://schemas.microsoft.com/office/powerpoint/2010/main" val="866922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7021-0A74-4289-A14B-ECDA15C6828E}"/>
              </a:ext>
            </a:extLst>
          </p:cNvPr>
          <p:cNvSpPr>
            <a:spLocks noGrp="1"/>
          </p:cNvSpPr>
          <p:nvPr>
            <p:ph type="title"/>
          </p:nvPr>
        </p:nvSpPr>
        <p:spPr/>
        <p:txBody>
          <a:bodyPr/>
          <a:lstStyle/>
          <a:p>
            <a:r>
              <a:rPr lang="en-US" dirty="0"/>
              <a:t>FAQs</a:t>
            </a:r>
          </a:p>
        </p:txBody>
      </p:sp>
      <p:sp>
        <p:nvSpPr>
          <p:cNvPr id="5" name="Text Placeholder 4">
            <a:extLst>
              <a:ext uri="{FF2B5EF4-FFF2-40B4-BE49-F238E27FC236}">
                <a16:creationId xmlns:a16="http://schemas.microsoft.com/office/drawing/2014/main" id="{A947A643-F6D8-4D14-A5DF-E1DBE73EB04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3941886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02 – Security</a:t>
            </a:r>
            <a:endParaRPr lang="en-US" sz="2000" spc="0" dirty="0">
              <a:solidFill>
                <a:schemeClr val="tx1"/>
              </a:solidFill>
            </a:endParaRPr>
          </a:p>
        </p:txBody>
      </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04 – Performance</a:t>
            </a:r>
            <a:endParaRPr lang="en-US" sz="2000" spc="0" dirty="0">
              <a:solidFill>
                <a:schemeClr val="tx1"/>
              </a:solidFill>
            </a:endParaRPr>
          </a:p>
        </p:txBody>
      </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Performance Capabilities and Tasks</a:t>
            </a:r>
          </a:p>
        </p:txBody>
      </p:sp>
      <p:graphicFrame>
        <p:nvGraphicFramePr>
          <p:cNvPr id="4" name="Diagram 3">
            <a:extLst>
              <a:ext uri="{FF2B5EF4-FFF2-40B4-BE49-F238E27FC236}">
                <a16:creationId xmlns:a16="http://schemas.microsoft.com/office/drawing/2014/main" id="{5EF2965F-34E3-4A00-8AD1-E0443B711220}"/>
              </a:ext>
            </a:extLst>
          </p:cNvPr>
          <p:cNvGraphicFramePr/>
          <p:nvPr>
            <p:extLst>
              <p:ext uri="{D42A27DB-BD31-4B8C-83A1-F6EECF244321}">
                <p14:modId xmlns:p14="http://schemas.microsoft.com/office/powerpoint/2010/main" val="3379843349"/>
              </p:ext>
            </p:extLst>
          </p:nvPr>
        </p:nvGraphicFramePr>
        <p:xfrm>
          <a:off x="586740" y="1267102"/>
          <a:ext cx="11018520" cy="5379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62463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dirty="0"/>
              <a:t>Configuring for Performance</a:t>
            </a:r>
          </a:p>
        </p:txBody>
      </p:sp>
      <p:sp>
        <p:nvSpPr>
          <p:cNvPr id="3" name="Text Placeholder 2">
            <a:extLst>
              <a:ext uri="{FF2B5EF4-FFF2-40B4-BE49-F238E27FC236}">
                <a16:creationId xmlns:a16="http://schemas.microsoft.com/office/drawing/2014/main" id="{4EC4FED6-2DFE-4F0D-9B8C-870044A17E69}"/>
              </a:ext>
            </a:extLst>
          </p:cNvPr>
          <p:cNvSpPr>
            <a:spLocks noGrp="1"/>
          </p:cNvSpPr>
          <p:nvPr>
            <p:ph type="body" sz="quarter" idx="10"/>
          </p:nvPr>
        </p:nvSpPr>
        <p:spPr>
          <a:xfrm>
            <a:off x="586390" y="1434370"/>
            <a:ext cx="11018520" cy="2499146"/>
          </a:xfrm>
        </p:spPr>
        <p:txBody>
          <a:bodyPr/>
          <a:lstStyle/>
          <a:p>
            <a:r>
              <a:rPr lang="en-US" dirty="0"/>
              <a:t>Configuring Files and File Groups</a:t>
            </a:r>
          </a:p>
          <a:p>
            <a:r>
              <a:rPr lang="en-US" dirty="0"/>
              <a:t>Server Configuration</a:t>
            </a:r>
          </a:p>
          <a:p>
            <a:r>
              <a:rPr lang="en-US" dirty="0"/>
              <a:t>	Configuring Tempdb</a:t>
            </a:r>
          </a:p>
          <a:p>
            <a:r>
              <a:rPr lang="en-US" dirty="0"/>
              <a:t>Database Configuration</a:t>
            </a:r>
          </a:p>
          <a:p>
            <a:r>
              <a:rPr lang="en-US" dirty="0"/>
              <a:t>	Configuring MAXDOP</a:t>
            </a:r>
          </a:p>
        </p:txBody>
      </p:sp>
    </p:spTree>
    <p:extLst>
      <p:ext uri="{BB962C8B-B14F-4D97-AF65-F5344CB8AC3E}">
        <p14:creationId xmlns:p14="http://schemas.microsoft.com/office/powerpoint/2010/main" val="357408465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dirty="0"/>
              <a:t>Maintaining for Performance</a:t>
            </a:r>
          </a:p>
        </p:txBody>
      </p:sp>
      <p:sp>
        <p:nvSpPr>
          <p:cNvPr id="3" name="Text Placeholder 2">
            <a:extLst>
              <a:ext uri="{FF2B5EF4-FFF2-40B4-BE49-F238E27FC236}">
                <a16:creationId xmlns:a16="http://schemas.microsoft.com/office/drawing/2014/main" id="{4EC4FED6-2DFE-4F0D-9B8C-870044A17E69}"/>
              </a:ext>
            </a:extLst>
          </p:cNvPr>
          <p:cNvSpPr>
            <a:spLocks noGrp="1"/>
          </p:cNvSpPr>
          <p:nvPr>
            <p:ph type="body" sz="quarter" idx="10"/>
          </p:nvPr>
        </p:nvSpPr>
        <p:spPr>
          <a:xfrm>
            <a:off x="586390" y="1434370"/>
            <a:ext cx="11018520" cy="947952"/>
          </a:xfrm>
        </p:spPr>
        <p:txBody>
          <a:bodyPr/>
          <a:lstStyle/>
          <a:p>
            <a:r>
              <a:rPr lang="en-US" dirty="0"/>
              <a:t>Maintaining Indexes</a:t>
            </a:r>
          </a:p>
          <a:p>
            <a:r>
              <a:rPr lang="en-US" dirty="0"/>
              <a:t>Maintaining Statistics</a:t>
            </a:r>
          </a:p>
        </p:txBody>
      </p:sp>
    </p:spTree>
    <p:extLst>
      <p:ext uri="{BB962C8B-B14F-4D97-AF65-F5344CB8AC3E}">
        <p14:creationId xmlns:p14="http://schemas.microsoft.com/office/powerpoint/2010/main" val="103648408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Monitoring and Troubleshooting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3237809"/>
          </a:xfrm>
        </p:spPr>
        <p:txBody>
          <a:bodyPr/>
          <a:lstStyle/>
          <a:p>
            <a:pPr marL="457200" indent="-457200">
              <a:buFont typeface="Arial" panose="020B0604020202020204" pitchFamily="34" charset="0"/>
              <a:buChar char="•"/>
            </a:pPr>
            <a:r>
              <a:rPr lang="en-US" dirty="0"/>
              <a:t>Monitoring Resource Usage</a:t>
            </a:r>
          </a:p>
          <a:p>
            <a:pPr marL="685800" lvl="1" indent="-457200">
              <a:buFont typeface="Arial" panose="020B0604020202020204" pitchFamily="34" charset="0"/>
              <a:buChar char="•"/>
            </a:pPr>
            <a:r>
              <a:rPr lang="en-US" dirty="0"/>
              <a:t>Performance Monitor </a:t>
            </a:r>
            <a:r>
              <a:rPr lang="en-US" dirty="0">
                <a:sym typeface="Wingdings" panose="05000000000000000000" pitchFamily="2" charset="2"/>
              </a:rPr>
              <a:t> Azure Monitor</a:t>
            </a:r>
            <a:endParaRPr lang="en-US" dirty="0"/>
          </a:p>
          <a:p>
            <a:pPr marL="685800" lvl="1" indent="-457200">
              <a:buFont typeface="Arial" panose="020B0604020202020204" pitchFamily="34" charset="0"/>
              <a:buChar char="•"/>
            </a:pPr>
            <a:r>
              <a:rPr lang="en-US" dirty="0"/>
              <a:t>DMVs</a:t>
            </a:r>
          </a:p>
          <a:p>
            <a:pPr marL="457200" indent="-457200">
              <a:buFont typeface="Arial" panose="020B0604020202020204" pitchFamily="34" charset="0"/>
              <a:buChar char="•"/>
            </a:pPr>
            <a:r>
              <a:rPr lang="en-US" dirty="0"/>
              <a:t>Monitoring Query Performance</a:t>
            </a:r>
          </a:p>
          <a:p>
            <a:pPr marL="457200" indent="-457200">
              <a:buFont typeface="Arial" panose="020B0604020202020204" pitchFamily="34" charset="0"/>
              <a:buChar char="•"/>
            </a:pPr>
            <a:r>
              <a:rPr lang="en-US" dirty="0"/>
              <a:t>Monitoring I/O and Memory</a:t>
            </a:r>
          </a:p>
          <a:p>
            <a:pPr marL="457200" indent="-457200">
              <a:buFont typeface="Arial" panose="020B0604020202020204" pitchFamily="34" charset="0"/>
              <a:buChar char="•"/>
            </a:pPr>
            <a:r>
              <a:rPr lang="en-US" dirty="0"/>
              <a:t>Tracing Query Performance</a:t>
            </a:r>
          </a:p>
          <a:p>
            <a:pPr marL="457200" indent="-457200">
              <a:buFont typeface="Arial" panose="020B0604020202020204" pitchFamily="34" charset="0"/>
              <a:buChar char="•"/>
            </a:pPr>
            <a:r>
              <a:rPr lang="en-US" dirty="0"/>
              <a:t>Debugging Query Plans</a:t>
            </a:r>
          </a:p>
        </p:txBody>
      </p:sp>
    </p:spTree>
    <p:extLst>
      <p:ext uri="{BB962C8B-B14F-4D97-AF65-F5344CB8AC3E}">
        <p14:creationId xmlns:p14="http://schemas.microsoft.com/office/powerpoint/2010/main" val="22381336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dirty="0"/>
              <a:t>History of Azure SQL</a:t>
            </a:r>
          </a:p>
        </p:txBody>
      </p:sp>
      <p:sp>
        <p:nvSpPr>
          <p:cNvPr id="3" name="Text Placeholder 2">
            <a:extLst>
              <a:ext uri="{FF2B5EF4-FFF2-40B4-BE49-F238E27FC236}">
                <a16:creationId xmlns:a16="http://schemas.microsoft.com/office/drawing/2014/main" id="{7A3196EE-A080-4650-A2EC-1D7CDB3173B5}"/>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2"/>
          <a:srcRect l="7369" r="46628"/>
          <a:stretch/>
        </p:blipFill>
        <p:spPr>
          <a:xfrm>
            <a:off x="202154" y="1435497"/>
            <a:ext cx="3136605" cy="3888319"/>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3"/>
          <a:stretch>
            <a:fillRect/>
          </a:stretch>
        </p:blipFill>
        <p:spPr>
          <a:xfrm>
            <a:off x="3555141" y="1435497"/>
            <a:ext cx="8429625" cy="3887949"/>
          </a:xfrm>
          <a:prstGeom prst="rect">
            <a:avLst/>
          </a:prstGeom>
        </p:spPr>
      </p:pic>
    </p:spTree>
    <p:extLst>
      <p:ext uri="{BB962C8B-B14F-4D97-AF65-F5344CB8AC3E}">
        <p14:creationId xmlns:p14="http://schemas.microsoft.com/office/powerpoint/2010/main" val="2443993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F3A6-CDDC-46F9-A0AA-73E48789F68C}"/>
              </a:ext>
            </a:extLst>
          </p:cNvPr>
          <p:cNvSpPr>
            <a:spLocks noGrp="1"/>
          </p:cNvSpPr>
          <p:nvPr>
            <p:ph type="title"/>
          </p:nvPr>
        </p:nvSpPr>
        <p:spPr/>
        <p:txBody>
          <a:bodyPr/>
          <a:lstStyle/>
          <a:p>
            <a:r>
              <a:rPr lang="en-US" dirty="0"/>
              <a:t>Common Performance Scenarios</a:t>
            </a:r>
          </a:p>
        </p:txBody>
      </p:sp>
      <p:sp>
        <p:nvSpPr>
          <p:cNvPr id="3" name="Text Placeholder 2">
            <a:extLst>
              <a:ext uri="{FF2B5EF4-FFF2-40B4-BE49-F238E27FC236}">
                <a16:creationId xmlns:a16="http://schemas.microsoft.com/office/drawing/2014/main" id="{F5988094-ACD3-48B9-95A3-681A8C25FA0F}"/>
              </a:ext>
            </a:extLst>
          </p:cNvPr>
          <p:cNvSpPr>
            <a:spLocks noGrp="1"/>
          </p:cNvSpPr>
          <p:nvPr>
            <p:ph type="body" sz="quarter" idx="10"/>
          </p:nvPr>
        </p:nvSpPr>
        <p:spPr>
          <a:xfrm>
            <a:off x="586390" y="1434370"/>
            <a:ext cx="11018520" cy="4567404"/>
          </a:xfrm>
        </p:spPr>
        <p:txBody>
          <a:bodyPr/>
          <a:lstStyle/>
          <a:p>
            <a:r>
              <a:rPr lang="en-US" dirty="0"/>
              <a:t>Running vs Waiting</a:t>
            </a:r>
          </a:p>
          <a:p>
            <a:r>
              <a:rPr lang="en-US" dirty="0"/>
              <a:t>High CPU</a:t>
            </a:r>
          </a:p>
          <a:p>
            <a:r>
              <a:rPr lang="en-US" dirty="0"/>
              <a:t>Blocking and Deadlocking</a:t>
            </a:r>
          </a:p>
          <a:p>
            <a:r>
              <a:rPr lang="en-US" dirty="0"/>
              <a:t>PAGEIOLATCH waits</a:t>
            </a:r>
          </a:p>
          <a:p>
            <a:r>
              <a:rPr lang="en-US" dirty="0"/>
              <a:t>WRITELOG waits</a:t>
            </a:r>
          </a:p>
          <a:p>
            <a:r>
              <a:rPr lang="en-US" dirty="0"/>
              <a:t>PAGELATCH waits</a:t>
            </a:r>
          </a:p>
          <a:p>
            <a:r>
              <a:rPr lang="en-US" dirty="0"/>
              <a:t>Plan Cache Eviction</a:t>
            </a:r>
          </a:p>
          <a:p>
            <a:r>
              <a:rPr lang="en-US" dirty="0"/>
              <a:t>Memory Grants</a:t>
            </a:r>
          </a:p>
          <a:p>
            <a:r>
              <a:rPr lang="en-US" dirty="0"/>
              <a:t>Checkpoints and I/O</a:t>
            </a:r>
          </a:p>
        </p:txBody>
      </p:sp>
    </p:spTree>
    <p:extLst>
      <p:ext uri="{BB962C8B-B14F-4D97-AF65-F5344CB8AC3E}">
        <p14:creationId xmlns:p14="http://schemas.microsoft.com/office/powerpoint/2010/main" val="405311854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960-D982-4C79-B530-9C16337107F6}"/>
              </a:ext>
            </a:extLst>
          </p:cNvPr>
          <p:cNvSpPr>
            <a:spLocks noGrp="1"/>
          </p:cNvSpPr>
          <p:nvPr>
            <p:ph type="title"/>
          </p:nvPr>
        </p:nvSpPr>
        <p:spPr/>
        <p:txBody>
          <a:bodyPr/>
          <a:lstStyle/>
          <a:p>
            <a:r>
              <a:rPr lang="en-US" dirty="0"/>
              <a:t>New Performance Scenarios</a:t>
            </a:r>
          </a:p>
        </p:txBody>
      </p:sp>
      <p:sp>
        <p:nvSpPr>
          <p:cNvPr id="3" name="Text Placeholder 2">
            <a:extLst>
              <a:ext uri="{FF2B5EF4-FFF2-40B4-BE49-F238E27FC236}">
                <a16:creationId xmlns:a16="http://schemas.microsoft.com/office/drawing/2014/main" id="{EC856924-360F-46C5-A239-E29773C486B5}"/>
              </a:ext>
            </a:extLst>
          </p:cNvPr>
          <p:cNvSpPr>
            <a:spLocks noGrp="1"/>
          </p:cNvSpPr>
          <p:nvPr>
            <p:ph type="body" sz="quarter" idx="10"/>
          </p:nvPr>
        </p:nvSpPr>
        <p:spPr>
          <a:xfrm>
            <a:off x="586390" y="1434370"/>
            <a:ext cx="11018520" cy="1982081"/>
          </a:xfrm>
        </p:spPr>
        <p:txBody>
          <a:bodyPr/>
          <a:lstStyle/>
          <a:p>
            <a:r>
              <a:rPr lang="en-US" dirty="0"/>
              <a:t>DTU Governance</a:t>
            </a:r>
          </a:p>
          <a:p>
            <a:r>
              <a:rPr lang="en-US" dirty="0"/>
              <a:t>Log Governance</a:t>
            </a:r>
          </a:p>
          <a:p>
            <a:r>
              <a:rPr lang="en-US" dirty="0"/>
              <a:t>Worker Limits</a:t>
            </a:r>
          </a:p>
          <a:p>
            <a:r>
              <a:rPr lang="en-US" dirty="0"/>
              <a:t>TODO: Check for other new wait types</a:t>
            </a:r>
          </a:p>
        </p:txBody>
      </p:sp>
    </p:spTree>
    <p:extLst>
      <p:ext uri="{BB962C8B-B14F-4D97-AF65-F5344CB8AC3E}">
        <p14:creationId xmlns:p14="http://schemas.microsoft.com/office/powerpoint/2010/main" val="344749951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Accelerating and Tuning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4050340"/>
          </a:xfrm>
        </p:spPr>
        <p:txBody>
          <a:bodyPr/>
          <a:lstStyle/>
          <a:p>
            <a:pPr marL="457200" indent="-457200">
              <a:buFont typeface="Arial" panose="020B0604020202020204" pitchFamily="34" charset="0"/>
              <a:buChar char="•"/>
            </a:pPr>
            <a:r>
              <a:rPr lang="en-US" dirty="0"/>
              <a:t>Scaling CPU Capacity</a:t>
            </a:r>
          </a:p>
          <a:p>
            <a:pPr marL="457200" indent="-457200">
              <a:buFont typeface="Arial" panose="020B0604020202020204" pitchFamily="34" charset="0"/>
              <a:buChar char="•"/>
            </a:pPr>
            <a:r>
              <a:rPr lang="en-US" dirty="0"/>
              <a:t>Increase IOPS</a:t>
            </a:r>
          </a:p>
          <a:p>
            <a:pPr marL="457200" indent="-457200">
              <a:buFont typeface="Arial" panose="020B0604020202020204" pitchFamily="34" charset="0"/>
              <a:buChar char="•"/>
            </a:pPr>
            <a:r>
              <a:rPr lang="en-US" dirty="0"/>
              <a:t>Reducing IO Latency</a:t>
            </a:r>
          </a:p>
          <a:p>
            <a:pPr marL="457200" indent="-457200">
              <a:buFont typeface="Arial" panose="020B0604020202020204" pitchFamily="34" charset="0"/>
              <a:buChar char="•"/>
            </a:pPr>
            <a:r>
              <a:rPr lang="en-US" dirty="0"/>
              <a:t>Increasing Memory</a:t>
            </a:r>
          </a:p>
          <a:p>
            <a:pPr marL="457200" indent="-457200">
              <a:buFont typeface="Arial" panose="020B0604020202020204" pitchFamily="34" charset="0"/>
              <a:buChar char="•"/>
            </a:pPr>
            <a:r>
              <a:rPr lang="en-US" dirty="0"/>
              <a:t>Increasing Workers</a:t>
            </a:r>
          </a:p>
          <a:p>
            <a:pPr marL="457200" indent="-457200">
              <a:buFont typeface="Arial" panose="020B0604020202020204" pitchFamily="34" charset="0"/>
              <a:buChar char="•"/>
            </a:pPr>
            <a:r>
              <a:rPr lang="en-US" dirty="0"/>
              <a:t>Reducing Log Governance</a:t>
            </a:r>
          </a:p>
          <a:p>
            <a:pPr marL="457200" indent="-457200">
              <a:buFont typeface="Arial" panose="020B0604020202020204" pitchFamily="34" charset="0"/>
              <a:buChar char="•"/>
            </a:pPr>
            <a:r>
              <a:rPr lang="en-US" dirty="0"/>
              <a:t>Improving Application Latency</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03146893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Intelligent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1465016"/>
          </a:xfrm>
        </p:spPr>
        <p:txBody>
          <a:bodyPr/>
          <a:lstStyle/>
          <a:p>
            <a:r>
              <a:rPr lang="en-US" dirty="0"/>
              <a:t>Intelligent Query Performance</a:t>
            </a:r>
          </a:p>
          <a:p>
            <a:r>
              <a:rPr lang="en-US" dirty="0"/>
              <a:t>Automatic Plan Correction</a:t>
            </a:r>
          </a:p>
          <a:p>
            <a:r>
              <a:rPr lang="en-US" dirty="0"/>
              <a:t>Automatic Tuning</a:t>
            </a:r>
          </a:p>
        </p:txBody>
      </p:sp>
    </p:spTree>
    <p:extLst>
      <p:ext uri="{BB962C8B-B14F-4D97-AF65-F5344CB8AC3E}">
        <p14:creationId xmlns:p14="http://schemas.microsoft.com/office/powerpoint/2010/main" val="301614226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Automatic Tuning with Azure SQL Database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1982081"/>
          </a:xfrm>
        </p:spPr>
        <p:txBody>
          <a:bodyPr/>
          <a:lstStyle/>
          <a:p>
            <a:pPr marL="457200" indent="-457200">
              <a:buFontTx/>
              <a:buChar char="-"/>
            </a:pPr>
            <a:r>
              <a:rPr lang="en-US" dirty="0"/>
              <a:t>Index Recommendations</a:t>
            </a:r>
          </a:p>
          <a:p>
            <a:pPr marL="457200" indent="-457200">
              <a:buFontTx/>
              <a:buChar char="-"/>
            </a:pPr>
            <a:r>
              <a:rPr lang="en-US" dirty="0"/>
              <a:t>Parameterized Query Recommendations</a:t>
            </a:r>
          </a:p>
          <a:p>
            <a:pPr marL="457200" indent="-457200">
              <a:buFontTx/>
              <a:buChar char="-"/>
            </a:pPr>
            <a:r>
              <a:rPr lang="en-US" dirty="0"/>
              <a:t>Based on Query Store</a:t>
            </a:r>
          </a:p>
          <a:p>
            <a:pPr marL="457200" indent="-457200">
              <a:buFontTx/>
              <a:buChar char="-"/>
            </a:pPr>
            <a:r>
              <a:rPr lang="en-US" dirty="0"/>
              <a:t>View in DMVs and Azure Portal</a:t>
            </a:r>
          </a:p>
        </p:txBody>
      </p:sp>
    </p:spTree>
    <p:extLst>
      <p:ext uri="{BB962C8B-B14F-4D97-AF65-F5344CB8AC3E}">
        <p14:creationId xmlns:p14="http://schemas.microsoft.com/office/powerpoint/2010/main" val="113036058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04 – Availability</a:t>
            </a:r>
            <a:endParaRPr lang="en-US" sz="2000" spc="0" dirty="0">
              <a:solidFill>
                <a:schemeClr val="tx1"/>
              </a:solidFill>
            </a:endParaRPr>
          </a:p>
        </p:txBody>
      </p:sp>
    </p:spTree>
    <p:extLst>
      <p:ext uri="{BB962C8B-B14F-4D97-AF65-F5344CB8AC3E}">
        <p14:creationId xmlns:p14="http://schemas.microsoft.com/office/powerpoint/2010/main" val="47296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05 – Putting it all together</a:t>
            </a:r>
            <a:endParaRPr lang="en-US" sz="2000" spc="0" dirty="0">
              <a:solidFill>
                <a:schemeClr val="tx1"/>
              </a:solidFill>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Next Steps for SQL Server 2019</a:t>
            </a:r>
          </a:p>
        </p:txBody>
      </p:sp>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3138680"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http://aka.ms/bobwardms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4"/>
              </a:rPr>
              <a:t>http://aka.ms/bobsqldemos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5"/>
              </a:rPr>
              <a:t>http://aka.ms/sqllinuxbook</a:t>
            </a:r>
            <a:endParaRPr lang="en-US" sz="2000" dirty="0">
              <a:gradFill>
                <a:gsLst>
                  <a:gs pos="2917">
                    <a:schemeClr val="tx1"/>
                  </a:gs>
                  <a:gs pos="30000">
                    <a:schemeClr val="tx1"/>
                  </a:gs>
                </a:gsLst>
                <a:lin ang="5400000" scaled="0"/>
              </a:gradFill>
            </a:endParaRPr>
          </a:p>
        </p:txBody>
      </p:sp>
      <p:graphicFrame>
        <p:nvGraphicFramePr>
          <p:cNvPr id="3" name="Diagram 2">
            <a:extLst>
              <a:ext uri="{FF2B5EF4-FFF2-40B4-BE49-F238E27FC236}">
                <a16:creationId xmlns:a16="http://schemas.microsoft.com/office/drawing/2014/main" id="{450F8140-8D50-4060-AB84-8BA519E2BD0D}"/>
              </a:ext>
            </a:extLst>
          </p:cNvPr>
          <p:cNvGraphicFramePr/>
          <p:nvPr>
            <p:extLst>
              <p:ext uri="{D42A27DB-BD31-4B8C-83A1-F6EECF244321}">
                <p14:modId xmlns:p14="http://schemas.microsoft.com/office/powerpoint/2010/main" val="501437261"/>
              </p:ext>
            </p:extLst>
          </p:nvPr>
        </p:nvGraphicFramePr>
        <p:xfrm>
          <a:off x="760220" y="1652953"/>
          <a:ext cx="10643309" cy="46306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9FC615A4-6FC5-9E49-9C88-117692FD4D78}"/>
              </a:ext>
            </a:extLst>
          </p:cNvPr>
          <p:cNvSpPr/>
          <p:nvPr/>
        </p:nvSpPr>
        <p:spPr>
          <a:xfrm>
            <a:off x="4492741" y="1474720"/>
            <a:ext cx="3267115" cy="443198"/>
          </a:xfrm>
          <a:prstGeom prst="rect">
            <a:avLst/>
          </a:prstGeom>
        </p:spPr>
        <p:txBody>
          <a:bodyPr wrap="square" lIns="91440">
            <a:spAutoFit/>
          </a:bodyPr>
          <a:lstStyle/>
          <a:p>
            <a:pPr marL="0" marR="0" lvl="0" indent="0" algn="ctr" defTabSz="914057" rtl="0" eaLnBrk="1" fontAlgn="base" latinLnBrk="0" hangingPunct="1">
              <a:lnSpc>
                <a:spcPct val="95000"/>
              </a:lnSpc>
              <a:spcBef>
                <a:spcPct val="0"/>
              </a:spcBef>
              <a:spcAft>
                <a:spcPct val="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32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7" y="319567"/>
            <a:ext cx="11288843" cy="553997"/>
          </a:xfrm>
        </p:spPr>
        <p:txBody>
          <a:bodyPr/>
          <a:lstStyle/>
          <a:p>
            <a:pPr algn="ctr"/>
            <a:r>
              <a:rPr lang="en-GB"/>
              <a:t>Azure SQL  </a:t>
            </a:r>
            <a:endParaRPr lang="en-US"/>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4699520" y="5118880"/>
            <a:ext cx="2853557" cy="1528624"/>
          </a:xfrm>
        </p:spPr>
        <p:txBody>
          <a:bodyPr vert="horz" wrap="square" lIns="91440" tIns="45720" rIns="91440" bIns="45720" rtlCol="0">
            <a:spAutoFit/>
          </a:bodyPr>
          <a:lstStyle/>
          <a:p>
            <a:pPr marL="0" indent="0" algn="ctr" defTabSz="914354">
              <a:spcBef>
                <a:spcPts val="0"/>
              </a:spcBef>
              <a:spcAft>
                <a:spcPts val="800"/>
              </a:spcAft>
              <a:buSzTx/>
              <a:buNone/>
            </a:pPr>
            <a:r>
              <a:rPr lang="en-US" sz="16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Best for most lift-and-shift migrations to the cloud with instance-level access</a:t>
            </a:r>
          </a:p>
          <a:p>
            <a:pPr marL="0" indent="0" algn="ctr" defTabSz="914354">
              <a:spcBef>
                <a:spcPts val="0"/>
              </a:spcBef>
              <a:spcAft>
                <a:spcPts val="800"/>
              </a:spcAft>
              <a:buSzTx/>
              <a:buNone/>
            </a:pPr>
            <a:r>
              <a:rPr lang="en-US" sz="16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 </a:t>
            </a:r>
          </a:p>
          <a:p>
            <a:pPr marL="0" indent="0" algn="ctr" defTabSz="914354">
              <a:spcBef>
                <a:spcPts val="0"/>
              </a:spcBef>
              <a:spcAft>
                <a:spcPts val="800"/>
              </a:spcAft>
              <a:buSzTx/>
              <a:buNone/>
            </a:pPr>
            <a:endParaRPr lang="en-US" sz="16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endParaRPr>
          </a:p>
        </p:txBody>
      </p:sp>
      <p:sp>
        <p:nvSpPr>
          <p:cNvPr id="85" name="Rectangle 84">
            <a:extLst>
              <a:ext uri="{FF2B5EF4-FFF2-40B4-BE49-F238E27FC236}">
                <a16:creationId xmlns:a16="http://schemas.microsoft.com/office/drawing/2014/main" id="{CDAD9DB7-3ECE-4141-B0C5-5152B51D3E24}"/>
              </a:ext>
            </a:extLst>
          </p:cNvPr>
          <p:cNvSpPr/>
          <p:nvPr/>
        </p:nvSpPr>
        <p:spPr>
          <a:xfrm>
            <a:off x="978575" y="1474720"/>
            <a:ext cx="3267116" cy="443198"/>
          </a:xfrm>
          <a:prstGeom prst="rect">
            <a:avLst/>
          </a:prstGeom>
        </p:spPr>
        <p:txBody>
          <a:bodyPr wrap="square" lIns="91440">
            <a:spAutoFit/>
          </a:bodyPr>
          <a:lstStyle/>
          <a:p>
            <a:pPr marL="0" marR="0" lvl="0" indent="0" algn="ctr" defTabSz="914057" rtl="0" eaLnBrk="1" fontAlgn="base" latinLnBrk="0" hangingPunct="1">
              <a:lnSpc>
                <a:spcPct val="95000"/>
              </a:lnSpc>
              <a:spcBef>
                <a:spcPct val="0"/>
              </a:spcBef>
              <a:spcAft>
                <a:spcPct val="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39" name="Rectangle 38">
            <a:extLst>
              <a:ext uri="{FF2B5EF4-FFF2-40B4-BE49-F238E27FC236}">
                <a16:creationId xmlns:a16="http://schemas.microsoft.com/office/drawing/2014/main" id="{1BC88B79-87FD-4949-B38D-B84A04A3688D}"/>
              </a:ext>
            </a:extLst>
          </p:cNvPr>
          <p:cNvSpPr/>
          <p:nvPr/>
        </p:nvSpPr>
        <p:spPr>
          <a:xfrm>
            <a:off x="1438332" y="5118880"/>
            <a:ext cx="2347605" cy="830997"/>
          </a:xfrm>
          <a:prstGeom prst="rect">
            <a:avLst/>
          </a:prstGeom>
        </p:spPr>
        <p:txBody>
          <a:bodyPr wrap="square" lIns="91440" tIns="45720" rIns="91440" bIns="45720" anchor="t">
            <a:spAutoFit/>
          </a:bodyPr>
          <a:lstStyle/>
          <a:p>
            <a:pPr marL="0" marR="0" lvl="0" indent="0" algn="ctr" defTabSz="914354"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gradFill>
                  <a:gsLst>
                    <a:gs pos="1770">
                      <a:srgbClr val="1A1A1A"/>
                    </a:gs>
                    <a:gs pos="16000">
                      <a:srgbClr val="1A1A1A"/>
                    </a:gs>
                  </a:gsLst>
                  <a:lin ang="0" scaled="0"/>
                </a:gradFill>
                <a:effectLst/>
                <a:uLnTx/>
                <a:uFillTx/>
                <a:latin typeface="Segoe UI Semilight" panose="020B0402040204020203" pitchFamily="34" charset="0"/>
                <a:ea typeface="+mn-ea"/>
                <a:cs typeface="Segoe UI Semilight" panose="020B0402040204020203" pitchFamily="34" charset="0"/>
              </a:rPr>
              <a:t>Best for migrations and applications requiring OS-level access</a:t>
            </a:r>
          </a:p>
        </p:txBody>
      </p:sp>
      <p:grpSp>
        <p:nvGrpSpPr>
          <p:cNvPr id="81" name="Group 80">
            <a:extLst>
              <a:ext uri="{FF2B5EF4-FFF2-40B4-BE49-F238E27FC236}">
                <a16:creationId xmlns:a16="http://schemas.microsoft.com/office/drawing/2014/main" id="{D12FB73A-9A57-4A24-850F-0A6B2AC46E83}"/>
              </a:ext>
            </a:extLst>
          </p:cNvPr>
          <p:cNvGrpSpPr/>
          <p:nvPr/>
        </p:nvGrpSpPr>
        <p:grpSpPr>
          <a:xfrm>
            <a:off x="2057163" y="3073147"/>
            <a:ext cx="395364" cy="323735"/>
            <a:chOff x="6053699" y="2956449"/>
            <a:chExt cx="279256" cy="230611"/>
          </a:xfrm>
          <a:solidFill>
            <a:srgbClr val="4CB1FF"/>
          </a:solidFill>
        </p:grpSpPr>
        <p:cxnSp>
          <p:nvCxnSpPr>
            <p:cNvPr id="83" name="Straight Connector 82">
              <a:extLst>
                <a:ext uri="{FF2B5EF4-FFF2-40B4-BE49-F238E27FC236}">
                  <a16:creationId xmlns:a16="http://schemas.microsoft.com/office/drawing/2014/main" id="{04249A11-13BE-46B9-8D34-88915C9EF7FE}"/>
                </a:ext>
              </a:extLst>
            </p:cNvPr>
            <p:cNvCxnSpPr>
              <a:cxnSpLocks/>
            </p:cNvCxnSpPr>
            <p:nvPr/>
          </p:nvCxnSpPr>
          <p:spPr>
            <a:xfrm>
              <a:off x="6053699"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6193327"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5FF4E0-A579-432B-81FD-77A661B305D6}"/>
                </a:ext>
              </a:extLst>
            </p:cNvPr>
            <p:cNvCxnSpPr>
              <a:cxnSpLocks/>
            </p:cNvCxnSpPr>
            <p:nvPr/>
          </p:nvCxnSpPr>
          <p:spPr>
            <a:xfrm flipV="1">
              <a:off x="6193327"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2C82175E-FE05-4B66-AE1B-CD8C67DD6803}"/>
              </a:ext>
            </a:extLst>
          </p:cNvPr>
          <p:cNvSpPr/>
          <p:nvPr/>
        </p:nvSpPr>
        <p:spPr>
          <a:xfrm>
            <a:off x="8513507" y="1474720"/>
            <a:ext cx="2940437" cy="443198"/>
          </a:xfrm>
          <a:prstGeom prst="rect">
            <a:avLst/>
          </a:prstGeom>
        </p:spPr>
        <p:txBody>
          <a:bodyPr wrap="square" lIns="91440">
            <a:spAutoFit/>
          </a:bodyPr>
          <a:lstStyle/>
          <a:p>
            <a:pPr marL="0" marR="0" lvl="0" indent="0" algn="ctr" defTabSz="914057" rtl="0" eaLnBrk="1" fontAlgn="base" latinLnBrk="0" hangingPunct="1">
              <a:lnSpc>
                <a:spcPct val="95000"/>
              </a:lnSpc>
              <a:spcBef>
                <a:spcPct val="0"/>
              </a:spcBef>
              <a:spcAft>
                <a:spcPct val="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32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8470072" y="5118881"/>
            <a:ext cx="3027313" cy="830997"/>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gradFill>
                  <a:gsLst>
                    <a:gs pos="1770">
                      <a:srgbClr val="1A1A1A"/>
                    </a:gs>
                    <a:gs pos="16000">
                      <a:srgbClr val="1A1A1A"/>
                    </a:gs>
                  </a:gsLst>
                  <a:lin ang="0" scaled="0"/>
                </a:gradFill>
                <a:effectLst/>
                <a:uLnTx/>
                <a:uFillTx/>
                <a:latin typeface="Segoe UI Semilight" panose="020B0402040204020203" pitchFamily="34" charset="0"/>
                <a:ea typeface="+mn-ea"/>
                <a:cs typeface="Segoe UI Semilight" panose="020B0402040204020203" pitchFamily="34" charset="0"/>
              </a:rPr>
              <a:t>Best for modern cloud applications. Hyperscale and serverless options are available</a:t>
            </a:r>
          </a:p>
        </p:txBody>
      </p:sp>
      <p:pic>
        <p:nvPicPr>
          <p:cNvPr id="45" name="Graphic 44">
            <a:extLst>
              <a:ext uri="{FF2B5EF4-FFF2-40B4-BE49-F238E27FC236}">
                <a16:creationId xmlns:a16="http://schemas.microsoft.com/office/drawing/2014/main" id="{45CE5316-7C85-486B-BA6C-2DF4C42515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53187" y="2694723"/>
            <a:ext cx="1685627" cy="1685627"/>
          </a:xfrm>
          <a:prstGeom prst="rect">
            <a:avLst/>
          </a:prstGeom>
        </p:spPr>
      </p:pic>
      <p:pic>
        <p:nvPicPr>
          <p:cNvPr id="46" name="Graphic 45">
            <a:extLst>
              <a:ext uri="{FF2B5EF4-FFF2-40B4-BE49-F238E27FC236}">
                <a16:creationId xmlns:a16="http://schemas.microsoft.com/office/drawing/2014/main" id="{722B4C08-22A1-4C68-92FF-DD7CEB848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2393" y="2694723"/>
            <a:ext cx="1682664" cy="1682664"/>
          </a:xfrm>
          <a:prstGeom prst="rect">
            <a:avLst/>
          </a:prstGeom>
        </p:spPr>
      </p:pic>
      <p:pic>
        <p:nvPicPr>
          <p:cNvPr id="47" name="Graphic 46">
            <a:extLst>
              <a:ext uri="{FF2B5EF4-FFF2-40B4-BE49-F238E27FC236}">
                <a16:creationId xmlns:a16="http://schemas.microsoft.com/office/drawing/2014/main" id="{FFA11749-93A0-4180-B7B4-654281E82E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69227" y="2694723"/>
            <a:ext cx="1685815" cy="1685815"/>
          </a:xfrm>
          <a:prstGeom prst="rect">
            <a:avLst/>
          </a:prstGeom>
        </p:spPr>
      </p:pic>
    </p:spTree>
    <p:extLst>
      <p:ext uri="{BB962C8B-B14F-4D97-AF65-F5344CB8AC3E}">
        <p14:creationId xmlns:p14="http://schemas.microsoft.com/office/powerpoint/2010/main" val="3302396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 grpId="0" uiExpand="1" build="p"/>
      <p:bldP spid="85" grpId="0"/>
      <p:bldP spid="39" grpId="0"/>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35E387D-3125-4DC4-978B-C32F05C495BC}"/>
              </a:ext>
            </a:extLst>
          </p:cNvPr>
          <p:cNvPicPr>
            <a:picLocks noChangeAspect="1"/>
          </p:cNvPicPr>
          <p:nvPr/>
        </p:nvPicPr>
        <p:blipFill>
          <a:blip r:embed="rId3"/>
          <a:stretch>
            <a:fillRect/>
          </a:stretch>
        </p:blipFill>
        <p:spPr>
          <a:xfrm>
            <a:off x="496760" y="5657892"/>
            <a:ext cx="2998103" cy="759888"/>
          </a:xfrm>
          <a:prstGeom prst="rect">
            <a:avLst/>
          </a:prstGeom>
          <a:effectLst>
            <a:outerShdw blurRad="50800" dist="38100" dir="2700000" algn="tl" rotWithShape="0">
              <a:prstClr val="black">
                <a:alpha val="40000"/>
              </a:prstClr>
            </a:outerShdw>
          </a:effectLst>
        </p:spPr>
      </p:pic>
      <p:sp>
        <p:nvSpPr>
          <p:cNvPr id="105" name="Title 28">
            <a:extLst>
              <a:ext uri="{FF2B5EF4-FFF2-40B4-BE49-F238E27FC236}">
                <a16:creationId xmlns:a16="http://schemas.microsoft.com/office/drawing/2014/main" id="{5F9324C3-1B1E-4701-9CC1-FAE887CA9537}"/>
              </a:ext>
            </a:extLst>
          </p:cNvPr>
          <p:cNvSpPr>
            <a:spLocks noGrp="1"/>
          </p:cNvSpPr>
          <p:nvPr>
            <p:ph type="title"/>
          </p:nvPr>
        </p:nvSpPr>
        <p:spPr>
          <a:xfrm>
            <a:off x="4222067" y="1026076"/>
            <a:ext cx="5739231" cy="553998"/>
          </a:xfrm>
        </p:spPr>
        <p:txBody>
          <a:bodyPr/>
          <a:lstStyle/>
          <a:p>
            <a:pPr algn="l"/>
            <a:r>
              <a:rPr lang="en-US"/>
              <a:t>Azure SQL virtual machines</a:t>
            </a:r>
          </a:p>
        </p:txBody>
      </p:sp>
      <p:sp>
        <p:nvSpPr>
          <p:cNvPr id="55" name="Rectangle 54">
            <a:extLst>
              <a:ext uri="{FF2B5EF4-FFF2-40B4-BE49-F238E27FC236}">
                <a16:creationId xmlns:a16="http://schemas.microsoft.com/office/drawing/2014/main" id="{29D0180E-B803-47F1-8FF6-A4203439AA80}"/>
              </a:ext>
            </a:extLst>
          </p:cNvPr>
          <p:cNvSpPr/>
          <p:nvPr/>
        </p:nvSpPr>
        <p:spPr>
          <a:xfrm>
            <a:off x="4141466" y="1590023"/>
            <a:ext cx="7381452" cy="338542"/>
          </a:xfrm>
          <a:prstGeom prst="rect">
            <a:avLst/>
          </a:prstGeom>
        </p:spPr>
        <p:txBody>
          <a:bodyPr wrap="square" lIns="91427" tIns="45713" rIns="91427" bIns="45713" anchor="t">
            <a:spAutoFit/>
          </a:bodyPr>
          <a:lstStyle/>
          <a:p>
            <a:pPr defTabSz="914048">
              <a:spcAft>
                <a:spcPts val="800"/>
              </a:spcAft>
              <a:defRPr/>
            </a:pPr>
            <a:r>
              <a:rPr lang="en-US" sz="1600" kern="0">
                <a:solidFill>
                  <a:srgbClr val="0078D4"/>
                </a:solidFill>
                <a:latin typeface="Segoe UI Semibold"/>
              </a:rPr>
              <a:t>Best for </a:t>
            </a:r>
            <a:r>
              <a:rPr lang="en-US" sz="1600" kern="0">
                <a:gradFill>
                  <a:gsLst>
                    <a:gs pos="1770">
                      <a:srgbClr val="1A1A1A"/>
                    </a:gs>
                    <a:gs pos="16000">
                      <a:srgbClr val="1A1A1A"/>
                    </a:gs>
                  </a:gsLst>
                  <a:lin ang="0" scaled="0"/>
                </a:gradFill>
                <a:latin typeface="Segoe UI Semibold"/>
              </a:rPr>
              <a:t>migrations and applications requiring OS-level access</a:t>
            </a:r>
            <a:endParaRPr lang="en-US" sz="1600" kern="0">
              <a:gradFill>
                <a:gsLst>
                  <a:gs pos="1770">
                    <a:srgbClr val="1A1A1A"/>
                  </a:gs>
                  <a:gs pos="16000">
                    <a:srgbClr val="1A1A1A"/>
                  </a:gs>
                </a:gsLst>
                <a:lin ang="0" scaled="0"/>
              </a:gradFill>
              <a:latin typeface="Segoe UI Semibold"/>
              <a:cs typeface="Segoe UI Semibold"/>
            </a:endParaRPr>
          </a:p>
        </p:txBody>
      </p:sp>
      <p:grpSp>
        <p:nvGrpSpPr>
          <p:cNvPr id="68" name="Group 67">
            <a:extLst>
              <a:ext uri="{FF2B5EF4-FFF2-40B4-BE49-F238E27FC236}">
                <a16:creationId xmlns:a16="http://schemas.microsoft.com/office/drawing/2014/main" id="{14901030-DDD7-4E2F-821D-1C50F7309C8C}"/>
              </a:ext>
            </a:extLst>
          </p:cNvPr>
          <p:cNvGrpSpPr/>
          <p:nvPr/>
        </p:nvGrpSpPr>
        <p:grpSpPr>
          <a:xfrm>
            <a:off x="296385" y="351174"/>
            <a:ext cx="3408949" cy="4269553"/>
            <a:chOff x="629690" y="5072901"/>
            <a:chExt cx="2786657" cy="609619"/>
          </a:xfrm>
        </p:grpSpPr>
        <p:sp>
          <p:nvSpPr>
            <p:cNvPr id="69" name="Freeform: Shape 68">
              <a:extLst>
                <a:ext uri="{FF2B5EF4-FFF2-40B4-BE49-F238E27FC236}">
                  <a16:creationId xmlns:a16="http://schemas.microsoft.com/office/drawing/2014/main" id="{E6B52E60-ECDE-41D3-B2B6-D1C6D3C393F9}"/>
                </a:ext>
              </a:extLst>
            </p:cNvPr>
            <p:cNvSpPr/>
            <p:nvPr/>
          </p:nvSpPr>
          <p:spPr>
            <a:xfrm>
              <a:off x="629690" y="5152619"/>
              <a:ext cx="2786657" cy="52990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marL="336145" indent="-336145" defTabSz="914314">
                <a:buFont typeface="Arial" panose="020B0604020202020204" pitchFamily="34" charset="0"/>
                <a:buChar char="•"/>
              </a:pPr>
              <a:r>
                <a:rPr lang="en-US" sz="1568" dirty="0">
                  <a:solidFill>
                    <a:srgbClr val="000000"/>
                  </a:solidFill>
                  <a:latin typeface="Segoe UI"/>
                </a:rPr>
                <a:t>The contract on my hardware is expiring </a:t>
              </a:r>
            </a:p>
            <a:p>
              <a:pPr marL="336145" indent="-336145" defTabSz="914314">
                <a:buFont typeface="Arial" panose="020B0604020202020204" pitchFamily="34" charset="0"/>
                <a:buChar char="•"/>
              </a:pPr>
              <a:r>
                <a:rPr lang="en-US" sz="1568" dirty="0">
                  <a:solidFill>
                    <a:srgbClr val="000000"/>
                  </a:solidFill>
                  <a:latin typeface="Segoe UI"/>
                </a:rPr>
                <a:t>I have instances of SQL Server 2008 and 2008 R2</a:t>
              </a:r>
            </a:p>
            <a:p>
              <a:pPr marL="336145" indent="-336145" defTabSz="914314">
                <a:buFont typeface="Arial" panose="020B0604020202020204" pitchFamily="34" charset="0"/>
                <a:buChar char="•"/>
              </a:pPr>
              <a:r>
                <a:rPr lang="en-US" sz="1568" dirty="0">
                  <a:solidFill>
                    <a:srgbClr val="000000"/>
                  </a:solidFill>
                  <a:latin typeface="Segoe UI"/>
                </a:rPr>
                <a:t>I want to migrate to the cloud as fast as possible</a:t>
              </a:r>
            </a:p>
            <a:p>
              <a:pPr marL="336145" indent="-336145" defTabSz="914314">
                <a:buFont typeface="Arial" panose="020B0604020202020204" pitchFamily="34" charset="0"/>
                <a:buChar char="•"/>
              </a:pPr>
              <a:r>
                <a:rPr lang="en-US" sz="1568" dirty="0">
                  <a:solidFill>
                    <a:srgbClr val="000000"/>
                  </a:solidFill>
                  <a:latin typeface="Segoe UI"/>
                </a:rPr>
                <a:t>I use third party software that needs OS-level access</a:t>
              </a:r>
            </a:p>
            <a:p>
              <a:pPr marL="336145" indent="-336145" defTabSz="914314">
                <a:buFont typeface="Arial" panose="020B0604020202020204" pitchFamily="34" charset="0"/>
                <a:buChar char="•"/>
              </a:pPr>
              <a:r>
                <a:rPr lang="en-US" sz="1568" dirty="0">
                  <a:solidFill>
                    <a:srgbClr val="000000"/>
                  </a:solidFill>
                  <a:latin typeface="Segoe UI"/>
                </a:rPr>
                <a:t>I have dependencies on SSRS</a:t>
              </a:r>
            </a:p>
            <a:p>
              <a:pPr marL="336145" indent="-336145" defTabSz="914314">
                <a:buFont typeface="Arial" panose="020B0604020202020204" pitchFamily="34" charset="0"/>
                <a:buChar char="•"/>
              </a:pPr>
              <a:r>
                <a:rPr lang="en-US" sz="1568" dirty="0">
                  <a:solidFill>
                    <a:srgbClr val="000000"/>
                  </a:solidFill>
                  <a:latin typeface="Segoe UI"/>
                </a:rPr>
                <a:t>I want to extend our on-premises apps to Azure</a:t>
              </a:r>
            </a:p>
            <a:p>
              <a:pPr marL="336145" indent="-336145" defTabSz="914314">
                <a:buFont typeface="Arial" panose="020B0604020202020204" pitchFamily="34" charset="0"/>
                <a:buChar char="•"/>
              </a:pPr>
              <a:r>
                <a:rPr lang="en-US" sz="1568" dirty="0">
                  <a:solidFill>
                    <a:srgbClr val="000000"/>
                  </a:solidFill>
                  <a:latin typeface="Segoe UI"/>
                </a:rPr>
                <a:t>I need an unlimited number of DBs</a:t>
              </a:r>
            </a:p>
            <a:p>
              <a:pPr marL="336145" indent="-336145" defTabSz="914314">
                <a:buFont typeface="Arial" panose="020B0604020202020204" pitchFamily="34" charset="0"/>
                <a:buChar char="•"/>
              </a:pPr>
              <a:r>
                <a:rPr lang="en-US" sz="1568" dirty="0">
                  <a:solidFill>
                    <a:srgbClr val="000000"/>
                  </a:solidFill>
                  <a:latin typeface="Segoe UI"/>
                </a:rPr>
                <a:t>I want the full feature set of SQL Server 20XX</a:t>
              </a:r>
            </a:p>
          </p:txBody>
        </p:sp>
        <p:sp>
          <p:nvSpPr>
            <p:cNvPr id="70" name="Freeform: Shape 69">
              <a:extLst>
                <a:ext uri="{FF2B5EF4-FFF2-40B4-BE49-F238E27FC236}">
                  <a16:creationId xmlns:a16="http://schemas.microsoft.com/office/drawing/2014/main" id="{D00CCA5A-FA26-4D3E-8807-DD6F5BAC1361}"/>
                </a:ext>
              </a:extLst>
            </p:cNvPr>
            <p:cNvSpPr/>
            <p:nvPr/>
          </p:nvSpPr>
          <p:spPr>
            <a:xfrm>
              <a:off x="1250439" y="5072901"/>
              <a:ext cx="2157657" cy="7971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Challenges</a:t>
              </a:r>
            </a:p>
          </p:txBody>
        </p:sp>
      </p:grpSp>
      <p:graphicFrame>
        <p:nvGraphicFramePr>
          <p:cNvPr id="3" name="Diagram 2">
            <a:extLst>
              <a:ext uri="{FF2B5EF4-FFF2-40B4-BE49-F238E27FC236}">
                <a16:creationId xmlns:a16="http://schemas.microsoft.com/office/drawing/2014/main" id="{16C6641C-105F-4711-A108-93B0BC22430F}"/>
              </a:ext>
            </a:extLst>
          </p:cNvPr>
          <p:cNvGraphicFramePr/>
          <p:nvPr/>
        </p:nvGraphicFramePr>
        <p:xfrm>
          <a:off x="3768769" y="2151174"/>
          <a:ext cx="8126847" cy="40590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8" name="Freeform: Shape 77">
            <a:extLst>
              <a:ext uri="{FF2B5EF4-FFF2-40B4-BE49-F238E27FC236}">
                <a16:creationId xmlns:a16="http://schemas.microsoft.com/office/drawing/2014/main" id="{ABC6E835-EE23-4C19-9ABD-3FD6485DEEE1}"/>
              </a:ext>
            </a:extLst>
          </p:cNvPr>
          <p:cNvSpPr/>
          <p:nvPr/>
        </p:nvSpPr>
        <p:spPr>
          <a:xfrm>
            <a:off x="312837" y="4996295"/>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pic>
        <p:nvPicPr>
          <p:cNvPr id="1026" name="Picture 2" descr="Image result for road icon">
            <a:extLst>
              <a:ext uri="{FF2B5EF4-FFF2-40B4-BE49-F238E27FC236}">
                <a16:creationId xmlns:a16="http://schemas.microsoft.com/office/drawing/2014/main" id="{48E6B510-0F31-468F-9705-9B250608F78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85" y="351164"/>
            <a:ext cx="749617" cy="5583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6A357A-7D4A-4243-A88E-BECFD1D046F8}"/>
              </a:ext>
            </a:extLst>
          </p:cNvPr>
          <p:cNvGrpSpPr/>
          <p:nvPr/>
        </p:nvGrpSpPr>
        <p:grpSpPr>
          <a:xfrm>
            <a:off x="4249182" y="388184"/>
            <a:ext cx="5805897" cy="558320"/>
            <a:chOff x="4334386" y="395471"/>
            <a:chExt cx="5922317" cy="569515"/>
          </a:xfrm>
        </p:grpSpPr>
        <p:sp>
          <p:nvSpPr>
            <p:cNvPr id="77" name="Rectangle 76">
              <a:extLst>
                <a:ext uri="{FF2B5EF4-FFF2-40B4-BE49-F238E27FC236}">
                  <a16:creationId xmlns:a16="http://schemas.microsoft.com/office/drawing/2014/main" id="{AD52D645-5080-4510-B41B-C4D39B9B1B3B}"/>
                </a:ext>
              </a:extLst>
            </p:cNvPr>
            <p:cNvSpPr/>
            <p:nvPr/>
          </p:nvSpPr>
          <p:spPr>
            <a:xfrm>
              <a:off x="4938150" y="395471"/>
              <a:ext cx="5318553" cy="56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Solution</a:t>
              </a:r>
              <a:endParaRPr lang="en-US" sz="2000" b="1" kern="0">
                <a:solidFill>
                  <a:srgbClr val="9BF00B">
                    <a:lumMod val="75000"/>
                  </a:srgbClr>
                </a:solidFill>
                <a:latin typeface="Segoe UI Semibold"/>
                <a:cs typeface="Segoe UI Semibold" panose="020B0502040204020203" pitchFamily="34" charset="0"/>
              </a:endParaRPr>
            </a:p>
          </p:txBody>
        </p:sp>
        <p:pic>
          <p:nvPicPr>
            <p:cNvPr id="1028" name="Picture 4" descr="See the source image">
              <a:extLst>
                <a:ext uri="{FF2B5EF4-FFF2-40B4-BE49-F238E27FC236}">
                  <a16:creationId xmlns:a16="http://schemas.microsoft.com/office/drawing/2014/main" id="{EEABFCE9-EA0C-4A98-A8B8-8C838AD66327}"/>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4386" y="395471"/>
              <a:ext cx="569515" cy="5695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C87E3B-68AF-42FE-BC35-E0C70468820D}"/>
              </a:ext>
            </a:extLst>
          </p:cNvPr>
          <p:cNvSpPr/>
          <p:nvPr/>
        </p:nvSpPr>
        <p:spPr bwMode="auto">
          <a:xfrm>
            <a:off x="296385" y="336810"/>
            <a:ext cx="3398855" cy="4381488"/>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32B6FB3-D0E8-4E01-9FDC-B7CC5728A2EF}"/>
              </a:ext>
            </a:extLst>
          </p:cNvPr>
          <p:cNvPicPr>
            <a:picLocks noChangeAspect="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50676" y="2336539"/>
            <a:ext cx="1319539" cy="1319539"/>
          </a:xfrm>
          <a:prstGeom prst="rect">
            <a:avLst/>
          </a:prstGeom>
        </p:spPr>
      </p:pic>
      <p:pic>
        <p:nvPicPr>
          <p:cNvPr id="21" name="Graphic 20">
            <a:extLst>
              <a:ext uri="{FF2B5EF4-FFF2-40B4-BE49-F238E27FC236}">
                <a16:creationId xmlns:a16="http://schemas.microsoft.com/office/drawing/2014/main" id="{0FF49DF9-6F6E-41BB-93A5-7ADF26EF03C7}"/>
              </a:ext>
            </a:extLst>
          </p:cNvPr>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47867" y="4718298"/>
            <a:ext cx="1319539" cy="1319539"/>
          </a:xfrm>
          <a:prstGeom prst="rect">
            <a:avLst/>
          </a:prstGeom>
        </p:spPr>
      </p:pic>
      <p:sp>
        <p:nvSpPr>
          <p:cNvPr id="23" name="Rectangle 22">
            <a:extLst>
              <a:ext uri="{FF2B5EF4-FFF2-40B4-BE49-F238E27FC236}">
                <a16:creationId xmlns:a16="http://schemas.microsoft.com/office/drawing/2014/main" id="{EF658551-98D5-485F-B6DB-772C0B4B3635}"/>
              </a:ext>
            </a:extLst>
          </p:cNvPr>
          <p:cNvSpPr/>
          <p:nvPr/>
        </p:nvSpPr>
        <p:spPr bwMode="auto">
          <a:xfrm>
            <a:off x="4141466" y="388184"/>
            <a:ext cx="7872688" cy="6258211"/>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0C57CBA-3224-4CE5-BC24-411FA727BECA}"/>
              </a:ext>
            </a:extLst>
          </p:cNvPr>
          <p:cNvSpPr/>
          <p:nvPr/>
        </p:nvSpPr>
        <p:spPr bwMode="auto">
          <a:xfrm>
            <a:off x="312837" y="4996295"/>
            <a:ext cx="3382402" cy="165010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2" name="Graphic 21">
            <a:extLst>
              <a:ext uri="{FF2B5EF4-FFF2-40B4-BE49-F238E27FC236}">
                <a16:creationId xmlns:a16="http://schemas.microsoft.com/office/drawing/2014/main" id="{569365AE-4A01-4A53-B1B2-31B70608AF5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452535" y="647823"/>
            <a:ext cx="1234119" cy="1234119"/>
          </a:xfrm>
          <a:prstGeom prst="rect">
            <a:avLst/>
          </a:prstGeom>
        </p:spPr>
      </p:pic>
    </p:spTree>
    <p:extLst>
      <p:ext uri="{BB962C8B-B14F-4D97-AF65-F5344CB8AC3E}">
        <p14:creationId xmlns:p14="http://schemas.microsoft.com/office/powerpoint/2010/main" val="4195810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664ED57-19E0-48AA-8845-F92AB19CB7C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2F012053-EABA-4BFF-BD4C-ACCB269D88EC}"/>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5B5A01E4-2218-4D94-81CE-0694A833D0E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22CC0818-BA99-4BF6-9CA5-E0DDF87981DB}"/>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55" grpId="0"/>
      <p:bldGraphic spid="3" grpId="0" uiExpand="1">
        <p:bldSub>
          <a:bldDgm bld="one"/>
        </p:bldSub>
      </p:bldGraphic>
      <p:bldP spid="78" grpId="0" animBg="1"/>
      <p:bldP spid="2" grpId="0" animBg="1"/>
      <p:bldP spid="23"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r>
              <a:rPr lang="en-US" dirty="0"/>
              <a:t>TODO: IaaS vs PaaS slide</a:t>
            </a:r>
          </a:p>
        </p:txBody>
      </p:sp>
    </p:spTree>
    <p:extLst>
      <p:ext uri="{BB962C8B-B14F-4D97-AF65-F5344CB8AC3E}">
        <p14:creationId xmlns:p14="http://schemas.microsoft.com/office/powerpoint/2010/main" val="2628922604"/>
      </p:ext>
    </p:extLst>
  </p:cSld>
  <p:clrMapOvr>
    <a:masterClrMapping/>
  </p:clrMapOvr>
  <p:transition>
    <p:fade/>
  </p:transition>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1.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2.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11111111-1111-1111-1111-111111111111</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2.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14190</TotalTime>
  <Words>5760</Words>
  <Application>Microsoft Office PowerPoint</Application>
  <PresentationFormat>Widescreen</PresentationFormat>
  <Paragraphs>975</Paragraphs>
  <Slides>67</Slides>
  <Notes>26</Notes>
  <HiddenSlides>5</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67</vt:i4>
      </vt:variant>
    </vt:vector>
  </HeadingPairs>
  <TitlesOfParts>
    <vt:vector size="91" baseType="lpstr">
      <vt:lpstr>Arial</vt:lpstr>
      <vt:lpstr>Calibri</vt:lpstr>
      <vt:lpstr>Calibri Light</vt:lpstr>
      <vt:lpstr>Consolas</vt:lpstr>
      <vt:lpstr>Lucida Console</vt:lpstr>
      <vt:lpstr>Segoe Pro</vt:lpstr>
      <vt:lpstr>Segoe UI</vt:lpstr>
      <vt:lpstr>Segoe UI </vt:lpstr>
      <vt:lpstr>Segoe UI Light</vt:lpstr>
      <vt:lpstr>Segoe UI Semibold</vt:lpstr>
      <vt:lpstr>Segoe UI Semilight</vt:lpstr>
      <vt:lpstr>Wingdings</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Office Theme</vt:lpstr>
      <vt:lpstr>1_WHITE TEMPLATE</vt:lpstr>
      <vt:lpstr>4_Dynamics 365</vt:lpstr>
      <vt:lpstr>5_WHITE TEMPLATE</vt:lpstr>
      <vt:lpstr>The Azure SQL Workshop</vt:lpstr>
      <vt:lpstr>PowerPoint Presentation</vt:lpstr>
      <vt:lpstr>The Azure SQL Workshop</vt:lpstr>
      <vt:lpstr>00 – Prerequisites</vt:lpstr>
      <vt:lpstr>01 – Introduction to Azure SQL</vt:lpstr>
      <vt:lpstr>History of Azure SQL</vt:lpstr>
      <vt:lpstr>Azure SQL  </vt:lpstr>
      <vt:lpstr>Azure SQL virtual machines</vt:lpstr>
      <vt:lpstr>TODO: IaaS vs PaaS slide</vt:lpstr>
      <vt:lpstr>IaaS vs PaaS</vt:lpstr>
      <vt:lpstr>Azure SQL managed instance</vt:lpstr>
      <vt:lpstr>Azure SQL Database</vt:lpstr>
      <vt:lpstr>Azure SQL  </vt:lpstr>
      <vt:lpstr>Deploy and Configure Azure SQL</vt:lpstr>
      <vt:lpstr>Deployment methods</vt:lpstr>
      <vt:lpstr>SQL Server: Configuration choices during deployment</vt:lpstr>
      <vt:lpstr>First steps</vt:lpstr>
      <vt:lpstr>PowerPoint Presentation</vt:lpstr>
      <vt:lpstr>General Purpose </vt:lpstr>
      <vt:lpstr>Business Critical</vt:lpstr>
      <vt:lpstr>Hyperscale</vt:lpstr>
      <vt:lpstr>General Purpose</vt:lpstr>
      <vt:lpstr> </vt:lpstr>
      <vt:lpstr>Business Critical</vt:lpstr>
      <vt:lpstr>Hyperscale</vt:lpstr>
      <vt:lpstr> </vt:lpstr>
      <vt:lpstr> </vt:lpstr>
      <vt:lpstr>PowerPoint Presentation</vt:lpstr>
      <vt:lpstr>Challenges with sporadic or unpredictable usage</vt:lpstr>
      <vt:lpstr>When is elastic pools the right choice?</vt:lpstr>
      <vt:lpstr>Cutting costs – AHB and RC</vt:lpstr>
      <vt:lpstr>Backup &amp; Restore</vt:lpstr>
      <vt:lpstr>Hardware</vt:lpstr>
      <vt:lpstr>Networking options</vt:lpstr>
      <vt:lpstr>Data source</vt:lpstr>
      <vt:lpstr>Collation</vt:lpstr>
      <vt:lpstr>Time zone</vt:lpstr>
      <vt:lpstr>Advanced Data Security (ADS)</vt:lpstr>
      <vt:lpstr>Terms and Privacy</vt:lpstr>
      <vt:lpstr>Verify Deployment</vt:lpstr>
      <vt:lpstr>Initial connect</vt:lpstr>
      <vt:lpstr>Verify deployment queries</vt:lpstr>
      <vt:lpstr>Deploy and Configure Azure SQL</vt:lpstr>
      <vt:lpstr>Activity 1.1???</vt:lpstr>
      <vt:lpstr>Determine what features exist</vt:lpstr>
      <vt:lpstr>Configure SQL Server</vt:lpstr>
      <vt:lpstr>Deploy databases</vt:lpstr>
      <vt:lpstr>Configure databases</vt:lpstr>
      <vt:lpstr>Load data</vt:lpstr>
      <vt:lpstr>Migrate from legacy SQL Server</vt:lpstr>
      <vt:lpstr>Deploy and Configure Azure SQL</vt:lpstr>
      <vt:lpstr>Activity 1.2???</vt:lpstr>
      <vt:lpstr>FAQs</vt:lpstr>
      <vt:lpstr>02 – Security</vt:lpstr>
      <vt:lpstr>04 – Performance</vt:lpstr>
      <vt:lpstr>Performance Capabilities and Tasks</vt:lpstr>
      <vt:lpstr>Configuring for Performance</vt:lpstr>
      <vt:lpstr>Maintaining for Performance</vt:lpstr>
      <vt:lpstr>Monitoring and Troubleshooting Performance</vt:lpstr>
      <vt:lpstr>Common Performance Scenarios</vt:lpstr>
      <vt:lpstr>New Performance Scenarios</vt:lpstr>
      <vt:lpstr>Accelerating and Tuning Performance</vt:lpstr>
      <vt:lpstr>Intelligent Performance</vt:lpstr>
      <vt:lpstr>Automatic Tuning with Azure SQL Database</vt:lpstr>
      <vt:lpstr>04 – Availability</vt:lpstr>
      <vt:lpstr>05 – Putting it all together</vt:lpstr>
      <vt:lpstr>Next Steps for SQL Server 2019</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Bob Ward</cp:lastModifiedBy>
  <cp:revision>62</cp:revision>
  <dcterms:created xsi:type="dcterms:W3CDTF">2018-08-10T17:04:28Z</dcterms:created>
  <dcterms:modified xsi:type="dcterms:W3CDTF">2020-02-17T02:08:02Z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